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463" r:id="rId96"/>
    <p:sldId id="45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61" r:id="rId168"/>
    <p:sldId id="456"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11" name="Texto do Título"/>
          <p:cNvSpPr txBox="1">
            <a:spLocks noGrp="1"/>
          </p:cNvSpPr>
          <p:nvPr>
            <p:ph type="title"/>
          </p:nvPr>
        </p:nvSpPr>
        <p:spPr>
          <a:xfrm>
            <a:off x="685800" y="2130425"/>
            <a:ext cx="7772400" cy="1470025"/>
          </a:xfrm>
          <a:prstGeom prst="rect">
            <a:avLst/>
          </a:prstGeom>
        </p:spPr>
        <p:txBody>
          <a:bodyPr/>
          <a:lstStyle/>
          <a:p>
            <a:r>
              <a:t>Texto do Título</a:t>
            </a:r>
          </a:p>
        </p:txBody>
      </p:sp>
      <p:sp>
        <p:nvSpPr>
          <p:cNvPr id="12" name="Nível de Corpo Um…"/>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e conteúdo">
    <p:spTree>
      <p:nvGrpSpPr>
        <p:cNvPr id="1" name=""/>
        <p:cNvGrpSpPr/>
        <p:nvPr/>
      </p:nvGrpSpPr>
      <p:grpSpPr>
        <a:xfrm>
          <a:off x="0" y="0"/>
          <a:ext cx="0" cy="0"/>
          <a:chOff x="0" y="0"/>
          <a:chExt cx="0" cy="0"/>
        </a:xfrm>
      </p:grpSpPr>
      <p:sp>
        <p:nvSpPr>
          <p:cNvPr id="20" name="Texto do Título"/>
          <p:cNvSpPr txBox="1">
            <a:spLocks noGrp="1"/>
          </p:cNvSpPr>
          <p:nvPr>
            <p:ph type="title"/>
          </p:nvPr>
        </p:nvSpPr>
        <p:spPr>
          <a:prstGeom prst="rect">
            <a:avLst/>
          </a:prstGeom>
        </p:spPr>
        <p:txBody>
          <a:bodyPr/>
          <a:lstStyle/>
          <a:p>
            <a:r>
              <a:t>Texto do Título</a:t>
            </a:r>
          </a:p>
        </p:txBody>
      </p:sp>
      <p:sp>
        <p:nvSpPr>
          <p:cNvPr id="21" name="Nível de Corpo Um…"/>
          <p:cNvSpPr txBox="1">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abeçalho da Seção">
    <p:spTree>
      <p:nvGrpSpPr>
        <p:cNvPr id="1" name=""/>
        <p:cNvGrpSpPr/>
        <p:nvPr/>
      </p:nvGrpSpPr>
      <p:grpSpPr>
        <a:xfrm>
          <a:off x="0" y="0"/>
          <a:ext cx="0" cy="0"/>
          <a:chOff x="0" y="0"/>
          <a:chExt cx="0" cy="0"/>
        </a:xfrm>
      </p:grpSpPr>
      <p:sp>
        <p:nvSpPr>
          <p:cNvPr id="29" name="Texto do Título"/>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Texto do Título</a:t>
            </a:r>
          </a:p>
        </p:txBody>
      </p:sp>
      <p:sp>
        <p:nvSpPr>
          <p:cNvPr id="30" name="Nível de Corpo Um…"/>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as Partes de Conteúdo">
    <p:spTree>
      <p:nvGrpSpPr>
        <p:cNvPr id="1" name=""/>
        <p:cNvGrpSpPr/>
        <p:nvPr/>
      </p:nvGrpSpPr>
      <p:grpSpPr>
        <a:xfrm>
          <a:off x="0" y="0"/>
          <a:ext cx="0" cy="0"/>
          <a:chOff x="0" y="0"/>
          <a:chExt cx="0" cy="0"/>
        </a:xfrm>
      </p:grpSpPr>
      <p:sp>
        <p:nvSpPr>
          <p:cNvPr id="38" name="Texto do Título"/>
          <p:cNvSpPr txBox="1">
            <a:spLocks noGrp="1"/>
          </p:cNvSpPr>
          <p:nvPr>
            <p:ph type="title"/>
          </p:nvPr>
        </p:nvSpPr>
        <p:spPr>
          <a:prstGeom prst="rect">
            <a:avLst/>
          </a:prstGeom>
        </p:spPr>
        <p:txBody>
          <a:bodyPr/>
          <a:lstStyle/>
          <a:p>
            <a:r>
              <a:t>Texto do Título</a:t>
            </a:r>
          </a:p>
        </p:txBody>
      </p:sp>
      <p:sp>
        <p:nvSpPr>
          <p:cNvPr id="39" name="Nível de Corpo Um…"/>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47" name="Texto do Título"/>
          <p:cNvSpPr txBox="1">
            <a:spLocks noGrp="1"/>
          </p:cNvSpPr>
          <p:nvPr>
            <p:ph type="title"/>
          </p:nvPr>
        </p:nvSpPr>
        <p:spPr>
          <a:prstGeom prst="rect">
            <a:avLst/>
          </a:prstGeom>
        </p:spPr>
        <p:txBody>
          <a:bodyPr/>
          <a:lstStyle/>
          <a:p>
            <a:r>
              <a:t>Texto do Título</a:t>
            </a:r>
          </a:p>
        </p:txBody>
      </p:sp>
      <p:sp>
        <p:nvSpPr>
          <p:cNvPr id="48" name="Nível de Corpo Um…"/>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9" name="Espaço Reservado para Texto 4"/>
          <p:cNvSpPr>
            <a:spLocks noGrp="1"/>
          </p:cNvSpPr>
          <p:nvPr>
            <p:ph type="body" sz="quarter" idx="13"/>
          </p:nvPr>
        </p:nvSpPr>
        <p:spPr>
          <a:xfrm>
            <a:off x="4645025" y="1535111"/>
            <a:ext cx="4041775" cy="639765"/>
          </a:xfrm>
          <a:prstGeom prst="rect">
            <a:avLst/>
          </a:prstGeom>
        </p:spPr>
        <p:txBody>
          <a:bodyPr anchor="b"/>
          <a:lstStyle/>
          <a:p>
            <a:endParaRPr/>
          </a:p>
        </p:txBody>
      </p:sp>
      <p:sp>
        <p:nvSpPr>
          <p:cNvPr id="50"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mente título">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65"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72" name="Texto do Título"/>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Texto do Título</a:t>
            </a:r>
          </a:p>
        </p:txBody>
      </p:sp>
      <p:sp>
        <p:nvSpPr>
          <p:cNvPr id="73" name="Nível de Corpo Um…"/>
          <p:cNvSpPr txBox="1">
            <a:spLocks noGrp="1"/>
          </p:cNvSpPr>
          <p:nvPr>
            <p:ph type="body" idx="1"/>
          </p:nvPr>
        </p:nvSpPr>
        <p:spPr>
          <a:xfrm>
            <a:off x="3575050" y="273050"/>
            <a:ext cx="5111750" cy="5853113"/>
          </a:xfrm>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74" name="Espaço Reservado para Texto 3"/>
          <p:cNvSpPr>
            <a:spLocks noGrp="1"/>
          </p:cNvSpPr>
          <p:nvPr>
            <p:ph type="body" sz="half" idx="13"/>
          </p:nvPr>
        </p:nvSpPr>
        <p:spPr>
          <a:xfrm>
            <a:off x="457198" y="1435100"/>
            <a:ext cx="3008316" cy="4691063"/>
          </a:xfrm>
          <a:prstGeom prst="rect">
            <a:avLst/>
          </a:prstGeom>
        </p:spPr>
        <p:txBody>
          <a:bodyPr/>
          <a:lstStyle/>
          <a:p>
            <a:endParaRPr/>
          </a:p>
        </p:txBody>
      </p:sp>
      <p:sp>
        <p:nvSpPr>
          <p:cNvPr id="75"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82" name="Texto do Título"/>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Texto do Título</a:t>
            </a:r>
          </a:p>
        </p:txBody>
      </p:sp>
      <p:sp>
        <p:nvSpPr>
          <p:cNvPr id="83" name="Espaço Reservado para Imagem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Nível de Corpo Um…"/>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85" name="Número do Slide"/>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Texto do Título</a:t>
            </a:r>
          </a:p>
        </p:txBody>
      </p:sp>
      <p:sp>
        <p:nvSpPr>
          <p:cNvPr id="3" name="Nível de Corpo Um…"/>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museuafroparanaense.wordpress.com/2016/02/16/irmaos-rebolcas-primeiros-engenheiros-negros-do-brasil/"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revistaraca.com.br/a-historia-do-militante-negro-jose-correia-leite/" TargetMode="External"/><Relationship Id="rId2" Type="http://schemas.openxmlformats.org/officeDocument/2006/relationships/hyperlink" Target="http://antigo.acordacultura.org.br/herois/heroi/josecorreialeite/"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www.letras.ufmg.br/literafro/autoras/57-antonieta-de-barros"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www.museuafrobrasil.org.br/pesquisa/hist%C3%B3ria-e-mem%C3%B3ria/historia-e-memoria/2014/07/17/clementina-de-jesus"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famososquepartiram.com/2013/06/paulo-da-portela.html" TargetMode="External"/><Relationship Id="rId2" Type="http://schemas.openxmlformats.org/officeDocument/2006/relationships/hyperlink" Target="http://antigo.acordacultura.org.br/herois/heroi/paulodaportela"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ocplayer.com.br/46775126-Laiana-lannes-de-oliveira.html" TargetMode="External"/><Relationship Id="rId2" Type="http://schemas.openxmlformats.org/officeDocument/2006/relationships/hyperlink" Target="http://www.scielo.br/scielo.php?script=sci_arttext&amp;pid=S2237-101X2007000100146"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pt.wikipedia.org/wiki/Arlindo_Veiga_dos_Santos" TargetMode="External"/><Relationship Id="rId2" Type="http://schemas.openxmlformats.org/officeDocument/2006/relationships/hyperlink" Target="http://www.scielo.br/scielo.php?script=sci_arttext&amp;pid=S0104-87752006000200015"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casalaudelinadecamposmello.wordpress.com/quem-foi-a-lider-laudelina-de-campos-mello/"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casalaudelinadecamposmello.wordpress.com/quem-foi-a-lider-laudelina-de-campos-mello/" TargetMode="External"/><Relationship Id="rId2" Type="http://schemas.openxmlformats.org/officeDocument/2006/relationships/hyperlink" Target="http://www.fgv.br/CPDOC/BUSCA/dicionarios/verbete-biografico/carlos-da-silva-santos" TargetMode="External"/><Relationship Id="rId1" Type="http://schemas.openxmlformats.org/officeDocument/2006/relationships/slideLayout" Target="../slideLayouts/slideLayout7.xml"/><Relationship Id="rId4" Type="http://schemas.openxmlformats.org/officeDocument/2006/relationships/hyperlink" Target="http://deputadocarlossantos.blogspot.com/"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pt.wikipedia.org/wiki/Unidos_da_Tijuca"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t.wikipedia.org/wiki/Ernesto_Carneiro_Ribeiro" TargetMode="External"/><Relationship Id="rId2" Type="http://schemas.openxmlformats.org/officeDocument/2006/relationships/hyperlink" Target="https://www.snh2019.anpuh.org/resources/anais/8/1564830106_ARQUIVO_CarneiroRibeiroAnpuh.pdf"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pt.wikipedia.org/wiki/Solano_Trindade" TargetMode="External"/><Relationship Id="rId2" Type="http://schemas.openxmlformats.org/officeDocument/2006/relationships/hyperlink" Target="https://www.redalyc.org/pdf/770/77003108.pdf"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enciclopedia.itaucultural.org.br/pessoa11957/cartola"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pt.wikipedia.org/wiki/Carlos_Marighella" TargetMode="External"/><Relationship Id="rId2" Type="http://schemas.openxmlformats.org/officeDocument/2006/relationships/hyperlink" Target="https://www.intersindicalcentral.com.br/carlos-marighella-um-simbolo-de-luta-e-resistencia-socialista/#.XUnNro5KjIU"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basilio.fundaj.gov.br/pesquisaescolar/index.php?option=com_content&amp;view=article&amp;id=759&amp;Itemid=184"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inbec.com.br/blog/conheca-historia-enedina-marques-primeira-engenheira-negra-brasil" TargetMode="External"/><Relationship Id="rId2" Type="http://schemas.openxmlformats.org/officeDocument/2006/relationships/hyperlink" Target="https://revistas.ufpr.br/vernaculo/article/view/33232/21293"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www.museuafrobrasil.org.br/pesquisa/hist%C3%B3ria-e-mem%C3%B3ria/historia-e-memoria/2014/07/17/jamel%C3%A3o"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www2.assis.unesp.br/cedap/cat_imprensa_negra/biografias/geraldo_campos_oliveira.html"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ipeafro.org.br/personalidades/aguinaldo-camargo/"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ipeafro.org.br/personalidades/abdias-nascimento/"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letras.ufmg.br/literafro/autoras/58-carolina-maria-de-jesus" TargetMode="External"/><Relationship Id="rId2" Type="http://schemas.openxmlformats.org/officeDocument/2006/relationships/hyperlink" Target="http://antigo.acordacultura.org.br/herois/heroi/carolinamariadejesus" TargetMode="External"/><Relationship Id="rId1" Type="http://schemas.openxmlformats.org/officeDocument/2006/relationships/slideLayout" Target="../slideLayouts/slideLayout7.xml"/><Relationship Id="rId4" Type="http://schemas.openxmlformats.org/officeDocument/2006/relationships/hyperlink" Target="https://mundoeducacao.bol.uol.com.br/literatura/carolina-maria-de-jesus.htm"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antigo.acordacultura.org.br/herois/heroi/francisco-josedonascimento" TargetMode="External"/><Relationship Id="rId2" Type="http://schemas.openxmlformats.org/officeDocument/2006/relationships/hyperlink" Target="http://www.palmares.gov.br/?p=32589" TargetMode="External"/><Relationship Id="rId1" Type="http://schemas.openxmlformats.org/officeDocument/2006/relationships/slideLayout" Target="../slideLayouts/slideLayout1.xml"/><Relationship Id="rId4" Type="http://schemas.openxmlformats.org/officeDocument/2006/relationships/hyperlink" Target="http://www.unilab.edu.br/noticias/2014/03/20/acontece-nos-dias-22-e-23-de-marco-o-seminario-de-zumbi-dos-palmares-a-dragao-do-mar-edicao-satiro-de-oliveira-dias/"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enciclopedia.itaucultural.org.br/pessoa6600/lupicinio-rodrigues" TargetMode="External"/><Relationship Id="rId2" Type="http://schemas.openxmlformats.org/officeDocument/2006/relationships/hyperlink" Target="https://www.lume.ufrgs.br/bitstream/handle/10183/95054/000129783.pdf?sequence=1&amp;isAllowed=y" TargetMode="External"/><Relationship Id="rId1" Type="http://schemas.openxmlformats.org/officeDocument/2006/relationships/slideLayout" Target="../slideLayouts/slideLayout7.xml"/><Relationship Id="rId4" Type="http://schemas.openxmlformats.org/officeDocument/2006/relationships/hyperlink" Target="https://www.mis.rj.gov.br/blog/100-anos-de-lupicinio-rodrigues/"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www.escravidaoeliberdade.com.br/congresso/index.php/E-X/7/paper/view/211" TargetMode="External"/><Relationship Id="rId2" Type="http://schemas.openxmlformats.org/officeDocument/2006/relationships/hyperlink" Target="http://www.bvconsueloponde.ba.gov.br/modules/conteudo/conteudo.php?conteudo=196" TargetMode="External"/><Relationship Id="rId1" Type="http://schemas.openxmlformats.org/officeDocument/2006/relationships/slideLayout" Target="../slideLayouts/slideLayout7.xml"/><Relationship Id="rId4" Type="http://schemas.openxmlformats.org/officeDocument/2006/relationships/hyperlink" Target="http://cearacriolo.com.br/novo/2019/03/maria-nascimento-e-a-forca-das-mulheres-na-politica/"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museuafrobrasil.org.br/pesquisa/hist%C3%B3ria-e-mem%C3%B3ria/historia-e-memoria/2014/07/17/grande-otelo" TargetMode="External"/><Relationship Id="rId2" Type="http://schemas.openxmlformats.org/officeDocument/2006/relationships/hyperlink" Target="https://pt.wikipedia.org/wiki/Grande_Otelo"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cpdoc.fgv.br/producao/dossies/AEraVargas2/biografias/guerreiro_ramos" TargetMode="External"/><Relationship Id="rId2" Type="http://schemas.openxmlformats.org/officeDocument/2006/relationships/hyperlink" Target="https://irradiandoluz.com.br/2008/06/alberto-guerreiro-ramos.html"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ipeafro.org.br/personalidades/sebastiao-rodrigues-alves/"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palmares.gov.br/?p=1946" TargetMode="External"/><Relationship Id="rId2" Type="http://schemas.openxmlformats.org/officeDocument/2006/relationships/hyperlink" Target="http://www2.assis.unesp.br/cedap/cat_imprensa_negra/biografias/aristides_barbosa.html"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sambando.com/tia-maria-do-jongo-97-anos" TargetMode="External"/><Relationship Id="rId2" Type="http://schemas.openxmlformats.org/officeDocument/2006/relationships/hyperlink" Target="https://mundonegro.inf.br/tia-maria-a-guardia-do-jongo-da-serrinha/"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pt.wikipedia.org/wiki/Ruth_de_Souza" TargetMode="External"/><Relationship Id="rId2" Type="http://schemas.openxmlformats.org/officeDocument/2006/relationships/hyperlink" Target="http://portais.funarte.gov.br/brasilmemoriadasartes/acervo/atores-d-brasil/biografia-ruth-de-souza/"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enciclopedia.itaucultural.org.br/pessoa359508/dona-ivone-lara" TargetMode="External"/><Relationship Id="rId2" Type="http://schemas.openxmlformats.org/officeDocument/2006/relationships/hyperlink" Target="http://www.donaivonelara.com.br/vida.php" TargetMode="External"/><Relationship Id="rId1" Type="http://schemas.openxmlformats.org/officeDocument/2006/relationships/slideLayout" Target="../slideLayouts/slideLayout7.xml"/><Relationship Id="rId4" Type="http://schemas.openxmlformats.org/officeDocument/2006/relationships/hyperlink" Target="https://setor1.band.uol.com.br/dona-ivone-lara-fica-entre-os-assuntos-mais-comentados-no-twitter-no-mundo/"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s://educacao.uol.com.br/biografias/xango-da-mangueira.htm"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azetadopovo.com.br/caderno-g/especialista-em-machado-de-assis-fala-do-metodo-moderno-do-autor-cgq3ycmqofzlntkffiaxwrh3i/" TargetMode="External"/><Relationship Id="rId2" Type="http://schemas.openxmlformats.org/officeDocument/2006/relationships/hyperlink" Target="https://www.ebiografia.com/machado_assis/"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hyperlink" Target="http://ipeafro.org.br/personalidades/ironides-rodrigues/" TargetMode="Externa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asminanahistoria.wordpress.com/2018/10/17/olga-do-alaketo/" TargetMode="External"/><Relationship Id="rId2" Type="http://schemas.openxmlformats.org/officeDocument/2006/relationships/hyperlink" Target="http://www.museuafrobrasil.org.br/noticias/2014/07/17/dona-olga-do-alaketu"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miltonsantos.com.br/site/biografia/"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letras.ufmg.br/literafro/autores/231-eduardo-de-oliveira" TargetMode="External"/><Relationship Id="rId2" Type="http://schemas.openxmlformats.org/officeDocument/2006/relationships/hyperlink" Target="http://ipeafro.org.br/personalidades/eduardo-de-oliveira/"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hyperlink" Target="https://www.geledes.org.br/eduardo-de-oliveira-e-oliveira-sobre-usp-nos-temos-direito-essa-instituicao/"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www.saopauloinfoco.com.br/adhemar-ferreira-da-silva/" TargetMode="External"/><Relationship Id="rId2" Type="http://schemas.openxmlformats.org/officeDocument/2006/relationships/hyperlink" Target="https://pt.wikipedia.org/wiki/Adhemar_Ferreira_da_Silva" TargetMode="Externa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pt.wikipedia.org/wiki/Haroldo_Costa" TargetMode="External"/><Relationship Id="rId2" Type="http://schemas.openxmlformats.org/officeDocument/2006/relationships/hyperlink" Target="http://www.museudapessoa.net/pt/conteudo/pessoa/haroldo-costa-20215"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pretosnovos.com.br/cultura/homenagem-a-tia-lucia/" TargetMode="Externa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http://ipeafro.org.br/personalidades/lea-garcia/" TargetMode="Externa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musicabrasilis.org.br/compositores/joao-do-vale" TargetMode="External"/><Relationship Id="rId2" Type="http://schemas.openxmlformats.org/officeDocument/2006/relationships/hyperlink" Target="http://antigo.acordacultura.org.br/herois/heroi/joaovale"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odoteatrocarioca.com.br/pessoa/10736/correa-vasques" TargetMode="External"/><Relationship Id="rId2" Type="http://schemas.openxmlformats.org/officeDocument/2006/relationships/hyperlink" Target="http://www.seer.ufu.br/index.php/historiaperspectivas/article/view/19040/10239"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hyperlink" Target="https://revistacult.uol.com.br/home/lelia-gonzalez-perfil/" TargetMode="External"/><Relationship Id="rId2" Type="http://schemas.openxmlformats.org/officeDocument/2006/relationships/hyperlink" Target="http://www.palmares.gov.br/?p=53181" TargetMode="External"/><Relationship Id="rId1" Type="http://schemas.openxmlformats.org/officeDocument/2006/relationships/slideLayout" Target="../slideLayouts/slideLayout7.xml"/><Relationship Id="rId4" Type="http://schemas.openxmlformats.org/officeDocument/2006/relationships/hyperlink" Target="https://www.geledes.org.br/hoje-na-historia-10-de-julho-lelia/"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www.almapreta.com/editorias/realidade/encontro-de-cinema-zozimo-bulbul-completa-11-anos-no-rio-de-janeiro" TargetMode="External"/><Relationship Id="rId2" Type="http://schemas.openxmlformats.org/officeDocument/2006/relationships/hyperlink" Target="http://antigo.acordacultura.org.br/herois/heroi/zozimobulbul"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www.cultne.com.br/tereza-santos-nos-deixa-um-legado-exemplar-como-miliante-negra/" TargetMode="External"/><Relationship Id="rId2" Type="http://schemas.openxmlformats.org/officeDocument/2006/relationships/hyperlink" Target="http://antigo.acordacultura.org.br/herois/heroi/therezasantos" TargetMode="External"/><Relationship Id="rId1" Type="http://schemas.openxmlformats.org/officeDocument/2006/relationships/slideLayout" Target="../slideLayouts/slideLayout7.xml"/><Relationship Id="rId5" Type="http://schemas.openxmlformats.org/officeDocument/2006/relationships/hyperlink" Target="http://multisamba.blogspot.com/2013/01/thereza-santos-malunga-guerreira.html" TargetMode="External"/><Relationship Id="rId4" Type="http://schemas.openxmlformats.org/officeDocument/2006/relationships/hyperlink" Target="http://www.revistas.usp.br/plural/article/view/83619"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www.timetoast.com/timelines/escritora-maria-helena-vargas-da-silveira"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hyperlink" Target="http://www.arquivonacional.gov.br/br/component/tags/tag/maria-beatriz-nascimento.html" TargetMode="Externa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hyperlink" Target="http://www.letras.ufmg.br/literafro/autoras/188-conceicao-evaristo" TargetMode="Externa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s://immub.org/artista/jovelina-perola-negra" TargetMode="External"/><Relationship Id="rId2" Type="http://schemas.openxmlformats.org/officeDocument/2006/relationships/hyperlink" Target="http://www.palmares.gov.br/?page_id=26830" TargetMode="External"/><Relationship Id="rId1" Type="http://schemas.openxmlformats.org/officeDocument/2006/relationships/slideLayout" Target="../slideLayouts/slideLayout7.xml"/><Relationship Id="rId4" Type="http://schemas.openxmlformats.org/officeDocument/2006/relationships/hyperlink" Target="https://revistaraca.com.br/jovelina-perola-negra/"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hyperlink" Target="http://www.letras.ufmg.br/literafro/autoras/267-geni-guimaraes" TargetMode="Externa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www.geledes.org.br/lei-10-63903-e-os-agentes-da-lei/" TargetMode="External"/><Relationship Id="rId2" Type="http://schemas.openxmlformats.org/officeDocument/2006/relationships/hyperlink" Target="https://www.escavador.com/sobre/3308435/azoilda-loretto-da-trindade" TargetMode="Externa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http://ea.fflch.usp.br/autor/sueli-carneiro" TargetMode="External"/><Relationship Id="rId2" Type="http://schemas.openxmlformats.org/officeDocument/2006/relationships/hyperlink" Target="https://www.geledes.org.br/tag/sueli-carneiro/" TargetMode="External"/><Relationship Id="rId1" Type="http://schemas.openxmlformats.org/officeDocument/2006/relationships/slideLayout" Target="../slideLayouts/slideLayout7.xml"/><Relationship Id="rId4" Type="http://schemas.openxmlformats.org/officeDocument/2006/relationships/hyperlink" Target="https://revistamarieclaire.globo.com/Mulheres-do-Mundo/noticia/2018/12/sueli-carneiro-reve-trajetoria-feminista-e-de-luta-contra-o-racismo-em-livro.html"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t.wikipedia.org/wiki/Est%C3%AAv%C3%A3o_Silva" TargetMode="Externa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hyperlink" Target="http://www.letras.ufmg.br/literafro/autoras/348-miriam-alves"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www.famososquepartiram.com/2016/07/luiza-bairros.html" TargetMode="External"/><Relationship Id="rId2" Type="http://schemas.openxmlformats.org/officeDocument/2006/relationships/hyperlink" Target="https://www.geledes.org.br/luiza-bairros-1953-2016/" TargetMode="External"/><Relationship Id="rId1" Type="http://schemas.openxmlformats.org/officeDocument/2006/relationships/slideLayout" Target="../slideLayouts/slideLayout7.xml"/><Relationship Id="rId4" Type="http://schemas.openxmlformats.org/officeDocument/2006/relationships/hyperlink" Target="https://br.pinterest.com/paulodlmoreira/negro-%C3%A9-a-cor-da-excel%C3%AAnci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ms.com.br/titular-colecao/chiquinha-gonzaga/" TargetMode="External"/><Relationship Id="rId2" Type="http://schemas.openxmlformats.org/officeDocument/2006/relationships/hyperlink" Target="http://chiquinhagonzaga.com/wp/biografia/"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negrosgeniais.blogspot.com/2014/04/tranquilino-bastos-maestro-professor.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museuafrobrasil.org.br/pesquisa/hist%C3%B3ria-e-mem%C3%B3ria/historia-e-memoria/2014/07/17/manuel-querino"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t.wikipedia.org/wiki/Jos%C3%A9_do_Patroc%C3%ADnio" TargetMode="External"/><Relationship Id="rId2" Type="http://schemas.openxmlformats.org/officeDocument/2006/relationships/hyperlink" Target="http://www.academia.org.br/academicos/jose-do-patrocinio/biografia"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t.wikipedia.org/wiki/Tia_Ciata" TargetMode="External"/><Relationship Id="rId2" Type="http://schemas.openxmlformats.org/officeDocument/2006/relationships/hyperlink" Target="https://www.tiaciata.org.br/tia-ciata/biografia"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t.wikipedia.org/wiki/Teodoro_Fernandes_Sampaio" TargetMode="External"/><Relationship Id="rId2" Type="http://schemas.openxmlformats.org/officeDocument/2006/relationships/hyperlink" Target="http://www.museuafrobrasil.org.br/pesquisa/hist%C3%B3ria-e-mem%C3%B3ria/historia-e-memoria/2014/07/17/theodoro-sampaio"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eledes.org.br/maria-firmina-dos-reis-sofreu-muito-preconceito-mas-foi-a-primeira-romancista-brasileira/" TargetMode="External"/><Relationship Id="rId2" Type="http://schemas.openxmlformats.org/officeDocument/2006/relationships/hyperlink" Target="http://www.letras.ufmg.br/literafro/autoras/322-maria-firmina-dos-reis"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escravidaoeliberdade.com.br/site/images/Textos7/lvaro%20pereira%20do%20nascimento.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606/issn.2318-8855.v3i3p57-79" TargetMode="External"/><Relationship Id="rId2" Type="http://schemas.openxmlformats.org/officeDocument/2006/relationships/hyperlink" Target="https://cpdoc.fgv.br/sites/default/files/verbetes/primeira-republica/RIBEIRO,%20Eduardo%20Gon%C3%A7alves.pdf" TargetMode="External"/><Relationship Id="rId1" Type="http://schemas.openxmlformats.org/officeDocument/2006/relationships/slideLayout" Target="../slideLayouts/slideLayout7.xml"/><Relationship Id="rId4" Type="http://schemas.openxmlformats.org/officeDocument/2006/relationships/hyperlink" Target="https://pt.wikipedia.org/wiki/Eduardo_Gon%C3%A7alves_Ribeir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pt.wikipedia.org/wiki/Cruz_e_Sousa" TargetMode="External"/><Relationship Id="rId2" Type="http://schemas.openxmlformats.org/officeDocument/2006/relationships/hyperlink" Target="http://www.letras.ufmg.br/literafro/autores/206-cruz-e-sousa"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pdoc.fgv.br/sites/default/files/verbetes/primeira-republica/LOPES,%20Monteiro.pdf" TargetMode="External"/><Relationship Id="rId2" Type="http://schemas.openxmlformats.org/officeDocument/2006/relationships/hyperlink" Target="https://pt.scribd.com/document/361754205/DANTAS-C-V-Monteiro-Lopes-pdf" TargetMode="External"/><Relationship Id="rId1" Type="http://schemas.openxmlformats.org/officeDocument/2006/relationships/slideLayout" Target="../slideLayouts/slideLayout7.xml"/><Relationship Id="rId4" Type="http://schemas.openxmlformats.org/officeDocument/2006/relationships/hyperlink" Target="http://memoria.bn.br/DocReader/docreader.aspx?bib=116300&amp;pasta=ano%20190&amp;pesq=Monteiro%20Lop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geledes.org.br/mae-aninha-ialorixa-do-ile-axe-opo-afonja/" TargetMode="External"/><Relationship Id="rId2" Type="http://schemas.openxmlformats.org/officeDocument/2006/relationships/hyperlink" Target="http://antigo.acordacultura.org.br/herois/heroi/maeaninha"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lmanaquebrasil.com.br/2018/06/19/primeiro-palhaco-negro-conquistou-de-dramaturgo-a-presidente/" TargetMode="External"/><Relationship Id="rId2" Type="http://schemas.openxmlformats.org/officeDocument/2006/relationships/hyperlink" Target="http://antigo.acordacultura.org.br/herois/heroi/benjaminde-oliveira"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geni.com/photo/view/6000000040830503334?album_type=photos_of_me&amp;photo_id=6000000040830845085" TargetMode="External"/><Relationship Id="rId2" Type="http://schemas.openxmlformats.org/officeDocument/2006/relationships/hyperlink" Target="http://www.fgv.br/cpdoc/acervo/dicionarios/verbete-biografico/morais-antonio-evaristo-de"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pt.wikipedia.org/wiki/Juliano_Moreira" TargetMode="External"/><Relationship Id="rId2" Type="http://schemas.openxmlformats.org/officeDocument/2006/relationships/hyperlink" Target="http://www.scielo.br/scielo.php?script=sci_arttext&amp;pid=S1516-44462000000400007"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dicionariompb.com.br/hilario-jovino-ferreira"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usicabrasilis.org.br/compositores/henrique-alves-de-mesquita" TargetMode="External"/><Relationship Id="rId2" Type="http://schemas.openxmlformats.org/officeDocument/2006/relationships/hyperlink" Target="http://dicionariompb.com.br/henrique-alves-de-mesquita/dados-artisticos"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eeh2016.anpuh-rs.org.br/resources/anais/46/1472657337_ARQUIVO_TextoangelaANPUH-RS16.pdf" TargetMode="External"/><Relationship Id="rId2" Type="http://schemas.openxmlformats.org/officeDocument/2006/relationships/hyperlink" Target="http://www.overmundo.com.br/overblog/rodolpho-xavier-negro-flaneur-e-memorialista"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cifrantiga/110217193" TargetMode="External"/><Relationship Id="rId2" Type="http://schemas.openxmlformats.org/officeDocument/2006/relationships/hyperlink" Target="http://www.scielo.br/pdf/topoi/v11n20/2237-101X-topoi-11-20-00092.pd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pt.wikipedia.org/wiki/Auta_de_Souza" TargetMode="External"/><Relationship Id="rId2" Type="http://schemas.openxmlformats.org/officeDocument/2006/relationships/hyperlink" Target="http://antigo.acordacultura.org.br/herois/heroi/autadesouza"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cnq.org.br/noticias/revolta-da-chibata-completa-103-anos-/" TargetMode="External"/><Relationship Id="rId2" Type="http://schemas.openxmlformats.org/officeDocument/2006/relationships/hyperlink" Target="http://www.scielo.br/pdf/rbh/2016nahead/1806-9347-rbh-2016v36n72_009.pdf"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chuteirafc.cartacapital.com.br/opiniao-eduardo-castro-futebol-brasileiro-deve-uma-homenagem-a-francisco-carregal/" TargetMode="External"/><Relationship Id="rId2" Type="http://schemas.openxmlformats.org/officeDocument/2006/relationships/hyperlink" Target="https://observatorioracialfutebol.com.br/o-negro-no-futebol-brasileiro-quem-foi-o-pioneiro/"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ceert.org.br/noticias/historia-cultura-arte/14337/lima-barreto-escritor-negro-e-pobre-sera-homenageado-na-flip-2017" TargetMode="External"/><Relationship Id="rId2" Type="http://schemas.openxmlformats.org/officeDocument/2006/relationships/hyperlink" Target="http://www.museuafrobrasil.org.br/pesquisa/hist%C3%B3ria-e-mem%C3%B3ria/historia-e-memoria/2014/07/17/lima-barreto"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blogln.ning.com/profiles/blogs/mem-ria-mpb-de-chocolat"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revistaraca.com.br/joao-da-baiana-e-o-samba/" TargetMode="External"/><Relationship Id="rId2" Type="http://schemas.openxmlformats.org/officeDocument/2006/relationships/hyperlink" Target="http://dicionariompb.com.br/joao-da-bahiana"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orreioims.com.br/perfil/luiz-gama/"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www.itaucultural.org.br/rumos-2017-2018-cancoes-em-louvor-aos-orixas-gravadas-por-getulio-marinho-sao-objetos-de-pesquisa-em-samba-e-liturgia"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palmares.gov.br/?p=53846" TargetMode="External"/><Relationship Id="rId2" Type="http://schemas.openxmlformats.org/officeDocument/2006/relationships/hyperlink" Target="http://dicionariompb.com.br/donga/dados-artisticos"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cpdoc.fgv.br/producao/dossies/AEraVargas1/biografias/minervino_de_oliveira" TargetMode="External"/><Relationship Id="rId2" Type="http://schemas.openxmlformats.org/officeDocument/2006/relationships/hyperlink" Target="http://www.scielo.br/pdf/ln/n101/1807-0175-ln-101-00013.pdf" TargetMode="External"/><Relationship Id="rId1" Type="http://schemas.openxmlformats.org/officeDocument/2006/relationships/slideLayout" Target="../slideLayouts/slideLayout7.xml"/><Relationship Id="rId5" Type="http://schemas.openxmlformats.org/officeDocument/2006/relationships/hyperlink" Target="http://averdade.org.br/2018/05/minervino-oliveira-negro-operario-comunista/" TargetMode="External"/><Relationship Id="rId4" Type="http://schemas.openxmlformats.org/officeDocument/2006/relationships/hyperlink" Target="https://www.geledes.org.br/minervino-de-oliveira-um-operario-negro-para-presidencia-do-brasi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snh2017.anpuh.org/resources/anais/54/1502840178_ARQUIVO_Anpuh2017-artigocompleto-prontoeenviado.pdf"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palmares.gov.br/?p=1864"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nciclopedia.itaucultural.org.br/pessoa12197/pixinguinha" TargetMode="External"/><Relationship Id="rId2" Type="http://schemas.openxmlformats.org/officeDocument/2006/relationships/hyperlink" Target="https://pixinguinha.com.br/vida/" TargetMode="External"/><Relationship Id="rId1" Type="http://schemas.openxmlformats.org/officeDocument/2006/relationships/slideLayout" Target="../slideLayouts/slideLayout7.xml"/><Relationship Id="rId4" Type="http://schemas.openxmlformats.org/officeDocument/2006/relationships/hyperlink" Target="https://www.ebiografia.com/pixinguinha/"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letras.ufmg.br/literafro/autores/642-lino-guedes" TargetMode="External"/><Relationship Id="rId2" Type="http://schemas.openxmlformats.org/officeDocument/2006/relationships/hyperlink" Target="http://www.scielo.br/scielo.php?script=sci_arttext&amp;pid=S0103-21862017000300597"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www.abmusica.org.br/academico/%E2%80%8Bpaulo-silva/"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papoeira.com/pt/2016/12/09/os-primeiros-anos-do-mestre-bimba/" TargetMode="External"/><Relationship Id="rId2" Type="http://schemas.openxmlformats.org/officeDocument/2006/relationships/hyperlink" Target="http://antigo.acordacultura.org.br/herois/heroi/mestrebimba"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Picture 2"/>
          <p:cNvPicPr>
            <a:picLocks noChangeAspect="1"/>
          </p:cNvPicPr>
          <p:nvPr/>
        </p:nvPicPr>
        <p:blipFill>
          <a:blip r:embed="rId2" cstate="print">
            <a:extLst/>
          </a:blip>
          <a:stretch>
            <a:fillRect/>
          </a:stretch>
        </p:blipFill>
        <p:spPr>
          <a:xfrm>
            <a:off x="0" y="-5745"/>
            <a:ext cx="9144000" cy="6863747"/>
          </a:xfrm>
          <a:prstGeom prst="rect">
            <a:avLst/>
          </a:prstGeom>
          <a:ln w="12700">
            <a:miter lim="400000"/>
          </a:ln>
        </p:spPr>
      </p:pic>
      <p:sp>
        <p:nvSpPr>
          <p:cNvPr id="95" name="Título 1"/>
          <p:cNvSpPr txBox="1">
            <a:spLocks noGrp="1"/>
          </p:cNvSpPr>
          <p:nvPr>
            <p:ph type="ctrTitle"/>
          </p:nvPr>
        </p:nvSpPr>
        <p:spPr>
          <a:xfrm>
            <a:off x="685800" y="1844823"/>
            <a:ext cx="7772400" cy="2608438"/>
          </a:xfrm>
          <a:prstGeom prst="rect">
            <a:avLst/>
          </a:prstGeom>
          <a:effectLst>
            <a:outerShdw blurRad="190500" dist="8455" dir="5400000" rotWithShape="0">
              <a:srgbClr val="000000"/>
            </a:outerShdw>
          </a:effectLst>
        </p:spPr>
        <p:txBody>
          <a:bodyPr/>
          <a:lstStyle/>
          <a:p>
            <a:pPr defTabSz="484630">
              <a:defRPr>
                <a:latin typeface="Futura"/>
                <a:ea typeface="Futura"/>
                <a:cs typeface="Futura"/>
                <a:sym typeface="Futura"/>
              </a:defRPr>
            </a:pPr>
            <a:r>
              <a:rPr dirty="0" err="1"/>
              <a:t>Banco</a:t>
            </a:r>
            <a:r>
              <a:rPr dirty="0"/>
              <a:t> de </a:t>
            </a:r>
            <a:r>
              <a:rPr dirty="0" err="1"/>
              <a:t>imagens</a:t>
            </a:r>
            <a:r>
              <a:rPr dirty="0"/>
              <a:t> </a:t>
            </a:r>
            <a:br>
              <a:rPr dirty="0"/>
            </a:br>
            <a:r>
              <a:rPr dirty="0" err="1"/>
              <a:t>Personagens</a:t>
            </a:r>
            <a:r>
              <a:rPr dirty="0"/>
              <a:t> do </a:t>
            </a:r>
            <a:r>
              <a:rPr dirty="0" err="1"/>
              <a:t>Pós-Abolição</a:t>
            </a:r>
            <a:r>
              <a:rPr dirty="0"/>
              <a:t/>
            </a:r>
            <a:br>
              <a:rPr dirty="0"/>
            </a:br>
            <a:endParaRPr dirty="0"/>
          </a:p>
        </p:txBody>
      </p:sp>
      <p:sp>
        <p:nvSpPr>
          <p:cNvPr id="96" name="CaixaDeTexto 2"/>
          <p:cNvSpPr txBox="1"/>
          <p:nvPr/>
        </p:nvSpPr>
        <p:spPr>
          <a:xfrm>
            <a:off x="5148064" y="4941168"/>
            <a:ext cx="3672407" cy="148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effectLst>
                  <a:outerShdw blurRad="38100" dist="38100" dir="2700000" rotWithShape="0">
                    <a:srgbClr val="000000">
                      <a:alpha val="43137"/>
                    </a:srgbClr>
                  </a:outerShdw>
                </a:effectLst>
              </a:defRPr>
            </a:pPr>
            <a:endParaRPr/>
          </a:p>
          <a:p>
            <a:pPr>
              <a:defRPr>
                <a:effectLst>
                  <a:outerShdw blurRad="38100" dist="38100" dir="2700000" rotWithShape="0">
                    <a:srgbClr val="000000">
                      <a:alpha val="43137"/>
                    </a:srgbClr>
                  </a:outerShdw>
                </a:effectLst>
              </a:defRPr>
            </a:pPr>
            <a:r>
              <a:t>Prof.ª Dr.ª Natália Batista Peçanha</a:t>
            </a:r>
          </a:p>
          <a:p>
            <a:pPr>
              <a:defRPr>
                <a:effectLst>
                  <a:outerShdw blurRad="38100" dist="38100" dir="2700000" rotWithShape="0">
                    <a:srgbClr val="000000">
                      <a:alpha val="43137"/>
                    </a:srgbClr>
                  </a:outerShdw>
                </a:effectLst>
              </a:defRPr>
            </a:pPr>
            <a:r>
              <a:t>Prof.ª Dr.ª Martha Abreu</a:t>
            </a:r>
          </a:p>
          <a:p>
            <a:pPr>
              <a:defRPr>
                <a:effectLst>
                  <a:outerShdw blurRad="38100" dist="38100" dir="2700000" rotWithShape="0">
                    <a:srgbClr val="000000">
                      <a:alpha val="43137"/>
                    </a:srgbClr>
                  </a:outerShdw>
                </a:effectLst>
              </a:defRPr>
            </a:pPr>
            <a:r>
              <a:t>Design: Katharina Essus</a:t>
            </a:r>
          </a:p>
          <a:p>
            <a:pPr>
              <a:defRPr>
                <a:effectLst>
                  <a:outerShdw blurRad="38100" dist="38100" dir="2700000" rotWithShape="0">
                    <a:srgbClr val="000000">
                      <a:alpha val="43137"/>
                    </a:srgbClr>
                  </a:outerShdw>
                </a:effectLst>
              </a:defRPr>
            </a:pPr>
            <a:r>
              <a:t> </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tângulo 4"/>
          <p:cNvSpPr txBox="1"/>
          <p:nvPr/>
        </p:nvSpPr>
        <p:spPr>
          <a:xfrm>
            <a:off x="251519" y="0"/>
            <a:ext cx="8496945" cy="6634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André Rebouças</a:t>
            </a:r>
          </a:p>
          <a:p>
            <a:pPr algn="ctr">
              <a:lnSpc>
                <a:spcPct val="120000"/>
              </a:lnSpc>
              <a:defRPr sz="2000"/>
            </a:pPr>
            <a:r>
              <a:t>(Cachoeira, 1838 – Funchal/ Ilha da Madeira, 1898)</a:t>
            </a:r>
          </a:p>
          <a:p>
            <a:pPr algn="ctr">
              <a:lnSpc>
                <a:spcPct val="120000"/>
              </a:lnSpc>
              <a:defRPr sz="2000"/>
            </a:pPr>
            <a:endParaRPr/>
          </a:p>
          <a:p>
            <a:pPr algn="ctr">
              <a:lnSpc>
                <a:spcPct val="120000"/>
              </a:lnSpc>
              <a:defRPr sz="2000"/>
            </a:pPr>
            <a:endParaRPr/>
          </a:p>
          <a:p>
            <a:pPr algn="ctr">
              <a:lnSpc>
                <a:spcPct val="120000"/>
              </a:lnSpc>
              <a:defRPr sz="2000"/>
            </a:pPr>
            <a:endParaRPr/>
          </a:p>
          <a:p>
            <a:pPr algn="just"/>
            <a:r>
              <a:t>Engenheiro, inventor, abolicionista e monarquista, realizou no Rio de Janeiro várias obras que lhe conferiram projeção como engenheiro civil, a exemplo da construção das docas da Alfândega e das docas D. Pedro II.  Fez parte de várias sociedades empenhadas na luta contra a escravidão, tais como a Sociedade Brasileira Contra a Escravidão e a Sociedade Abolicionista, criadas juntamente com seus alunos da Escola politécnica. </a:t>
            </a:r>
          </a:p>
          <a:p>
            <a:pPr algn="just"/>
            <a:endParaRPr/>
          </a:p>
          <a:p>
            <a:pPr algn="just"/>
            <a:endParaRPr/>
          </a:p>
          <a:p>
            <a:pPr algn="just"/>
            <a:endParaRPr/>
          </a:p>
          <a:p>
            <a:pPr algn="just"/>
            <a:endParaRPr/>
          </a:p>
          <a:p>
            <a:pPr algn="just"/>
            <a:endParaRPr/>
          </a:p>
          <a:p>
            <a:pPr algn="just">
              <a:defRPr sz="1200"/>
            </a:pPr>
            <a:r>
              <a:t>Referência:</a:t>
            </a:r>
          </a:p>
          <a:p>
            <a:pPr algn="just">
              <a:defRPr sz="1200"/>
            </a:pPr>
            <a:endParaRPr/>
          </a:p>
          <a:p>
            <a:pPr algn="just">
              <a:defRPr sz="1200"/>
            </a:pPr>
            <a:r>
              <a:t>Biografia:</a:t>
            </a:r>
          </a:p>
          <a:p>
            <a:pPr algn="just">
              <a:defRPr sz="1200"/>
            </a:pPr>
            <a:r>
              <a:t>Disponível em: </a:t>
            </a:r>
            <a:r>
              <a:rPr u="sng">
                <a:solidFill>
                  <a:srgbClr val="0000FF"/>
                </a:solidFill>
                <a:uFill>
                  <a:solidFill>
                    <a:srgbClr val="0000FF"/>
                  </a:solidFill>
                </a:uFill>
                <a:hlinkClick r:id="rId2"/>
              </a:rPr>
              <a:t>https://museuafroparanaense.wordpress.com/2016/02/16/irmaos-rebolcas-primeiros-engenheiros-negros-do-brasil/</a:t>
            </a:r>
            <a:r>
              <a:t> Acessado em 02 de agosto de 2019;  PESSANHA, Andrea. </a:t>
            </a:r>
            <a:r>
              <a:rPr i="1">
                <a:latin typeface="+mj-lt"/>
                <a:ea typeface="+mj-ea"/>
                <a:cs typeface="+mj-cs"/>
                <a:sym typeface="Helvetica"/>
              </a:rPr>
              <a:t>Da Abolição da escravatura à abolição da miséria: a vida e as ideias de Andre Rebouças</a:t>
            </a:r>
            <a:r>
              <a:t>.  Rio de Janeiro, Quartet, 2005.</a:t>
            </a:r>
          </a:p>
          <a:p>
            <a:pPr algn="just">
              <a:defRPr sz="1200"/>
            </a:pPr>
            <a:endParaRPr/>
          </a:p>
          <a:p>
            <a:pPr algn="just">
              <a:defRPr sz="1200"/>
            </a:pPr>
            <a:r>
              <a:t>Imagem: Disponível em : https://pt.wikipedia.org/wiki/André_Rebouças. Acessado em 02 de agosto de 2019</a:t>
            </a:r>
          </a:p>
          <a:p>
            <a:pPr algn="just">
              <a:defRPr sz="1200"/>
            </a:pPr>
            <a:endParaRP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tângulo 1"/>
          <p:cNvSpPr txBox="1"/>
          <p:nvPr/>
        </p:nvSpPr>
        <p:spPr>
          <a:xfrm>
            <a:off x="943190" y="603681"/>
            <a:ext cx="7257620" cy="6046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Moysés</a:t>
            </a:r>
            <a:r>
              <a:rPr dirty="0"/>
              <a:t> Zacharias</a:t>
            </a:r>
          </a:p>
          <a:p>
            <a:pPr algn="ctr">
              <a:defRPr sz="2000"/>
            </a:pPr>
            <a:r>
              <a:rPr dirty="0"/>
              <a:t>(Rio de Janeiro, 1900-1920)</a:t>
            </a:r>
            <a:endParaRPr b="1" dirty="0">
              <a:latin typeface="+mj-lt"/>
              <a:ea typeface="+mj-ea"/>
              <a:cs typeface="+mj-cs"/>
              <a:sym typeface="Helvetica"/>
            </a:endParaRPr>
          </a:p>
          <a:p>
            <a:pPr marL="342900" indent="-342900">
              <a:spcBef>
                <a:spcPts val="400"/>
              </a:spcBef>
              <a:buSzPct val="100000"/>
              <a:buFont typeface="Arial"/>
              <a:buChar char="•"/>
              <a:defRPr sz="2000"/>
            </a:pPr>
            <a:endParaRPr dirty="0"/>
          </a:p>
          <a:p>
            <a:pPr marL="342900" indent="-342900">
              <a:spcBef>
                <a:spcPts val="400"/>
              </a:spcBef>
              <a:buSzPct val="100000"/>
              <a:buFont typeface="Arial"/>
              <a:buChar char="•"/>
              <a:defRPr sz="2000"/>
            </a:pPr>
            <a:endParaRPr dirty="0"/>
          </a:p>
          <a:p>
            <a:pPr algn="just">
              <a:spcBef>
                <a:spcPts val="300"/>
              </a:spcBef>
            </a:pPr>
            <a:r>
              <a:rPr sz="2000" dirty="0" err="1"/>
              <a:t>Líder</a:t>
            </a:r>
            <a:r>
              <a:rPr sz="2000" dirty="0"/>
              <a:t> </a:t>
            </a:r>
            <a:r>
              <a:rPr sz="2000" dirty="0" err="1"/>
              <a:t>sindical</a:t>
            </a:r>
            <a:r>
              <a:rPr sz="2000" dirty="0"/>
              <a:t>, </a:t>
            </a:r>
            <a:r>
              <a:rPr sz="2000" dirty="0" err="1"/>
              <a:t>membro</a:t>
            </a:r>
            <a:r>
              <a:rPr sz="2000" dirty="0"/>
              <a:t> </a:t>
            </a:r>
            <a:r>
              <a:rPr sz="2000" dirty="0" err="1"/>
              <a:t>da</a:t>
            </a:r>
            <a:r>
              <a:rPr sz="2000" dirty="0"/>
              <a:t> </a:t>
            </a:r>
            <a:r>
              <a:rPr sz="2000" dirty="0" err="1"/>
              <a:t>diretoria</a:t>
            </a:r>
            <a:r>
              <a:rPr sz="2000" dirty="0"/>
              <a:t> </a:t>
            </a:r>
            <a:r>
              <a:rPr sz="2000" dirty="0" err="1"/>
              <a:t>da</a:t>
            </a:r>
            <a:r>
              <a:rPr sz="2000" dirty="0"/>
              <a:t> </a:t>
            </a:r>
            <a:r>
              <a:rPr sz="2000" dirty="0" err="1"/>
              <a:t>União</a:t>
            </a:r>
            <a:r>
              <a:rPr sz="2000" dirty="0"/>
              <a:t> dos </a:t>
            </a:r>
            <a:r>
              <a:rPr sz="2000" dirty="0" err="1"/>
              <a:t>Operários</a:t>
            </a:r>
            <a:r>
              <a:rPr sz="2000" dirty="0"/>
              <a:t> </a:t>
            </a:r>
            <a:r>
              <a:rPr sz="2000" dirty="0" err="1"/>
              <a:t>Estivadores</a:t>
            </a:r>
            <a:r>
              <a:rPr sz="2000" dirty="0"/>
              <a:t>, </a:t>
            </a:r>
            <a:r>
              <a:rPr sz="2000" dirty="0" err="1"/>
              <a:t>eleitor</a:t>
            </a:r>
            <a:r>
              <a:rPr sz="2000" dirty="0"/>
              <a:t> </a:t>
            </a:r>
            <a:r>
              <a:rPr sz="2000" dirty="0" err="1"/>
              <a:t>na</a:t>
            </a:r>
            <a:r>
              <a:rPr sz="2000" dirty="0"/>
              <a:t> </a:t>
            </a:r>
            <a:r>
              <a:rPr sz="2000" dirty="0" err="1"/>
              <a:t>freguesia</a:t>
            </a:r>
            <a:r>
              <a:rPr sz="2000" dirty="0"/>
              <a:t> </a:t>
            </a:r>
            <a:r>
              <a:rPr sz="2000" dirty="0" err="1"/>
              <a:t>da</a:t>
            </a:r>
            <a:r>
              <a:rPr sz="2000" dirty="0"/>
              <a:t> </a:t>
            </a:r>
            <a:r>
              <a:rPr sz="2000" dirty="0" err="1"/>
              <a:t>região</a:t>
            </a:r>
            <a:r>
              <a:rPr sz="2000" dirty="0"/>
              <a:t> do Porto, </a:t>
            </a:r>
            <a:r>
              <a:rPr sz="2000" dirty="0" err="1"/>
              <a:t>membro</a:t>
            </a:r>
            <a:r>
              <a:rPr sz="2000" dirty="0"/>
              <a:t> </a:t>
            </a:r>
            <a:r>
              <a:rPr sz="2000" dirty="0" err="1"/>
              <a:t>da</a:t>
            </a:r>
            <a:r>
              <a:rPr sz="2000" dirty="0"/>
              <a:t> </a:t>
            </a:r>
            <a:r>
              <a:rPr sz="2000" dirty="0" err="1"/>
              <a:t>Guarda</a:t>
            </a:r>
            <a:r>
              <a:rPr sz="2000" dirty="0"/>
              <a:t>  </a:t>
            </a:r>
            <a:r>
              <a:rPr sz="2000" dirty="0" err="1"/>
              <a:t>Nacional</a:t>
            </a:r>
            <a:r>
              <a:rPr sz="2000" dirty="0"/>
              <a:t> e </a:t>
            </a:r>
            <a:r>
              <a:rPr sz="2000" dirty="0" err="1"/>
              <a:t>presidente</a:t>
            </a:r>
            <a:r>
              <a:rPr sz="2000" dirty="0"/>
              <a:t> de </a:t>
            </a:r>
            <a:r>
              <a:rPr sz="2000" dirty="0" err="1"/>
              <a:t>Sociedades</a:t>
            </a:r>
            <a:r>
              <a:rPr sz="2000" dirty="0"/>
              <a:t> </a:t>
            </a:r>
            <a:r>
              <a:rPr sz="2000" dirty="0" err="1"/>
              <a:t>Carnavalescas</a:t>
            </a:r>
            <a:r>
              <a:rPr sz="2000" dirty="0"/>
              <a:t>, entre </a:t>
            </a:r>
            <a:r>
              <a:rPr sz="2000" dirty="0" err="1"/>
              <a:t>elas</a:t>
            </a:r>
            <a:r>
              <a:rPr sz="2000" dirty="0"/>
              <a:t> a “</a:t>
            </a:r>
            <a:r>
              <a:rPr sz="2000" dirty="0" err="1"/>
              <a:t>Sociedade</a:t>
            </a:r>
            <a:r>
              <a:rPr sz="2000" dirty="0"/>
              <a:t> </a:t>
            </a:r>
            <a:r>
              <a:rPr sz="2000" dirty="0" err="1"/>
              <a:t>Dançante</a:t>
            </a:r>
            <a:r>
              <a:rPr sz="2000" dirty="0"/>
              <a:t> e Familiar </a:t>
            </a:r>
            <a:r>
              <a:rPr sz="2000" dirty="0" err="1"/>
              <a:t>Democracia</a:t>
            </a:r>
            <a:r>
              <a:rPr sz="2000" dirty="0"/>
              <a:t> e Progresso”, </a:t>
            </a:r>
            <a:r>
              <a:rPr sz="2000" dirty="0" err="1"/>
              <a:t>na</a:t>
            </a:r>
            <a:r>
              <a:rPr sz="2000" dirty="0"/>
              <a:t> </a:t>
            </a:r>
            <a:r>
              <a:rPr sz="2000" dirty="0" err="1"/>
              <a:t>primeira</a:t>
            </a:r>
            <a:r>
              <a:rPr sz="2000" dirty="0"/>
              <a:t> </a:t>
            </a:r>
            <a:r>
              <a:rPr sz="2000" dirty="0" err="1"/>
              <a:t>década</a:t>
            </a:r>
            <a:r>
              <a:rPr sz="2000" dirty="0"/>
              <a:t> do </a:t>
            </a:r>
            <a:r>
              <a:rPr sz="2000" dirty="0" err="1"/>
              <a:t>século</a:t>
            </a:r>
            <a:r>
              <a:rPr sz="2000" dirty="0"/>
              <a:t> XX. O </a:t>
            </a:r>
            <a:r>
              <a:rPr sz="2000" dirty="0" err="1"/>
              <a:t>associativismo</a:t>
            </a:r>
            <a:r>
              <a:rPr sz="2000" dirty="0"/>
              <a:t> negro </a:t>
            </a:r>
            <a:r>
              <a:rPr sz="2000" dirty="0" err="1"/>
              <a:t>construído</a:t>
            </a:r>
            <a:r>
              <a:rPr sz="2000" dirty="0"/>
              <a:t> </a:t>
            </a:r>
            <a:r>
              <a:rPr sz="2000" dirty="0" err="1"/>
              <a:t>pelos</a:t>
            </a:r>
            <a:r>
              <a:rPr sz="2000" dirty="0"/>
              <a:t> </a:t>
            </a:r>
            <a:r>
              <a:rPr sz="2000" dirty="0" err="1"/>
              <a:t>descendentes</a:t>
            </a:r>
            <a:r>
              <a:rPr sz="2000" dirty="0"/>
              <a:t> de </a:t>
            </a:r>
            <a:r>
              <a:rPr sz="2000" dirty="0" err="1"/>
              <a:t>escravizados</a:t>
            </a:r>
            <a:r>
              <a:rPr sz="2000" dirty="0"/>
              <a:t> no Rio de Janeiro e no </a:t>
            </a:r>
            <a:r>
              <a:rPr sz="2000" dirty="0" err="1"/>
              <a:t>Brasil</a:t>
            </a:r>
            <a:r>
              <a:rPr sz="2000" dirty="0"/>
              <a:t> </a:t>
            </a:r>
            <a:r>
              <a:rPr sz="2000" dirty="0" err="1"/>
              <a:t>tecia</a:t>
            </a:r>
            <a:r>
              <a:rPr sz="2000" dirty="0"/>
              <a:t> a </a:t>
            </a:r>
            <a:r>
              <a:rPr sz="2000" dirty="0" err="1"/>
              <a:t>articulação</a:t>
            </a:r>
            <a:r>
              <a:rPr sz="2000" dirty="0"/>
              <a:t> entre </a:t>
            </a:r>
            <a:r>
              <a:rPr sz="2000" dirty="0" err="1"/>
              <a:t>festa</a:t>
            </a:r>
            <a:r>
              <a:rPr sz="2000" dirty="0"/>
              <a:t>, </a:t>
            </a:r>
            <a:r>
              <a:rPr sz="2000" dirty="0" err="1"/>
              <a:t>esporte</a:t>
            </a:r>
            <a:r>
              <a:rPr sz="2000" dirty="0"/>
              <a:t>, </a:t>
            </a:r>
            <a:r>
              <a:rPr sz="2000" dirty="0" err="1"/>
              <a:t>sindicato</a:t>
            </a:r>
            <a:r>
              <a:rPr sz="2000" dirty="0"/>
              <a:t>, </a:t>
            </a:r>
            <a:r>
              <a:rPr sz="2000" dirty="0" err="1"/>
              <a:t>antirracismo</a:t>
            </a:r>
            <a:r>
              <a:rPr sz="2000" dirty="0"/>
              <a:t>, </a:t>
            </a:r>
            <a:r>
              <a:rPr sz="2000" dirty="0" err="1"/>
              <a:t>luta</a:t>
            </a:r>
            <a:r>
              <a:rPr sz="2000" dirty="0"/>
              <a:t> </a:t>
            </a:r>
            <a:r>
              <a:rPr sz="2000" dirty="0" err="1"/>
              <a:t>política</a:t>
            </a:r>
            <a:r>
              <a:rPr sz="2000" dirty="0"/>
              <a:t> e </a:t>
            </a:r>
            <a:r>
              <a:rPr sz="2000" dirty="0" err="1"/>
              <a:t>exercício</a:t>
            </a:r>
            <a:r>
              <a:rPr sz="2000" dirty="0"/>
              <a:t> </a:t>
            </a:r>
            <a:r>
              <a:rPr sz="2000" dirty="0" err="1"/>
              <a:t>da</a:t>
            </a:r>
            <a:r>
              <a:rPr sz="2000" dirty="0"/>
              <a:t> </a:t>
            </a:r>
            <a:r>
              <a:rPr sz="2000" dirty="0" err="1"/>
              <a:t>cidadania</a:t>
            </a:r>
            <a:r>
              <a:rPr sz="2000" dirty="0"/>
              <a:t>. </a:t>
            </a:r>
          </a:p>
          <a:p>
            <a:pPr algn="just">
              <a:spcBef>
                <a:spcPts val="400"/>
              </a:spcBef>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 </a:t>
            </a:r>
          </a:p>
          <a:p>
            <a:pPr>
              <a:defRPr sz="1200"/>
            </a:pPr>
            <a:r>
              <a:rPr dirty="0"/>
              <a:t>BRASIL, Eric. </a:t>
            </a:r>
            <a:r>
              <a:rPr dirty="0" err="1"/>
              <a:t>Moyses</a:t>
            </a:r>
            <a:r>
              <a:rPr dirty="0"/>
              <a:t> Zacharias: </a:t>
            </a:r>
            <a:r>
              <a:rPr dirty="0" err="1"/>
              <a:t>carnaval</a:t>
            </a:r>
            <a:r>
              <a:rPr dirty="0"/>
              <a:t>, </a:t>
            </a:r>
            <a:r>
              <a:rPr dirty="0" err="1"/>
              <a:t>cidadania</a:t>
            </a:r>
            <a:r>
              <a:rPr dirty="0"/>
              <a:t> e </a:t>
            </a:r>
            <a:r>
              <a:rPr dirty="0" err="1"/>
              <a:t>mobilizações</a:t>
            </a:r>
            <a:r>
              <a:rPr dirty="0"/>
              <a:t> </a:t>
            </a:r>
            <a:r>
              <a:rPr dirty="0" err="1"/>
              <a:t>negras</a:t>
            </a:r>
            <a:r>
              <a:rPr dirty="0"/>
              <a:t> no Rio de Janeiro (1900-1920). In: ). In: </a:t>
            </a:r>
            <a:r>
              <a:rPr dirty="0" err="1"/>
              <a:t>Abreu</a:t>
            </a:r>
            <a:r>
              <a:rPr dirty="0"/>
              <a:t>, Xavier, </a:t>
            </a:r>
            <a:r>
              <a:rPr dirty="0" err="1"/>
              <a:t>Monteiro</a:t>
            </a:r>
            <a:r>
              <a:rPr dirty="0"/>
              <a:t>, </a:t>
            </a:r>
            <a:r>
              <a:rPr dirty="0" err="1"/>
              <a:t>Brasil</a:t>
            </a:r>
            <a:r>
              <a:rPr dirty="0"/>
              <a:t>. </a:t>
            </a:r>
            <a:r>
              <a:rPr dirty="0" err="1"/>
              <a:t>Cultura</a:t>
            </a:r>
            <a:r>
              <a:rPr dirty="0"/>
              <a:t> </a:t>
            </a:r>
            <a:r>
              <a:rPr dirty="0" err="1"/>
              <a:t>Negra</a:t>
            </a:r>
            <a:r>
              <a:rPr dirty="0"/>
              <a:t>, </a:t>
            </a:r>
            <a:r>
              <a:rPr dirty="0" err="1"/>
              <a:t>Novos</a:t>
            </a:r>
            <a:r>
              <a:rPr dirty="0"/>
              <a:t> </a:t>
            </a:r>
            <a:r>
              <a:rPr dirty="0" err="1"/>
              <a:t>Desafios</a:t>
            </a:r>
            <a:r>
              <a:rPr dirty="0"/>
              <a:t> </a:t>
            </a:r>
            <a:r>
              <a:rPr dirty="0" err="1"/>
              <a:t>para</a:t>
            </a:r>
            <a:r>
              <a:rPr dirty="0"/>
              <a:t> </a:t>
            </a:r>
            <a:r>
              <a:rPr dirty="0" err="1"/>
              <a:t>os</a:t>
            </a:r>
            <a:r>
              <a:rPr dirty="0"/>
              <a:t> </a:t>
            </a:r>
            <a:r>
              <a:rPr dirty="0" err="1"/>
              <a:t>Historiadores</a:t>
            </a:r>
            <a:r>
              <a:rPr dirty="0"/>
              <a:t>. Niteroi, </a:t>
            </a:r>
            <a:r>
              <a:rPr dirty="0" err="1"/>
              <a:t>Eduff</a:t>
            </a:r>
            <a:r>
              <a:rPr dirty="0"/>
              <a:t>, 2017</a:t>
            </a:r>
          </a:p>
          <a:p>
            <a:pPr>
              <a:defRPr sz="1200"/>
            </a:pPr>
            <a:r>
              <a:rPr dirty="0" err="1"/>
              <a:t>Revista</a:t>
            </a:r>
            <a:r>
              <a:rPr dirty="0"/>
              <a:t> </a:t>
            </a:r>
            <a:r>
              <a:rPr dirty="0" err="1"/>
              <a:t>da</a:t>
            </a:r>
            <a:r>
              <a:rPr dirty="0"/>
              <a:t> </a:t>
            </a:r>
            <a:r>
              <a:rPr dirty="0" err="1"/>
              <a:t>Semana</a:t>
            </a:r>
            <a:r>
              <a:rPr dirty="0"/>
              <a:t>, Ed. 305, 1906, p.20</a:t>
            </a:r>
          </a:p>
        </p:txBody>
      </p:sp>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8" name="Picture 3"/>
          <p:cNvGrpSpPr/>
          <p:nvPr/>
        </p:nvGrpSpPr>
        <p:grpSpPr>
          <a:xfrm>
            <a:off x="1746837" y="976741"/>
            <a:ext cx="5650327" cy="4130414"/>
            <a:chOff x="0" y="0"/>
            <a:chExt cx="5650325" cy="4130413"/>
          </a:xfrm>
        </p:grpSpPr>
        <p:pic>
          <p:nvPicPr>
            <p:cNvPr id="436" name="Picture 3" descr="Picture 3"/>
            <p:cNvPicPr>
              <a:picLocks noChangeAspect="1"/>
            </p:cNvPicPr>
            <p:nvPr/>
          </p:nvPicPr>
          <p:blipFill>
            <a:blip r:embed="rId2" cstate="print">
              <a:extLst/>
            </a:blip>
            <a:stretch>
              <a:fillRect/>
            </a:stretch>
          </p:blipFill>
          <p:spPr>
            <a:xfrm>
              <a:off x="203200" y="215900"/>
              <a:ext cx="5243925" cy="3698614"/>
            </a:xfrm>
            <a:prstGeom prst="rect">
              <a:avLst/>
            </a:prstGeom>
            <a:ln w="12700" cap="flat">
              <a:noFill/>
              <a:miter lim="400000"/>
            </a:ln>
            <a:effectLst/>
          </p:spPr>
        </p:pic>
        <p:pic>
          <p:nvPicPr>
            <p:cNvPr id="437" name="Picture 3" descr="Picture 3"/>
            <p:cNvPicPr>
              <a:picLocks noChangeAspect="1"/>
            </p:cNvPicPr>
            <p:nvPr/>
          </p:nvPicPr>
          <p:blipFill>
            <a:blip r:embed="rId3" cstate="print">
              <a:extLst/>
            </a:blip>
            <a:stretch>
              <a:fillRect/>
            </a:stretch>
          </p:blipFill>
          <p:spPr>
            <a:xfrm>
              <a:off x="-1" y="0"/>
              <a:ext cx="5650327" cy="4130414"/>
            </a:xfrm>
            <a:prstGeom prst="rect">
              <a:avLst/>
            </a:prstGeom>
            <a:ln w="12700" cap="flat">
              <a:noFill/>
              <a:miter lim="400000"/>
            </a:ln>
            <a:effectLst/>
          </p:spPr>
        </p:pic>
      </p:grpSp>
      <p:sp>
        <p:nvSpPr>
          <p:cNvPr id="439" name="José (Benedito) Correa Leite"/>
          <p:cNvSpPr txBox="1"/>
          <p:nvPr/>
        </p:nvSpPr>
        <p:spPr>
          <a:xfrm>
            <a:off x="2618019" y="5224161"/>
            <a:ext cx="390796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José (Benedito) Correa Leite</a:t>
            </a:r>
          </a:p>
        </p:txBody>
      </p:sp>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Retângulo 1"/>
          <p:cNvSpPr txBox="1"/>
          <p:nvPr/>
        </p:nvSpPr>
        <p:spPr>
          <a:xfrm>
            <a:off x="943190" y="603681"/>
            <a:ext cx="7257620" cy="581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José (</a:t>
            </a:r>
            <a:r>
              <a:rPr dirty="0" err="1"/>
              <a:t>Benedito</a:t>
            </a:r>
            <a:r>
              <a:rPr dirty="0"/>
              <a:t>) Correa </a:t>
            </a:r>
            <a:r>
              <a:rPr dirty="0" err="1"/>
              <a:t>Leite</a:t>
            </a:r>
            <a:endParaRPr dirty="0"/>
          </a:p>
          <a:p>
            <a:pPr algn="ctr">
              <a:defRPr sz="2000"/>
            </a:pPr>
            <a:r>
              <a:rPr dirty="0"/>
              <a:t>(São Paulo/SP,  1900 –1989)</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Fundou</a:t>
            </a:r>
            <a:r>
              <a:rPr dirty="0"/>
              <a:t> o </a:t>
            </a:r>
            <a:r>
              <a:rPr dirty="0" err="1"/>
              <a:t>jornal</a:t>
            </a:r>
            <a:r>
              <a:rPr dirty="0"/>
              <a:t> </a:t>
            </a:r>
            <a:r>
              <a:rPr i="1" dirty="0">
                <a:ea typeface="+mj-ea"/>
                <a:cs typeface="+mj-cs"/>
                <a:sym typeface="Helvetica"/>
              </a:rPr>
              <a:t>O </a:t>
            </a:r>
            <a:r>
              <a:rPr i="1" dirty="0" err="1">
                <a:ea typeface="+mj-ea"/>
                <a:cs typeface="+mj-cs"/>
                <a:sym typeface="Helvetica"/>
              </a:rPr>
              <a:t>Clarim</a:t>
            </a:r>
            <a:r>
              <a:rPr i="1" dirty="0">
                <a:ea typeface="+mj-ea"/>
                <a:cs typeface="+mj-cs"/>
                <a:sym typeface="Helvetica"/>
              </a:rPr>
              <a:t>, </a:t>
            </a:r>
            <a:r>
              <a:rPr dirty="0" err="1"/>
              <a:t>depois</a:t>
            </a:r>
            <a:r>
              <a:rPr dirty="0"/>
              <a:t> </a:t>
            </a:r>
            <a:r>
              <a:rPr dirty="0" err="1"/>
              <a:t>rebatizado</a:t>
            </a:r>
            <a:r>
              <a:rPr dirty="0"/>
              <a:t> de </a:t>
            </a:r>
            <a:r>
              <a:rPr i="1" dirty="0">
                <a:ea typeface="+mj-ea"/>
                <a:cs typeface="+mj-cs"/>
                <a:sym typeface="Helvetica"/>
              </a:rPr>
              <a:t>O </a:t>
            </a:r>
            <a:r>
              <a:rPr i="1" dirty="0" err="1">
                <a:ea typeface="+mj-ea"/>
                <a:cs typeface="+mj-cs"/>
                <a:sym typeface="Helvetica"/>
              </a:rPr>
              <a:t>Clarim</a:t>
            </a:r>
            <a:r>
              <a:rPr i="1" dirty="0">
                <a:ea typeface="+mj-ea"/>
                <a:cs typeface="+mj-cs"/>
                <a:sym typeface="Helvetica"/>
              </a:rPr>
              <a:t> </a:t>
            </a:r>
            <a:r>
              <a:rPr i="1" dirty="0" err="1">
                <a:ea typeface="+mj-ea"/>
                <a:cs typeface="+mj-cs"/>
                <a:sym typeface="Helvetica"/>
              </a:rPr>
              <a:t>d’Alvorada</a:t>
            </a:r>
            <a:r>
              <a:rPr dirty="0"/>
              <a:t>, </a:t>
            </a:r>
            <a:r>
              <a:rPr dirty="0" err="1"/>
              <a:t>que</a:t>
            </a:r>
            <a:r>
              <a:rPr dirty="0"/>
              <a:t> </a:t>
            </a:r>
            <a:r>
              <a:rPr dirty="0" err="1"/>
              <a:t>durou</a:t>
            </a:r>
            <a:r>
              <a:rPr dirty="0"/>
              <a:t> </a:t>
            </a:r>
            <a:r>
              <a:rPr dirty="0" err="1"/>
              <a:t>até</a:t>
            </a:r>
            <a:r>
              <a:rPr dirty="0"/>
              <a:t> </a:t>
            </a:r>
            <a:r>
              <a:rPr dirty="0" err="1"/>
              <a:t>Getúlio</a:t>
            </a:r>
            <a:r>
              <a:rPr dirty="0"/>
              <a:t> Vargas </a:t>
            </a:r>
            <a:r>
              <a:rPr dirty="0" err="1"/>
              <a:t>estabelecer</a:t>
            </a:r>
            <a:r>
              <a:rPr dirty="0"/>
              <a:t> o Estado Novo, </a:t>
            </a:r>
            <a:r>
              <a:rPr dirty="0" err="1"/>
              <a:t>em</a:t>
            </a:r>
            <a:r>
              <a:rPr dirty="0"/>
              <a:t> 1937. </a:t>
            </a:r>
            <a:r>
              <a:rPr dirty="0" err="1"/>
              <a:t>Após</a:t>
            </a:r>
            <a:r>
              <a:rPr dirty="0"/>
              <a:t> o </a:t>
            </a:r>
            <a:r>
              <a:rPr dirty="0" err="1"/>
              <a:t>fim</a:t>
            </a:r>
            <a:r>
              <a:rPr dirty="0"/>
              <a:t> </a:t>
            </a:r>
            <a:r>
              <a:rPr dirty="0" err="1"/>
              <a:t>da</a:t>
            </a:r>
            <a:r>
              <a:rPr dirty="0"/>
              <a:t> </a:t>
            </a:r>
            <a:r>
              <a:rPr dirty="0" err="1"/>
              <a:t>ditadura</a:t>
            </a:r>
            <a:r>
              <a:rPr dirty="0"/>
              <a:t> </a:t>
            </a:r>
            <a:r>
              <a:rPr dirty="0" err="1"/>
              <a:t>getulista</a:t>
            </a:r>
            <a:r>
              <a:rPr dirty="0"/>
              <a:t>, </a:t>
            </a:r>
            <a:r>
              <a:rPr dirty="0" err="1"/>
              <a:t>Correia</a:t>
            </a:r>
            <a:r>
              <a:rPr dirty="0"/>
              <a:t> </a:t>
            </a:r>
            <a:r>
              <a:rPr dirty="0" err="1"/>
              <a:t>Leite</a:t>
            </a:r>
            <a:r>
              <a:rPr dirty="0"/>
              <a:t>, Fernando </a:t>
            </a:r>
            <a:r>
              <a:rPr dirty="0" err="1"/>
              <a:t>Góis</a:t>
            </a:r>
            <a:r>
              <a:rPr dirty="0"/>
              <a:t> e Raul do </a:t>
            </a:r>
            <a:r>
              <a:rPr dirty="0" err="1"/>
              <a:t>Amaral</a:t>
            </a:r>
            <a:r>
              <a:rPr dirty="0"/>
              <a:t> </a:t>
            </a:r>
            <a:r>
              <a:rPr dirty="0" err="1"/>
              <a:t>criaram</a:t>
            </a:r>
            <a:r>
              <a:rPr dirty="0"/>
              <a:t> o </a:t>
            </a:r>
            <a:r>
              <a:rPr dirty="0" err="1"/>
              <a:t>jornal</a:t>
            </a:r>
            <a:r>
              <a:rPr dirty="0"/>
              <a:t> </a:t>
            </a:r>
            <a:r>
              <a:rPr i="1" dirty="0" err="1">
                <a:ea typeface="+mj-ea"/>
                <a:cs typeface="+mj-cs"/>
                <a:sym typeface="Helvetica"/>
              </a:rPr>
              <a:t>Alvorada</a:t>
            </a:r>
            <a:r>
              <a:rPr dirty="0"/>
              <a:t>, </a:t>
            </a:r>
            <a:r>
              <a:rPr dirty="0" err="1"/>
              <a:t>em</a:t>
            </a:r>
            <a:r>
              <a:rPr dirty="0"/>
              <a:t> 1946. </a:t>
            </a:r>
            <a:r>
              <a:rPr dirty="0" err="1"/>
              <a:t>Participou</a:t>
            </a:r>
            <a:r>
              <a:rPr dirty="0"/>
              <a:t> </a:t>
            </a:r>
            <a:r>
              <a:rPr dirty="0" err="1"/>
              <a:t>da</a:t>
            </a:r>
            <a:r>
              <a:rPr dirty="0"/>
              <a:t> </a:t>
            </a:r>
            <a:r>
              <a:rPr dirty="0" err="1"/>
              <a:t>criação</a:t>
            </a:r>
            <a:r>
              <a:rPr dirty="0"/>
              <a:t> </a:t>
            </a:r>
            <a:r>
              <a:rPr dirty="0" err="1"/>
              <a:t>da</a:t>
            </a:r>
            <a:r>
              <a:rPr dirty="0"/>
              <a:t> </a:t>
            </a:r>
            <a:r>
              <a:rPr dirty="0" err="1"/>
              <a:t>Frente</a:t>
            </a:r>
            <a:r>
              <a:rPr dirty="0"/>
              <a:t> </a:t>
            </a:r>
            <a:r>
              <a:rPr dirty="0" err="1"/>
              <a:t>Negra</a:t>
            </a:r>
            <a:r>
              <a:rPr dirty="0"/>
              <a:t> </a:t>
            </a:r>
            <a:r>
              <a:rPr dirty="0" err="1"/>
              <a:t>Brasileira</a:t>
            </a:r>
            <a:r>
              <a:rPr dirty="0"/>
              <a:t> e </a:t>
            </a:r>
            <a:r>
              <a:rPr dirty="0" err="1"/>
              <a:t>fundou</a:t>
            </a:r>
            <a:r>
              <a:rPr dirty="0"/>
              <a:t> o </a:t>
            </a:r>
            <a:r>
              <a:rPr dirty="0" err="1"/>
              <a:t>Clube</a:t>
            </a:r>
            <a:r>
              <a:rPr dirty="0"/>
              <a:t> Negro de </a:t>
            </a:r>
            <a:r>
              <a:rPr dirty="0" err="1"/>
              <a:t>Cultura</a:t>
            </a:r>
            <a:r>
              <a:rPr dirty="0"/>
              <a:t> Social e o </a:t>
            </a:r>
            <a:r>
              <a:rPr dirty="0" err="1"/>
              <a:t>jornal</a:t>
            </a:r>
            <a:r>
              <a:rPr dirty="0"/>
              <a:t> </a:t>
            </a:r>
            <a:r>
              <a:rPr dirty="0" err="1"/>
              <a:t>Chibata</a:t>
            </a:r>
            <a:r>
              <a:rPr dirty="0"/>
              <a:t>.</a:t>
            </a:r>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http://antigo.acordacultura.org.br/herois/heroi/josecorreialeite/</a:t>
            </a:r>
            <a:r>
              <a:rPr dirty="0"/>
              <a:t> </a:t>
            </a:r>
            <a:r>
              <a:rPr dirty="0" err="1"/>
              <a:t>Acessado</a:t>
            </a:r>
            <a:r>
              <a:rPr dirty="0"/>
              <a:t> </a:t>
            </a:r>
            <a:r>
              <a:rPr dirty="0" err="1"/>
              <a:t>em</a:t>
            </a:r>
            <a:r>
              <a:rPr dirty="0"/>
              <a:t> 02 de </a:t>
            </a:r>
            <a:r>
              <a:rPr dirty="0" err="1"/>
              <a:t>agosto</a:t>
            </a:r>
            <a:r>
              <a:rPr dirty="0"/>
              <a:t> de 2019; DOMINGUES, </a:t>
            </a:r>
            <a:r>
              <a:rPr dirty="0" err="1"/>
              <a:t>Petrônio</a:t>
            </a:r>
            <a:r>
              <a:rPr dirty="0"/>
              <a:t>. </a:t>
            </a:r>
            <a:r>
              <a:rPr dirty="0" err="1"/>
              <a:t>Protagonismo</a:t>
            </a:r>
            <a:r>
              <a:rPr dirty="0"/>
              <a:t> negro </a:t>
            </a:r>
            <a:r>
              <a:rPr dirty="0" err="1"/>
              <a:t>em</a:t>
            </a:r>
            <a:r>
              <a:rPr dirty="0"/>
              <a:t> São Paulo. São Paulo, </a:t>
            </a:r>
            <a:r>
              <a:rPr dirty="0" err="1"/>
              <a:t>Sesc</a:t>
            </a:r>
            <a:r>
              <a:rPr dirty="0"/>
              <a:t>, 2019.. </a:t>
            </a:r>
          </a:p>
          <a:p>
            <a:pPr>
              <a:defRPr sz="1200"/>
            </a:pPr>
            <a:endParaRPr dirty="0"/>
          </a:p>
          <a:p>
            <a:pPr>
              <a:defRPr sz="1200"/>
            </a:pPr>
            <a:r>
              <a:rPr dirty="0" err="1"/>
              <a:t>Imagem</a:t>
            </a:r>
            <a:r>
              <a:rPr dirty="0"/>
              <a:t> e </a:t>
            </a:r>
            <a:r>
              <a:rPr dirty="0" err="1"/>
              <a:t>biografia</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https://revistaraca.com.br/a-historia-do-militante-negro-jose-correia-leite/</a:t>
            </a:r>
            <a:r>
              <a:rPr dirty="0"/>
              <a:t> </a:t>
            </a:r>
            <a:r>
              <a:rPr dirty="0" err="1"/>
              <a:t>Acessado</a:t>
            </a:r>
            <a:r>
              <a:rPr dirty="0"/>
              <a:t> </a:t>
            </a:r>
            <a:r>
              <a:rPr dirty="0" err="1"/>
              <a:t>em</a:t>
            </a:r>
            <a:r>
              <a:rPr dirty="0"/>
              <a:t> 02 de </a:t>
            </a:r>
            <a:r>
              <a:rPr dirty="0" err="1"/>
              <a:t>agosto</a:t>
            </a:r>
            <a:r>
              <a:rPr dirty="0"/>
              <a:t> de 2019. </a:t>
            </a:r>
          </a:p>
        </p:txBody>
      </p:sp>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antonieta.jpeg"/>
          <p:cNvGrpSpPr/>
          <p:nvPr/>
        </p:nvGrpSpPr>
        <p:grpSpPr>
          <a:xfrm>
            <a:off x="2650050" y="485921"/>
            <a:ext cx="3843901" cy="5226210"/>
            <a:chOff x="0" y="0"/>
            <a:chExt cx="3843900" cy="5226208"/>
          </a:xfrm>
        </p:grpSpPr>
        <p:pic>
          <p:nvPicPr>
            <p:cNvPr id="443" name="antonieta.jpeg" descr="antonieta.jpeg"/>
            <p:cNvPicPr>
              <a:picLocks noChangeAspect="1"/>
            </p:cNvPicPr>
            <p:nvPr/>
          </p:nvPicPr>
          <p:blipFill>
            <a:blip r:embed="rId2" cstate="print">
              <a:extLst/>
            </a:blip>
            <a:stretch>
              <a:fillRect/>
            </a:stretch>
          </p:blipFill>
          <p:spPr>
            <a:xfrm>
              <a:off x="203200" y="215900"/>
              <a:ext cx="3437501" cy="4794410"/>
            </a:xfrm>
            <a:prstGeom prst="rect">
              <a:avLst/>
            </a:prstGeom>
            <a:ln w="12700" cap="flat">
              <a:noFill/>
              <a:miter lim="400000"/>
            </a:ln>
            <a:effectLst/>
          </p:spPr>
        </p:pic>
        <p:pic>
          <p:nvPicPr>
            <p:cNvPr id="444" name="antonieta.jpeg" descr="antonieta.jpeg"/>
            <p:cNvPicPr>
              <a:picLocks noChangeAspect="1"/>
            </p:cNvPicPr>
            <p:nvPr/>
          </p:nvPicPr>
          <p:blipFill>
            <a:blip r:embed="rId3" cstate="print">
              <a:extLst/>
            </a:blip>
            <a:stretch>
              <a:fillRect/>
            </a:stretch>
          </p:blipFill>
          <p:spPr>
            <a:xfrm>
              <a:off x="0" y="0"/>
              <a:ext cx="3843901" cy="5226210"/>
            </a:xfrm>
            <a:prstGeom prst="rect">
              <a:avLst/>
            </a:prstGeom>
            <a:ln w="12700" cap="flat">
              <a:noFill/>
              <a:miter lim="400000"/>
            </a:ln>
            <a:effectLst/>
          </p:spPr>
        </p:pic>
      </p:grpSp>
      <p:sp>
        <p:nvSpPr>
          <p:cNvPr id="446" name="Antonieta de Barros"/>
          <p:cNvSpPr txBox="1"/>
          <p:nvPr/>
        </p:nvSpPr>
        <p:spPr>
          <a:xfrm>
            <a:off x="3184799" y="5776537"/>
            <a:ext cx="2774401"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Antonieta de Barros</a:t>
            </a:r>
          </a:p>
        </p:txBody>
      </p:sp>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Retângulo 1"/>
          <p:cNvSpPr txBox="1"/>
          <p:nvPr/>
        </p:nvSpPr>
        <p:spPr>
          <a:xfrm>
            <a:off x="943190" y="603681"/>
            <a:ext cx="7257620" cy="526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Antonieta de Barros</a:t>
            </a:r>
          </a:p>
          <a:p>
            <a:pPr algn="ctr">
              <a:defRPr sz="2000"/>
            </a:pPr>
            <a:r>
              <a:t>(Florianópolis/SC, 1901- 1952)</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r>
              <a:t>Antonieta de Barros, pseudônimo Maria da Ilha, foi professora, mas não se limitou ao magistério; Tornou-se oradora, jornalista, escritora e militante, com atuação na Liga do Magistério. Em 1934, ingressou na política através do Partido Liberal Catarinense, sendo a primeira mulher de seu Estado a se eleger para uma cadeira na Assembléia Legislativa. Enquanto presidiu trabalhos no Congresso Legislativo, dedicou-se a propostas relacionadas ao magistério, entre elas a que institui o dia 15 de Outubro como o Dia do Professor.</a:t>
            </a:r>
          </a:p>
          <a:p>
            <a:pPr algn="just">
              <a:defRPr sz="2000"/>
            </a:pPr>
            <a:endParaRPr/>
          </a:p>
          <a:p>
            <a:pPr algn="just">
              <a:defRPr sz="2000"/>
            </a:pPr>
            <a:endParaRPr/>
          </a:p>
          <a:p>
            <a:pPr>
              <a:defRPr sz="1200"/>
            </a:pPr>
            <a:r>
              <a:t>Referência:</a:t>
            </a:r>
          </a:p>
          <a:p>
            <a:pPr>
              <a:defRPr sz="1200"/>
            </a:pPr>
            <a:endParaRPr/>
          </a:p>
          <a:p>
            <a:pPr>
              <a:defRPr sz="1200"/>
            </a:pPr>
            <a:r>
              <a:t>Imagem e Biografia: </a:t>
            </a:r>
          </a:p>
          <a:p>
            <a:pPr>
              <a:defRPr sz="1200"/>
            </a:pPr>
            <a:r>
              <a:t>Disponível em: </a:t>
            </a:r>
            <a:r>
              <a:rPr u="sng">
                <a:solidFill>
                  <a:srgbClr val="0000FF"/>
                </a:solidFill>
                <a:uFill>
                  <a:solidFill>
                    <a:srgbClr val="0000FF"/>
                  </a:solidFill>
                </a:uFill>
                <a:hlinkClick r:id="rId2"/>
              </a:rPr>
              <a:t>http://www.letras.ufmg.br/literafro/autoras/57-antonieta-de-barros</a:t>
            </a:r>
            <a:r>
              <a:t>. Acessado em 05 de agosto de 2019.</a:t>
            </a: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 name="Picture 4"/>
          <p:cNvGrpSpPr/>
          <p:nvPr/>
        </p:nvGrpSpPr>
        <p:grpSpPr>
          <a:xfrm>
            <a:off x="2185453" y="936431"/>
            <a:ext cx="4773095" cy="4370530"/>
            <a:chOff x="0" y="0"/>
            <a:chExt cx="4773094" cy="4370529"/>
          </a:xfrm>
        </p:grpSpPr>
        <p:pic>
          <p:nvPicPr>
            <p:cNvPr id="450" name="Picture 4" descr="Picture 4"/>
            <p:cNvPicPr>
              <a:picLocks noChangeAspect="1"/>
            </p:cNvPicPr>
            <p:nvPr/>
          </p:nvPicPr>
          <p:blipFill>
            <a:blip r:embed="rId2" cstate="print">
              <a:extLst/>
            </a:blip>
            <a:stretch>
              <a:fillRect/>
            </a:stretch>
          </p:blipFill>
          <p:spPr>
            <a:xfrm>
              <a:off x="203200" y="215900"/>
              <a:ext cx="4366695" cy="3938730"/>
            </a:xfrm>
            <a:prstGeom prst="rect">
              <a:avLst/>
            </a:prstGeom>
            <a:ln w="12700" cap="flat">
              <a:noFill/>
              <a:miter lim="400000"/>
            </a:ln>
            <a:effectLst/>
          </p:spPr>
        </p:pic>
        <p:pic>
          <p:nvPicPr>
            <p:cNvPr id="451" name="Picture 4" descr="Picture 4"/>
            <p:cNvPicPr>
              <a:picLocks noChangeAspect="1"/>
            </p:cNvPicPr>
            <p:nvPr/>
          </p:nvPicPr>
          <p:blipFill>
            <a:blip r:embed="rId3" cstate="print">
              <a:extLst/>
            </a:blip>
            <a:stretch>
              <a:fillRect/>
            </a:stretch>
          </p:blipFill>
          <p:spPr>
            <a:xfrm>
              <a:off x="0" y="0"/>
              <a:ext cx="4773095" cy="4370530"/>
            </a:xfrm>
            <a:prstGeom prst="rect">
              <a:avLst/>
            </a:prstGeom>
            <a:ln w="12700" cap="flat">
              <a:noFill/>
              <a:miter lim="400000"/>
            </a:ln>
            <a:effectLst/>
          </p:spPr>
        </p:pic>
      </p:grpSp>
      <p:sp>
        <p:nvSpPr>
          <p:cNvPr id="453" name="Clementina de Jesus da Silva"/>
          <p:cNvSpPr txBox="1"/>
          <p:nvPr/>
        </p:nvSpPr>
        <p:spPr>
          <a:xfrm>
            <a:off x="2563311" y="5303909"/>
            <a:ext cx="401737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Clementina de Jesus da Silva</a:t>
            </a: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tângulo 1"/>
          <p:cNvSpPr txBox="1"/>
          <p:nvPr/>
        </p:nvSpPr>
        <p:spPr>
          <a:xfrm>
            <a:off x="943190" y="603681"/>
            <a:ext cx="7257620" cy="551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Clementina de Jesus da Silva</a:t>
            </a:r>
          </a:p>
          <a:p>
            <a:pPr algn="ctr">
              <a:defRPr sz="2000"/>
            </a:pPr>
            <a:r>
              <a:t>(Valença/RJ,  1901- Rio de Janeiro/RJ,  1987)</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ctr">
              <a:lnSpc>
                <a:spcPct val="120000"/>
              </a:lnSpc>
              <a:defRPr sz="2000"/>
            </a:pPr>
            <a:endParaRPr/>
          </a:p>
          <a:p>
            <a:pPr algn="just">
              <a:defRPr sz="2000"/>
            </a:pPr>
            <a:r>
              <a:t>Descendente de escravizados, migra com a família para o Rio de Janeiro depois da abolição da escravidão. Articulada a uma rede de jongueiros, sambistas e pastoras do Rio de Janeiro, torna-se referência como cantora negra brasileira por sua voz  potente e ancestral.  Acompanhou de perto a fundação das Escolas de Samba da Portela, Império Serrano e Mangueira.</a:t>
            </a:r>
            <a:endParaRPr i="1">
              <a:latin typeface="+mj-lt"/>
              <a:ea typeface="+mj-ea"/>
              <a:cs typeface="+mj-cs"/>
              <a:sym typeface="Helvetica"/>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defRPr sz="1200"/>
            </a:pPr>
            <a:r>
              <a:t>Referência:</a:t>
            </a:r>
          </a:p>
          <a:p>
            <a:pPr>
              <a:defRPr sz="1200"/>
            </a:pPr>
            <a:endParaRPr/>
          </a:p>
          <a:p>
            <a:pPr>
              <a:defRPr sz="1200"/>
            </a:pPr>
            <a:r>
              <a:t>Imagem e Biografia:  SILVA, Luciana Leonardo. Luta e representação política na obra de Clementina de Jesus. Niteroi, Mestrado, PPGH/UFF,  2011; Disponível em: </a:t>
            </a:r>
            <a:r>
              <a:rPr u="sng">
                <a:solidFill>
                  <a:srgbClr val="0000FF"/>
                </a:solidFill>
                <a:uFill>
                  <a:solidFill>
                    <a:srgbClr val="0000FF"/>
                  </a:solidFill>
                </a:uFill>
                <a:hlinkClick r:id="rId2"/>
              </a:rPr>
              <a:t>http://www.museuafrobrasil.org.br/pesquisa/hist%C3%B3ria-e-mem%C3%B3ria/historia-e-memoria/2014/07/17/clementina-de-jesus</a:t>
            </a:r>
            <a:r>
              <a:t> Acessado em 18  de dezembro  de 2019 </a:t>
            </a: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 name="Paulo da Portela.jpg"/>
          <p:cNvGrpSpPr/>
          <p:nvPr/>
        </p:nvGrpSpPr>
        <p:grpSpPr>
          <a:xfrm>
            <a:off x="2149251" y="720228"/>
            <a:ext cx="4845499" cy="4870899"/>
            <a:chOff x="0" y="0"/>
            <a:chExt cx="4845498" cy="4870898"/>
          </a:xfrm>
        </p:grpSpPr>
        <p:pic>
          <p:nvPicPr>
            <p:cNvPr id="457" name="Paulo da Portela.jpg" descr="Paulo da Portela.jpg"/>
            <p:cNvPicPr>
              <a:picLocks noChangeAspect="1"/>
            </p:cNvPicPr>
            <p:nvPr/>
          </p:nvPicPr>
          <p:blipFill>
            <a:blip r:embed="rId2" cstate="print">
              <a:extLst/>
            </a:blip>
            <a:stretch>
              <a:fillRect/>
            </a:stretch>
          </p:blipFill>
          <p:spPr>
            <a:xfrm>
              <a:off x="203200" y="215900"/>
              <a:ext cx="4439099" cy="4439099"/>
            </a:xfrm>
            <a:prstGeom prst="rect">
              <a:avLst/>
            </a:prstGeom>
            <a:ln w="12700" cap="flat">
              <a:noFill/>
              <a:miter lim="400000"/>
            </a:ln>
            <a:effectLst/>
          </p:spPr>
        </p:pic>
        <p:pic>
          <p:nvPicPr>
            <p:cNvPr id="458" name="Paulo da Portela.jpg" descr="Paulo da Portela.jpg"/>
            <p:cNvPicPr>
              <a:picLocks noChangeAspect="1"/>
            </p:cNvPicPr>
            <p:nvPr/>
          </p:nvPicPr>
          <p:blipFill>
            <a:blip r:embed="rId3" cstate="print">
              <a:extLst/>
            </a:blip>
            <a:stretch>
              <a:fillRect/>
            </a:stretch>
          </p:blipFill>
          <p:spPr>
            <a:xfrm>
              <a:off x="0" y="0"/>
              <a:ext cx="4845499" cy="4870899"/>
            </a:xfrm>
            <a:prstGeom prst="rect">
              <a:avLst/>
            </a:prstGeom>
            <a:ln w="12700" cap="flat">
              <a:noFill/>
              <a:miter lim="400000"/>
            </a:ln>
            <a:effectLst/>
          </p:spPr>
        </p:pic>
      </p:grpSp>
      <p:sp>
        <p:nvSpPr>
          <p:cNvPr id="460" name="Paulo da Portela"/>
          <p:cNvSpPr txBox="1"/>
          <p:nvPr/>
        </p:nvSpPr>
        <p:spPr>
          <a:xfrm>
            <a:off x="3425318" y="5642689"/>
            <a:ext cx="2293363"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a:t>Paulo </a:t>
            </a:r>
            <a:r>
              <a:rPr dirty="0" err="1"/>
              <a:t>da</a:t>
            </a:r>
            <a:r>
              <a:rPr dirty="0"/>
              <a:t> </a:t>
            </a:r>
            <a:r>
              <a:rPr dirty="0" err="1"/>
              <a:t>Portela</a:t>
            </a:r>
            <a:endParaRPr dirty="0"/>
          </a:p>
        </p:txBody>
      </p:sp>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tângulo 1"/>
          <p:cNvSpPr txBox="1"/>
          <p:nvPr/>
        </p:nvSpPr>
        <p:spPr>
          <a:xfrm>
            <a:off x="943190" y="603681"/>
            <a:ext cx="7257620" cy="527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Paulo Benjamin de Oliveira – </a:t>
            </a:r>
            <a:r>
              <a:rPr u="sng" dirty="0"/>
              <a:t>Paulo </a:t>
            </a:r>
            <a:r>
              <a:rPr u="sng" dirty="0" err="1"/>
              <a:t>da</a:t>
            </a:r>
            <a:r>
              <a:rPr u="sng" dirty="0"/>
              <a:t> </a:t>
            </a:r>
            <a:r>
              <a:rPr u="sng" dirty="0" err="1"/>
              <a:t>Portela</a:t>
            </a:r>
            <a:endParaRPr u="sng" dirty="0"/>
          </a:p>
          <a:p>
            <a:pPr algn="ctr">
              <a:defRPr sz="2000"/>
            </a:pPr>
            <a:r>
              <a:rPr dirty="0"/>
              <a:t>(Rio de Janeiro/RJ, 1901 - 1949)</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r>
              <a:rPr dirty="0"/>
              <a:t>Cantor e compositor, </a:t>
            </a:r>
            <a:r>
              <a:rPr dirty="0" err="1"/>
              <a:t>foi</a:t>
            </a:r>
            <a:r>
              <a:rPr dirty="0"/>
              <a:t> um dos </a:t>
            </a:r>
            <a:r>
              <a:rPr dirty="0" err="1"/>
              <a:t>fundadores</a:t>
            </a:r>
            <a:r>
              <a:rPr dirty="0"/>
              <a:t> </a:t>
            </a:r>
            <a:r>
              <a:rPr dirty="0" err="1"/>
              <a:t>da</a:t>
            </a:r>
            <a:r>
              <a:rPr dirty="0"/>
              <a:t> </a:t>
            </a:r>
            <a:r>
              <a:rPr dirty="0" err="1"/>
              <a:t>Portela</a:t>
            </a:r>
            <a:r>
              <a:rPr dirty="0"/>
              <a:t>. </a:t>
            </a:r>
            <a:r>
              <a:rPr dirty="0" err="1"/>
              <a:t>Sua</a:t>
            </a:r>
            <a:r>
              <a:rPr dirty="0"/>
              <a:t> </a:t>
            </a:r>
            <a:r>
              <a:rPr dirty="0" err="1"/>
              <a:t>trajetória</a:t>
            </a:r>
            <a:r>
              <a:rPr dirty="0"/>
              <a:t> </a:t>
            </a:r>
            <a:r>
              <a:rPr dirty="0" err="1"/>
              <a:t>contribuiu</a:t>
            </a:r>
            <a:r>
              <a:rPr dirty="0"/>
              <a:t> </a:t>
            </a:r>
            <a:r>
              <a:rPr dirty="0" err="1"/>
              <a:t>para</a:t>
            </a:r>
            <a:r>
              <a:rPr dirty="0"/>
              <a:t> </a:t>
            </a:r>
            <a:r>
              <a:rPr dirty="0" err="1"/>
              <a:t>que</a:t>
            </a:r>
            <a:r>
              <a:rPr dirty="0"/>
              <a:t> o samba, </a:t>
            </a:r>
            <a:r>
              <a:rPr dirty="0" err="1"/>
              <a:t>como</a:t>
            </a:r>
            <a:r>
              <a:rPr dirty="0"/>
              <a:t> era </a:t>
            </a:r>
            <a:r>
              <a:rPr dirty="0" err="1"/>
              <a:t>cultivado</a:t>
            </a:r>
            <a:r>
              <a:rPr dirty="0"/>
              <a:t> </a:t>
            </a:r>
            <a:r>
              <a:rPr dirty="0" err="1"/>
              <a:t>nos</a:t>
            </a:r>
            <a:r>
              <a:rPr dirty="0"/>
              <a:t> </a:t>
            </a:r>
            <a:r>
              <a:rPr dirty="0" err="1"/>
              <a:t>morros</a:t>
            </a:r>
            <a:r>
              <a:rPr dirty="0"/>
              <a:t> e </a:t>
            </a:r>
            <a:r>
              <a:rPr dirty="0" err="1"/>
              <a:t>na</a:t>
            </a:r>
            <a:r>
              <a:rPr dirty="0"/>
              <a:t> </a:t>
            </a:r>
            <a:r>
              <a:rPr dirty="0" err="1"/>
              <a:t>praça</a:t>
            </a:r>
            <a:r>
              <a:rPr dirty="0"/>
              <a:t> </a:t>
            </a:r>
            <a:r>
              <a:rPr dirty="0" err="1"/>
              <a:t>Onze</a:t>
            </a:r>
            <a:r>
              <a:rPr dirty="0"/>
              <a:t>, </a:t>
            </a:r>
            <a:r>
              <a:rPr dirty="0" err="1"/>
              <a:t>ganhasse</a:t>
            </a:r>
            <a:r>
              <a:rPr dirty="0"/>
              <a:t> </a:t>
            </a:r>
            <a:r>
              <a:rPr dirty="0" err="1"/>
              <a:t>visibilidade</a:t>
            </a:r>
            <a:r>
              <a:rPr dirty="0"/>
              <a:t>. </a:t>
            </a:r>
            <a:r>
              <a:rPr dirty="0" err="1"/>
              <a:t>Combatente</a:t>
            </a:r>
            <a:r>
              <a:rPr dirty="0"/>
              <a:t> e </a:t>
            </a:r>
            <a:r>
              <a:rPr dirty="0" err="1"/>
              <a:t>propagador</a:t>
            </a:r>
            <a:r>
              <a:rPr dirty="0"/>
              <a:t> </a:t>
            </a:r>
            <a:r>
              <a:rPr dirty="0" err="1"/>
              <a:t>da</a:t>
            </a:r>
            <a:r>
              <a:rPr dirty="0"/>
              <a:t> </a:t>
            </a:r>
            <a:r>
              <a:rPr dirty="0" err="1"/>
              <a:t>cultura</a:t>
            </a:r>
            <a:r>
              <a:rPr dirty="0"/>
              <a:t> </a:t>
            </a:r>
            <a:r>
              <a:rPr dirty="0" err="1"/>
              <a:t>negra</a:t>
            </a:r>
            <a:r>
              <a:rPr dirty="0"/>
              <a:t>, </a:t>
            </a:r>
            <a:r>
              <a:rPr dirty="0" err="1"/>
              <a:t>participou</a:t>
            </a:r>
            <a:r>
              <a:rPr dirty="0"/>
              <a:t> de </a:t>
            </a:r>
            <a:r>
              <a:rPr dirty="0" err="1"/>
              <a:t>vários</a:t>
            </a:r>
            <a:r>
              <a:rPr dirty="0"/>
              <a:t> </a:t>
            </a:r>
            <a:r>
              <a:rPr dirty="0" err="1"/>
              <a:t>comícios</a:t>
            </a:r>
            <a:r>
              <a:rPr dirty="0"/>
              <a:t> do </a:t>
            </a:r>
            <a:r>
              <a:rPr dirty="0" err="1"/>
              <a:t>Partido</a:t>
            </a:r>
            <a:r>
              <a:rPr dirty="0"/>
              <a:t> </a:t>
            </a:r>
            <a:r>
              <a:rPr dirty="0" err="1"/>
              <a:t>Comunista</a:t>
            </a:r>
            <a:r>
              <a:rPr dirty="0"/>
              <a:t>, </a:t>
            </a:r>
            <a:r>
              <a:rPr dirty="0" err="1"/>
              <a:t>embora</a:t>
            </a:r>
            <a:r>
              <a:rPr dirty="0"/>
              <a:t> </a:t>
            </a:r>
            <a:r>
              <a:rPr dirty="0" err="1"/>
              <a:t>tenha</a:t>
            </a:r>
            <a:r>
              <a:rPr dirty="0"/>
              <a:t> se </a:t>
            </a:r>
            <a:r>
              <a:rPr dirty="0" err="1"/>
              <a:t>candidatado</a:t>
            </a:r>
            <a:r>
              <a:rPr dirty="0"/>
              <a:t> à </a:t>
            </a:r>
            <a:r>
              <a:rPr dirty="0" err="1"/>
              <a:t>Câmara</a:t>
            </a:r>
            <a:r>
              <a:rPr dirty="0"/>
              <a:t> Municipal </a:t>
            </a:r>
            <a:r>
              <a:rPr dirty="0" err="1"/>
              <a:t>pelo</a:t>
            </a:r>
            <a:r>
              <a:rPr dirty="0"/>
              <a:t> </a:t>
            </a:r>
            <a:r>
              <a:rPr dirty="0" err="1"/>
              <a:t>Partido</a:t>
            </a:r>
            <a:r>
              <a:rPr dirty="0"/>
              <a:t> </a:t>
            </a:r>
            <a:r>
              <a:rPr dirty="0" err="1"/>
              <a:t>Trabalhista</a:t>
            </a:r>
            <a:r>
              <a:rPr dirty="0"/>
              <a:t> </a:t>
            </a:r>
            <a:r>
              <a:rPr dirty="0" err="1"/>
              <a:t>Nacional</a:t>
            </a:r>
            <a:r>
              <a:rPr dirty="0"/>
              <a:t> </a:t>
            </a:r>
            <a:r>
              <a:rPr dirty="0" err="1"/>
              <a:t>nas</a:t>
            </a:r>
            <a:r>
              <a:rPr dirty="0"/>
              <a:t> </a:t>
            </a:r>
            <a:r>
              <a:rPr dirty="0" err="1"/>
              <a:t>eleições</a:t>
            </a:r>
            <a:r>
              <a:rPr dirty="0"/>
              <a:t> de 1945, </a:t>
            </a:r>
            <a:r>
              <a:rPr dirty="0" err="1"/>
              <a:t>da</a:t>
            </a:r>
            <a:r>
              <a:rPr dirty="0"/>
              <a:t> </a:t>
            </a:r>
            <a:r>
              <a:rPr dirty="0" err="1"/>
              <a:t>qual</a:t>
            </a:r>
            <a:r>
              <a:rPr dirty="0"/>
              <a:t> </a:t>
            </a:r>
            <a:r>
              <a:rPr dirty="0" err="1"/>
              <a:t>saiu</a:t>
            </a:r>
            <a:r>
              <a:rPr dirty="0"/>
              <a:t> </a:t>
            </a:r>
            <a:r>
              <a:rPr dirty="0" err="1"/>
              <a:t>derrotado</a:t>
            </a:r>
            <a:r>
              <a:rPr dirty="0"/>
              <a:t>.</a:t>
            </a:r>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http://antigo.acordacultura.org.br/herois/heroi/paulodaportela</a:t>
            </a:r>
            <a:r>
              <a:rPr u="sng" dirty="0">
                <a:solidFill>
                  <a:srgbClr val="0000FF"/>
                </a:solidFill>
                <a:uFill>
                  <a:solidFill>
                    <a:srgbClr val="0000FF"/>
                  </a:solidFill>
                </a:uFill>
              </a:rPr>
              <a:t> </a:t>
            </a:r>
            <a:r>
              <a:rPr dirty="0"/>
              <a:t> </a:t>
            </a:r>
            <a:r>
              <a:rPr dirty="0" err="1"/>
              <a:t>Acessado</a:t>
            </a:r>
            <a:r>
              <a:rPr dirty="0"/>
              <a:t> </a:t>
            </a:r>
            <a:r>
              <a:rPr dirty="0" err="1"/>
              <a:t>em</a:t>
            </a:r>
            <a:r>
              <a:rPr dirty="0"/>
              <a:t> 16 de </a:t>
            </a:r>
            <a:r>
              <a:rPr dirty="0" err="1"/>
              <a:t>julho</a:t>
            </a:r>
            <a:r>
              <a:rPr dirty="0"/>
              <a:t> de 2019.</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http://www.famososquepartiram.com/2013/06/paulo-da-portela.html</a:t>
            </a:r>
            <a:r>
              <a:rPr dirty="0"/>
              <a:t> </a:t>
            </a:r>
            <a:r>
              <a:rPr dirty="0" err="1"/>
              <a:t>Acessado</a:t>
            </a:r>
            <a:r>
              <a:rPr dirty="0"/>
              <a:t> </a:t>
            </a:r>
            <a:r>
              <a:rPr dirty="0" err="1"/>
              <a:t>em</a:t>
            </a:r>
            <a:r>
              <a:rPr dirty="0"/>
              <a:t> 05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isaltino.jpeg"/>
          <p:cNvGrpSpPr/>
          <p:nvPr/>
        </p:nvGrpSpPr>
        <p:grpSpPr>
          <a:xfrm>
            <a:off x="2798608" y="493662"/>
            <a:ext cx="3546784" cy="5150954"/>
            <a:chOff x="0" y="0"/>
            <a:chExt cx="3546783" cy="5150953"/>
          </a:xfrm>
        </p:grpSpPr>
        <p:pic>
          <p:nvPicPr>
            <p:cNvPr id="464" name="isaltino.jpeg" descr="isaltino.jpeg"/>
            <p:cNvPicPr>
              <a:picLocks noChangeAspect="1"/>
            </p:cNvPicPr>
            <p:nvPr/>
          </p:nvPicPr>
          <p:blipFill>
            <a:blip r:embed="rId2" cstate="print">
              <a:extLst/>
            </a:blip>
            <a:stretch>
              <a:fillRect/>
            </a:stretch>
          </p:blipFill>
          <p:spPr>
            <a:xfrm>
              <a:off x="203200" y="215899"/>
              <a:ext cx="3140382" cy="4719156"/>
            </a:xfrm>
            <a:prstGeom prst="rect">
              <a:avLst/>
            </a:prstGeom>
            <a:ln w="12700" cap="flat">
              <a:noFill/>
              <a:miter lim="400000"/>
            </a:ln>
            <a:effectLst/>
          </p:spPr>
        </p:pic>
        <p:pic>
          <p:nvPicPr>
            <p:cNvPr id="465" name="isaltino.jpeg" descr="isaltino.jpeg"/>
            <p:cNvPicPr>
              <a:picLocks noChangeAspect="1"/>
            </p:cNvPicPr>
            <p:nvPr/>
          </p:nvPicPr>
          <p:blipFill>
            <a:blip r:embed="rId3" cstate="print">
              <a:extLst/>
            </a:blip>
            <a:stretch>
              <a:fillRect/>
            </a:stretch>
          </p:blipFill>
          <p:spPr>
            <a:xfrm>
              <a:off x="-1" y="0"/>
              <a:ext cx="3546784" cy="5150954"/>
            </a:xfrm>
            <a:prstGeom prst="rect">
              <a:avLst/>
            </a:prstGeom>
            <a:ln w="12700" cap="flat">
              <a:noFill/>
              <a:miter lim="400000"/>
            </a:ln>
            <a:effectLst/>
          </p:spPr>
        </p:pic>
      </p:grpSp>
      <p:sp>
        <p:nvSpPr>
          <p:cNvPr id="467" name="Isaltino Benedicto Veiga dos Santos"/>
          <p:cNvSpPr txBox="1"/>
          <p:nvPr/>
        </p:nvSpPr>
        <p:spPr>
          <a:xfrm>
            <a:off x="2491626" y="5785550"/>
            <a:ext cx="4465548"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000" b="1">
                <a:latin typeface="+mj-lt"/>
                <a:ea typeface="+mj-ea"/>
                <a:cs typeface="+mj-cs"/>
                <a:sym typeface="Helvetica"/>
              </a:defRPr>
            </a:lvl1pPr>
          </a:lstStyle>
          <a:p>
            <a:r>
              <a:t>Isaltino Benedicto Veiga dos Santos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Picture 4"/>
          <p:cNvGrpSpPr/>
          <p:nvPr/>
        </p:nvGrpSpPr>
        <p:grpSpPr>
          <a:xfrm>
            <a:off x="2711264" y="923780"/>
            <a:ext cx="3721473" cy="4553241"/>
            <a:chOff x="0" y="0"/>
            <a:chExt cx="3721471" cy="4553239"/>
          </a:xfrm>
        </p:grpSpPr>
        <p:pic>
          <p:nvPicPr>
            <p:cNvPr id="128" name="Picture 4" descr="Picture 4"/>
            <p:cNvPicPr>
              <a:picLocks noChangeAspect="1"/>
            </p:cNvPicPr>
            <p:nvPr/>
          </p:nvPicPr>
          <p:blipFill>
            <a:blip r:embed="rId2" cstate="print">
              <a:extLst/>
            </a:blip>
            <a:stretch>
              <a:fillRect/>
            </a:stretch>
          </p:blipFill>
          <p:spPr>
            <a:xfrm>
              <a:off x="203200" y="215899"/>
              <a:ext cx="3315072" cy="4121441"/>
            </a:xfrm>
            <a:prstGeom prst="rect">
              <a:avLst/>
            </a:prstGeom>
            <a:ln w="12700" cap="flat">
              <a:noFill/>
              <a:miter lim="400000"/>
            </a:ln>
            <a:effectLst/>
          </p:spPr>
        </p:pic>
        <p:pic>
          <p:nvPicPr>
            <p:cNvPr id="129" name="Picture 4" descr="Picture 4"/>
            <p:cNvPicPr>
              <a:picLocks noChangeAspect="1"/>
            </p:cNvPicPr>
            <p:nvPr/>
          </p:nvPicPr>
          <p:blipFill>
            <a:blip r:embed="rId3" cstate="print">
              <a:extLst/>
            </a:blip>
            <a:stretch>
              <a:fillRect/>
            </a:stretch>
          </p:blipFill>
          <p:spPr>
            <a:xfrm>
              <a:off x="-1" y="-1"/>
              <a:ext cx="3721473" cy="4553241"/>
            </a:xfrm>
            <a:prstGeom prst="rect">
              <a:avLst/>
            </a:prstGeom>
            <a:ln w="12700" cap="flat">
              <a:noFill/>
              <a:miter lim="400000"/>
            </a:ln>
            <a:effectLst/>
          </p:spPr>
        </p:pic>
      </p:grpSp>
      <p:sp>
        <p:nvSpPr>
          <p:cNvPr id="131" name="Ernesto Carneiro Ribeiro"/>
          <p:cNvSpPr txBox="1"/>
          <p:nvPr/>
        </p:nvSpPr>
        <p:spPr>
          <a:xfrm>
            <a:off x="3106489" y="5560413"/>
            <a:ext cx="2931018" cy="385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Ernesto Carneiro Ribeiro</a:t>
            </a: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etângulo 1"/>
          <p:cNvSpPr txBox="1"/>
          <p:nvPr/>
        </p:nvSpPr>
        <p:spPr>
          <a:xfrm>
            <a:off x="943190" y="424182"/>
            <a:ext cx="7257620" cy="562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Isaltino Benedicto Veiga dos Santos </a:t>
            </a:r>
          </a:p>
          <a:p>
            <a:pPr algn="ctr">
              <a:defRPr sz="2000"/>
            </a:pPr>
            <a:r>
              <a:t>(Itu/SP, 1901- Rio de Janeiro/RJ,  1949)</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Uma das principais lideranças negras do país na década de 1930. Foi um destacado ativista do meio negro, contribuindo para a fundação do Centro Cívico Palmares, em 1926, e da Frente Negra Brasileira, em 16 de setembro de 1931.</a:t>
            </a:r>
          </a:p>
          <a:p>
            <a:pPr algn="just">
              <a:defRPr sz="2000"/>
            </a:pPr>
            <a:endParaRPr/>
          </a:p>
          <a:p>
            <a:pPr algn="just">
              <a:defRPr sz="2000"/>
            </a:pPr>
            <a:endParaRPr/>
          </a:p>
          <a:p>
            <a:pPr algn="just">
              <a:defRPr sz="2000"/>
            </a:pPr>
            <a:endParaRPr/>
          </a:p>
          <a:p>
            <a:pPr algn="just">
              <a:defRPr sz="2000"/>
            </a:pPr>
            <a:endParaRPr/>
          </a:p>
          <a:p>
            <a:pPr>
              <a:defRPr sz="1200"/>
            </a:pPr>
            <a:r>
              <a:t>Referência:</a:t>
            </a:r>
          </a:p>
          <a:p>
            <a:pPr>
              <a:defRPr sz="1200"/>
            </a:pPr>
            <a:endParaRPr/>
          </a:p>
          <a:p>
            <a:pPr>
              <a:defRPr sz="1200"/>
            </a:pPr>
            <a:r>
              <a:t>Biografia: DOMINGOS, Petrôneo. "Constantemente derrubo lágrimas": o drama de uma liderança negra no cárcere do governo Vargas. Topoi (Rio J.) vol.8 no.14 Rio de Janeiro Jan./June 2007. Disponível em: </a:t>
            </a:r>
            <a:r>
              <a:rPr u="sng">
                <a:solidFill>
                  <a:srgbClr val="0000FF"/>
                </a:solidFill>
                <a:uFill>
                  <a:solidFill>
                    <a:srgbClr val="0000FF"/>
                  </a:solidFill>
                </a:uFill>
                <a:hlinkClick r:id="rId2"/>
              </a:rPr>
              <a:t>http://www.scielo.br/scielo.php?script=sci_arttext&amp;pid=S2237-101X2007000100146</a:t>
            </a:r>
            <a:r>
              <a:t>. Acessado em 02 de agosto de 2019.</a:t>
            </a:r>
          </a:p>
          <a:p>
            <a:pPr>
              <a:defRPr sz="1200"/>
            </a:pPr>
            <a:endParaRPr/>
          </a:p>
          <a:p>
            <a:pPr>
              <a:defRPr sz="1200"/>
            </a:pPr>
            <a:r>
              <a:t>Imagem: Disponível em: </a:t>
            </a:r>
            <a:r>
              <a:rPr u="sng">
                <a:solidFill>
                  <a:srgbClr val="0000FF"/>
                </a:solidFill>
                <a:uFill>
                  <a:solidFill>
                    <a:srgbClr val="0000FF"/>
                  </a:solidFill>
                </a:uFill>
                <a:hlinkClick r:id="rId3"/>
              </a:rPr>
              <a:t>https://docplayer.com.br/46775126-Laiana-lannes-de-oliveira.html</a:t>
            </a:r>
            <a:r>
              <a:t>. Acessado em 02 de agosto de 2019.</a:t>
            </a:r>
          </a:p>
        </p:txBody>
      </p:sp>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3" name="image46.jpeg"/>
          <p:cNvGrpSpPr/>
          <p:nvPr/>
        </p:nvGrpSpPr>
        <p:grpSpPr>
          <a:xfrm>
            <a:off x="2731791" y="673098"/>
            <a:ext cx="3680418" cy="4884464"/>
            <a:chOff x="0" y="0"/>
            <a:chExt cx="3680417" cy="4884463"/>
          </a:xfrm>
        </p:grpSpPr>
        <p:pic>
          <p:nvPicPr>
            <p:cNvPr id="471" name="image46.jpeg" descr="image46.jpeg"/>
            <p:cNvPicPr>
              <a:picLocks noChangeAspect="1"/>
            </p:cNvPicPr>
            <p:nvPr/>
          </p:nvPicPr>
          <p:blipFill>
            <a:blip r:embed="rId2" cstate="print">
              <a:extLst/>
            </a:blip>
            <a:stretch>
              <a:fillRect/>
            </a:stretch>
          </p:blipFill>
          <p:spPr>
            <a:xfrm>
              <a:off x="203199" y="215900"/>
              <a:ext cx="3274019" cy="4452663"/>
            </a:xfrm>
            <a:prstGeom prst="rect">
              <a:avLst/>
            </a:prstGeom>
            <a:ln w="12700" cap="flat">
              <a:noFill/>
              <a:miter lim="400000"/>
            </a:ln>
            <a:effectLst/>
          </p:spPr>
        </p:pic>
        <p:pic>
          <p:nvPicPr>
            <p:cNvPr id="472" name="image46.jpeg" descr="image46.jpeg"/>
            <p:cNvPicPr>
              <a:picLocks noChangeAspect="1"/>
            </p:cNvPicPr>
            <p:nvPr/>
          </p:nvPicPr>
          <p:blipFill>
            <a:blip r:embed="rId3" cstate="print">
              <a:extLst/>
            </a:blip>
            <a:stretch>
              <a:fillRect/>
            </a:stretch>
          </p:blipFill>
          <p:spPr>
            <a:xfrm>
              <a:off x="-1" y="-1"/>
              <a:ext cx="3680419" cy="4884464"/>
            </a:xfrm>
            <a:prstGeom prst="rect">
              <a:avLst/>
            </a:prstGeom>
            <a:ln w="12700" cap="flat">
              <a:noFill/>
              <a:miter lim="400000"/>
            </a:ln>
            <a:effectLst/>
          </p:spPr>
        </p:pic>
      </p:grpSp>
      <p:sp>
        <p:nvSpPr>
          <p:cNvPr id="474" name="Arlindo Veiga dos Santos"/>
          <p:cNvSpPr txBox="1"/>
          <p:nvPr/>
        </p:nvSpPr>
        <p:spPr>
          <a:xfrm>
            <a:off x="2835413" y="5627743"/>
            <a:ext cx="347317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Arlindo Veiga dos Santos</a:t>
            </a:r>
          </a:p>
        </p:txBody>
      </p:sp>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Retângulo 1"/>
          <p:cNvSpPr txBox="1"/>
          <p:nvPr/>
        </p:nvSpPr>
        <p:spPr>
          <a:xfrm>
            <a:off x="943190" y="603681"/>
            <a:ext cx="7257620" cy="5759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Arlindo</a:t>
            </a:r>
            <a:r>
              <a:rPr dirty="0"/>
              <a:t> </a:t>
            </a:r>
            <a:r>
              <a:rPr dirty="0" err="1"/>
              <a:t>Veiga</a:t>
            </a:r>
            <a:r>
              <a:rPr dirty="0"/>
              <a:t> dos Santos</a:t>
            </a:r>
          </a:p>
          <a:p>
            <a:pPr algn="ctr">
              <a:defRPr sz="2000"/>
            </a:pPr>
            <a:r>
              <a:rPr dirty="0"/>
              <a:t>(</a:t>
            </a:r>
            <a:r>
              <a:rPr dirty="0" err="1"/>
              <a:t>Itu</a:t>
            </a:r>
            <a:r>
              <a:rPr dirty="0"/>
              <a:t>/SP,  1902 – São Paulo/SP, c.1978)</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1900"/>
            </a:pPr>
            <a:r>
              <a:rPr dirty="0" err="1"/>
              <a:t>Formado</a:t>
            </a:r>
            <a:r>
              <a:rPr dirty="0"/>
              <a:t> </a:t>
            </a:r>
            <a:r>
              <a:rPr dirty="0" err="1"/>
              <a:t>pela</a:t>
            </a:r>
            <a:r>
              <a:rPr dirty="0"/>
              <a:t> </a:t>
            </a:r>
            <a:r>
              <a:rPr dirty="0" err="1"/>
              <a:t>Faculdade</a:t>
            </a:r>
            <a:r>
              <a:rPr dirty="0"/>
              <a:t> de </a:t>
            </a:r>
            <a:r>
              <a:rPr dirty="0" err="1"/>
              <a:t>Filosofia</a:t>
            </a:r>
            <a:r>
              <a:rPr dirty="0"/>
              <a:t> e </a:t>
            </a:r>
            <a:r>
              <a:rPr dirty="0" err="1"/>
              <a:t>Letras</a:t>
            </a:r>
            <a:r>
              <a:rPr dirty="0"/>
              <a:t> </a:t>
            </a:r>
            <a:r>
              <a:rPr dirty="0" err="1"/>
              <a:t>na</a:t>
            </a:r>
            <a:r>
              <a:rPr dirty="0"/>
              <a:t> </a:t>
            </a:r>
            <a:r>
              <a:rPr dirty="0" err="1"/>
              <a:t>Faculdade</a:t>
            </a:r>
            <a:r>
              <a:rPr dirty="0"/>
              <a:t> de São Paulo, </a:t>
            </a:r>
            <a:r>
              <a:rPr dirty="0" err="1"/>
              <a:t>presidiu</a:t>
            </a:r>
            <a:r>
              <a:rPr dirty="0"/>
              <a:t> a </a:t>
            </a:r>
            <a:r>
              <a:rPr dirty="0" err="1"/>
              <a:t>maior</a:t>
            </a:r>
            <a:r>
              <a:rPr dirty="0"/>
              <a:t> </a:t>
            </a:r>
            <a:r>
              <a:rPr dirty="0" err="1"/>
              <a:t>entidade</a:t>
            </a:r>
            <a:r>
              <a:rPr dirty="0"/>
              <a:t> </a:t>
            </a:r>
            <a:r>
              <a:rPr dirty="0" err="1"/>
              <a:t>negra</a:t>
            </a:r>
            <a:r>
              <a:rPr dirty="0"/>
              <a:t> </a:t>
            </a:r>
            <a:r>
              <a:rPr dirty="0" err="1"/>
              <a:t>na</a:t>
            </a:r>
            <a:r>
              <a:rPr dirty="0"/>
              <a:t> </a:t>
            </a:r>
            <a:r>
              <a:rPr dirty="0" err="1"/>
              <a:t>história</a:t>
            </a:r>
            <a:r>
              <a:rPr dirty="0"/>
              <a:t> do </a:t>
            </a:r>
            <a:r>
              <a:rPr dirty="0" err="1"/>
              <a:t>país</a:t>
            </a:r>
            <a:r>
              <a:rPr dirty="0"/>
              <a:t>, a </a:t>
            </a:r>
            <a:r>
              <a:rPr dirty="0" err="1"/>
              <a:t>Frente</a:t>
            </a:r>
            <a:r>
              <a:rPr dirty="0"/>
              <a:t> </a:t>
            </a:r>
            <a:r>
              <a:rPr dirty="0" err="1"/>
              <a:t>Negra</a:t>
            </a:r>
            <a:r>
              <a:rPr dirty="0"/>
              <a:t> </a:t>
            </a:r>
            <a:r>
              <a:rPr dirty="0" err="1"/>
              <a:t>Brasileira</a:t>
            </a:r>
            <a:r>
              <a:rPr dirty="0"/>
              <a:t> (1931-1937). </a:t>
            </a:r>
            <a:r>
              <a:rPr dirty="0" err="1"/>
              <a:t>Aliado</a:t>
            </a:r>
            <a:r>
              <a:rPr dirty="0"/>
              <a:t> à </a:t>
            </a:r>
            <a:r>
              <a:rPr dirty="0" err="1"/>
              <a:t>luta</a:t>
            </a:r>
            <a:r>
              <a:rPr dirty="0"/>
              <a:t> </a:t>
            </a:r>
            <a:r>
              <a:rPr dirty="0" err="1"/>
              <a:t>política</a:t>
            </a:r>
            <a:r>
              <a:rPr dirty="0"/>
              <a:t> </a:t>
            </a:r>
            <a:r>
              <a:rPr dirty="0" err="1"/>
              <a:t>antirracista</a:t>
            </a:r>
            <a:r>
              <a:rPr dirty="0"/>
              <a:t>, </a:t>
            </a:r>
            <a:r>
              <a:rPr dirty="0" err="1"/>
              <a:t>Veiga</a:t>
            </a:r>
            <a:r>
              <a:rPr dirty="0"/>
              <a:t> dos Santos </a:t>
            </a:r>
            <a:r>
              <a:rPr dirty="0" err="1"/>
              <a:t>desenvolveu</a:t>
            </a:r>
            <a:r>
              <a:rPr dirty="0"/>
              <a:t> </a:t>
            </a:r>
            <a:r>
              <a:rPr dirty="0" err="1"/>
              <a:t>uma</a:t>
            </a:r>
            <a:r>
              <a:rPr dirty="0"/>
              <a:t> </a:t>
            </a:r>
            <a:r>
              <a:rPr dirty="0" err="1"/>
              <a:t>ativa</a:t>
            </a:r>
            <a:r>
              <a:rPr dirty="0"/>
              <a:t> </a:t>
            </a:r>
            <a:r>
              <a:rPr dirty="0" err="1"/>
              <a:t>produção</a:t>
            </a:r>
            <a:r>
              <a:rPr dirty="0"/>
              <a:t> </a:t>
            </a:r>
            <a:r>
              <a:rPr dirty="0" err="1"/>
              <a:t>intelectual</a:t>
            </a:r>
            <a:r>
              <a:rPr dirty="0"/>
              <a:t> </a:t>
            </a:r>
            <a:r>
              <a:rPr dirty="0" err="1"/>
              <a:t>como</a:t>
            </a:r>
            <a:r>
              <a:rPr dirty="0"/>
              <a:t> </a:t>
            </a:r>
            <a:r>
              <a:rPr dirty="0" err="1"/>
              <a:t>tradutor</a:t>
            </a:r>
            <a:r>
              <a:rPr dirty="0"/>
              <a:t>, </a:t>
            </a:r>
            <a:r>
              <a:rPr dirty="0" err="1"/>
              <a:t>escritor</a:t>
            </a:r>
            <a:r>
              <a:rPr dirty="0"/>
              <a:t> e </a:t>
            </a:r>
            <a:r>
              <a:rPr dirty="0" err="1"/>
              <a:t>jornalista</a:t>
            </a:r>
            <a:r>
              <a:rPr dirty="0"/>
              <a:t>.  Entre 1929 e 1930, </a:t>
            </a:r>
            <a:r>
              <a:rPr dirty="0" err="1"/>
              <a:t>dirigiu</a:t>
            </a:r>
            <a:r>
              <a:rPr dirty="0"/>
              <a:t> a </a:t>
            </a:r>
            <a:r>
              <a:rPr dirty="0" err="1"/>
              <a:t>revista</a:t>
            </a:r>
            <a:r>
              <a:rPr dirty="0"/>
              <a:t> </a:t>
            </a:r>
            <a:r>
              <a:rPr dirty="0" err="1"/>
              <a:t>Pátria</a:t>
            </a:r>
            <a:r>
              <a:rPr dirty="0"/>
              <a:t>-Nova, </a:t>
            </a:r>
            <a:r>
              <a:rPr dirty="0" err="1"/>
              <a:t>órgão</a:t>
            </a:r>
            <a:r>
              <a:rPr dirty="0"/>
              <a:t> de </a:t>
            </a:r>
            <a:r>
              <a:rPr dirty="0" err="1"/>
              <a:t>perfil</a:t>
            </a:r>
            <a:r>
              <a:rPr dirty="0"/>
              <a:t> </a:t>
            </a:r>
            <a:r>
              <a:rPr dirty="0" err="1"/>
              <a:t>conservador</a:t>
            </a:r>
            <a:r>
              <a:rPr dirty="0"/>
              <a:t>.</a:t>
            </a:r>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p>
          <a:p>
            <a:pPr>
              <a:defRPr sz="1200"/>
            </a:pPr>
            <a:r>
              <a:rPr dirty="0"/>
              <a:t>DOMINGUES, </a:t>
            </a:r>
            <a:r>
              <a:rPr dirty="0" err="1"/>
              <a:t>Petrônio</a:t>
            </a:r>
            <a:r>
              <a:rPr dirty="0"/>
              <a:t>. O "</a:t>
            </a:r>
            <a:r>
              <a:rPr dirty="0" err="1"/>
              <a:t>messias</a:t>
            </a:r>
            <a:r>
              <a:rPr dirty="0"/>
              <a:t>" negro? </a:t>
            </a:r>
            <a:r>
              <a:rPr dirty="0" err="1"/>
              <a:t>Arlindo</a:t>
            </a:r>
            <a:r>
              <a:rPr dirty="0"/>
              <a:t> </a:t>
            </a:r>
            <a:r>
              <a:rPr dirty="0" err="1"/>
              <a:t>Veiga</a:t>
            </a:r>
            <a:r>
              <a:rPr dirty="0"/>
              <a:t> dos Santos (1902-1978): "Viva a nova </a:t>
            </a:r>
            <a:r>
              <a:rPr dirty="0" err="1"/>
              <a:t>monarquia</a:t>
            </a:r>
            <a:r>
              <a:rPr dirty="0"/>
              <a:t> </a:t>
            </a:r>
            <a:r>
              <a:rPr dirty="0" err="1"/>
              <a:t>brasileira</a:t>
            </a:r>
            <a:r>
              <a:rPr dirty="0"/>
              <a:t>; Viva Dom Pedro III !“ In. </a:t>
            </a:r>
            <a:r>
              <a:rPr i="1" dirty="0" err="1">
                <a:latin typeface="+mj-lt"/>
                <a:ea typeface="+mj-ea"/>
                <a:cs typeface="+mj-cs"/>
                <a:sym typeface="Helvetica"/>
              </a:rPr>
              <a:t>Varia</a:t>
            </a:r>
            <a:r>
              <a:rPr i="1" dirty="0">
                <a:latin typeface="+mj-lt"/>
                <a:ea typeface="+mj-ea"/>
                <a:cs typeface="+mj-cs"/>
                <a:sym typeface="Helvetica"/>
              </a:rPr>
              <a:t> </a:t>
            </a:r>
            <a:r>
              <a:rPr i="1" dirty="0" err="1">
                <a:latin typeface="+mj-lt"/>
                <a:ea typeface="+mj-ea"/>
                <a:cs typeface="+mj-cs"/>
                <a:sym typeface="Helvetica"/>
              </a:rPr>
              <a:t>História</a:t>
            </a:r>
            <a:r>
              <a:rPr i="1" dirty="0">
                <a:latin typeface="+mj-lt"/>
                <a:ea typeface="+mj-ea"/>
                <a:cs typeface="+mj-cs"/>
                <a:sym typeface="Helvetica"/>
              </a:rPr>
              <a:t>. </a:t>
            </a:r>
            <a:r>
              <a:rPr dirty="0" err="1"/>
              <a:t>Vol</a:t>
            </a:r>
            <a:r>
              <a:rPr dirty="0"/>
              <a:t> 22 n. 36. Belo Horizonte, Jul/</a:t>
            </a:r>
            <a:r>
              <a:rPr dirty="0" err="1"/>
              <a:t>dez</a:t>
            </a:r>
            <a:r>
              <a:rPr dirty="0"/>
              <a:t>. 2006.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http://www.scielo.br/scielo.php?script=sci_arttext&amp;pid=S0104-87752006000200015 </a:t>
            </a:r>
            <a:r>
              <a:rPr dirty="0" err="1"/>
              <a:t>Acessado</a:t>
            </a:r>
            <a:r>
              <a:rPr dirty="0"/>
              <a:t> </a:t>
            </a:r>
            <a:r>
              <a:rPr dirty="0" err="1"/>
              <a:t>em</a:t>
            </a:r>
            <a:r>
              <a:rPr dirty="0"/>
              <a:t> 15 de </a:t>
            </a:r>
            <a:r>
              <a:rPr dirty="0" err="1"/>
              <a:t>julho</a:t>
            </a:r>
            <a:r>
              <a:rPr dirty="0"/>
              <a:t> de  2019.</a:t>
            </a:r>
          </a:p>
          <a:p>
            <a:pPr>
              <a:defRPr sz="1200" u="sng">
                <a:solidFill>
                  <a:srgbClr val="0000FF"/>
                </a:solidFill>
                <a:uFill>
                  <a:solidFill>
                    <a:srgbClr val="0000FF"/>
                  </a:solidFill>
                </a:uFill>
              </a:defRPr>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https://pt.wikipedia.org/wiki/Arlindo_Veiga_dos_Santos</a:t>
            </a:r>
            <a:r>
              <a:rPr dirty="0"/>
              <a:t>. </a:t>
            </a:r>
            <a:r>
              <a:rPr dirty="0" err="1"/>
              <a:t>Acessado</a:t>
            </a:r>
            <a:r>
              <a:rPr dirty="0"/>
              <a:t> </a:t>
            </a:r>
            <a:r>
              <a:rPr dirty="0" err="1"/>
              <a:t>em</a:t>
            </a:r>
            <a:r>
              <a:rPr dirty="0"/>
              <a:t> 15 de </a:t>
            </a:r>
            <a:r>
              <a:rPr dirty="0" err="1"/>
              <a:t>julho</a:t>
            </a:r>
            <a:r>
              <a:rPr dirty="0"/>
              <a:t> de  2019.</a:t>
            </a:r>
          </a:p>
        </p:txBody>
      </p:sp>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0" name="220px-Laudelina_de_Campos_Melo.png"/>
          <p:cNvGrpSpPr/>
          <p:nvPr/>
        </p:nvGrpSpPr>
        <p:grpSpPr>
          <a:xfrm>
            <a:off x="2642932" y="615557"/>
            <a:ext cx="3858137" cy="4934748"/>
            <a:chOff x="0" y="0"/>
            <a:chExt cx="3858136" cy="4934746"/>
          </a:xfrm>
        </p:grpSpPr>
        <p:pic>
          <p:nvPicPr>
            <p:cNvPr id="478" name="220px-Laudelina_de_Campos_Melo.png" descr="220px-Laudelina_de_Campos_Melo.png"/>
            <p:cNvPicPr>
              <a:picLocks noChangeAspect="1"/>
            </p:cNvPicPr>
            <p:nvPr/>
          </p:nvPicPr>
          <p:blipFill>
            <a:blip r:embed="rId2" cstate="print">
              <a:extLst/>
            </a:blip>
            <a:stretch>
              <a:fillRect/>
            </a:stretch>
          </p:blipFill>
          <p:spPr>
            <a:xfrm>
              <a:off x="203200" y="215899"/>
              <a:ext cx="3451737" cy="4502947"/>
            </a:xfrm>
            <a:prstGeom prst="rect">
              <a:avLst/>
            </a:prstGeom>
            <a:ln w="12700" cap="flat">
              <a:noFill/>
              <a:miter lim="400000"/>
            </a:ln>
            <a:effectLst/>
          </p:spPr>
        </p:pic>
        <p:pic>
          <p:nvPicPr>
            <p:cNvPr id="479" name="220px-Laudelina_de_Campos_Melo.png" descr="220px-Laudelina_de_Campos_Melo.png"/>
            <p:cNvPicPr>
              <a:picLocks noChangeAspect="1"/>
            </p:cNvPicPr>
            <p:nvPr/>
          </p:nvPicPr>
          <p:blipFill>
            <a:blip r:embed="rId3" cstate="print">
              <a:extLst/>
            </a:blip>
            <a:stretch>
              <a:fillRect/>
            </a:stretch>
          </p:blipFill>
          <p:spPr>
            <a:xfrm>
              <a:off x="-1" y="-1"/>
              <a:ext cx="3858138" cy="4934747"/>
            </a:xfrm>
            <a:prstGeom prst="rect">
              <a:avLst/>
            </a:prstGeom>
            <a:ln w="12700" cap="flat">
              <a:noFill/>
              <a:miter lim="400000"/>
            </a:ln>
            <a:effectLst/>
          </p:spPr>
        </p:pic>
      </p:grpSp>
      <p:sp>
        <p:nvSpPr>
          <p:cNvPr id="481" name="Laudelina de Campos Melo"/>
          <p:cNvSpPr txBox="1"/>
          <p:nvPr/>
        </p:nvSpPr>
        <p:spPr>
          <a:xfrm>
            <a:off x="2719042" y="5671543"/>
            <a:ext cx="370591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Laudelina de Campos Melo</a:t>
            </a:r>
          </a:p>
        </p:txBody>
      </p:sp>
    </p:spTree>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tângulo 1"/>
          <p:cNvSpPr txBox="1"/>
          <p:nvPr/>
        </p:nvSpPr>
        <p:spPr>
          <a:xfrm>
            <a:off x="943190" y="548680"/>
            <a:ext cx="7257620" cy="474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Laudelina de Campos Melo</a:t>
            </a:r>
          </a:p>
          <a:p>
            <a:pPr algn="ctr">
              <a:defRPr sz="2000"/>
            </a:pPr>
            <a:r>
              <a:t>(Poços de Caldas/MG, 1904-Campinas/SP, 1991)</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Neta de escravizados, foi defensora dos direitos das mulheres e das empregadas domésticas. Em 1936, na cidade de Santos, fundou a primeira associação de empregadas domésticas do Brasil. Ao longo de sua atuação política, estabeleceu diálogo com outras lideranças negras ligadas à Frente Negra Brasileira, ao Partido Comunista, ao Teatro Experimental do Negro e ao Clube 13 de Maio.</a:t>
            </a:r>
          </a:p>
          <a:p>
            <a:pPr algn="just">
              <a:defRPr sz="2000"/>
            </a:pPr>
            <a:endParaRPr/>
          </a:p>
          <a:p>
            <a:pPr>
              <a:defRPr sz="1200"/>
            </a:pPr>
            <a:r>
              <a:t>Referência:</a:t>
            </a:r>
          </a:p>
          <a:p>
            <a:pPr>
              <a:defRPr sz="1200"/>
            </a:pPr>
            <a:endParaRPr/>
          </a:p>
          <a:p>
            <a:pPr>
              <a:defRPr sz="1200"/>
            </a:pPr>
            <a:r>
              <a:t>Imagem e Biografia: </a:t>
            </a:r>
          </a:p>
          <a:p>
            <a:pPr>
              <a:defRPr sz="1200"/>
            </a:pPr>
            <a:r>
              <a:t>Disponível em: </a:t>
            </a:r>
            <a:r>
              <a:rPr u="sng">
                <a:solidFill>
                  <a:srgbClr val="0000FF"/>
                </a:solidFill>
                <a:uFill>
                  <a:solidFill>
                    <a:srgbClr val="0000FF"/>
                  </a:solidFill>
                </a:uFill>
                <a:hlinkClick r:id="rId2"/>
              </a:rPr>
              <a:t>https://casalaudelinadecamposmello.wordpress.com/quem-foi-a-lider-laudelina-de-campos-mello/</a:t>
            </a:r>
            <a:r>
              <a:t> Acessado em: 25 de julho de 2019;  CRESPO, Fernanda. Laudelina de Campos Mello: Histórias de Vida e Demandas do Presente no Ensino de História.  Niteroi, </a:t>
            </a:r>
            <a:r>
              <a:rPr i="1">
                <a:latin typeface="+mj-lt"/>
                <a:ea typeface="+mj-ea"/>
                <a:cs typeface="+mj-cs"/>
                <a:sym typeface="Helvetica"/>
              </a:rPr>
              <a:t>Cantareira</a:t>
            </a:r>
            <a:r>
              <a:t>,  Edição 21, 2016 </a:t>
            </a:r>
          </a:p>
        </p:txBody>
      </p:sp>
    </p:spTree>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Laudelina de Campos Melo"/>
          <p:cNvSpPr txBox="1"/>
          <p:nvPr/>
        </p:nvSpPr>
        <p:spPr>
          <a:xfrm>
            <a:off x="3013723" y="5735043"/>
            <a:ext cx="311655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Carlos da Silva Santos</a:t>
            </a:r>
          </a:p>
        </p:txBody>
      </p:sp>
      <p:grpSp>
        <p:nvGrpSpPr>
          <p:cNvPr id="488" name="Picture 2"/>
          <p:cNvGrpSpPr/>
          <p:nvPr/>
        </p:nvGrpSpPr>
        <p:grpSpPr>
          <a:xfrm>
            <a:off x="2574395" y="466796"/>
            <a:ext cx="3995210" cy="5184919"/>
            <a:chOff x="0" y="0"/>
            <a:chExt cx="3995209" cy="5184917"/>
          </a:xfrm>
        </p:grpSpPr>
        <p:pic>
          <p:nvPicPr>
            <p:cNvPr id="487" name="Picture 2" descr="Picture 2"/>
            <p:cNvPicPr>
              <a:picLocks noChangeAspect="1"/>
            </p:cNvPicPr>
            <p:nvPr/>
          </p:nvPicPr>
          <p:blipFill>
            <a:blip r:embed="rId2" cstate="print">
              <a:extLst/>
            </a:blip>
            <a:stretch>
              <a:fillRect/>
            </a:stretch>
          </p:blipFill>
          <p:spPr>
            <a:xfrm>
              <a:off x="203200" y="215900"/>
              <a:ext cx="3588810" cy="4753118"/>
            </a:xfrm>
            <a:prstGeom prst="rect">
              <a:avLst/>
            </a:prstGeom>
            <a:ln>
              <a:noFill/>
            </a:ln>
            <a:effectLst/>
          </p:spPr>
        </p:pic>
        <p:pic>
          <p:nvPicPr>
            <p:cNvPr id="486" name="Picture 2" descr="Picture 2"/>
            <p:cNvPicPr>
              <a:picLocks/>
            </p:cNvPicPr>
            <p:nvPr/>
          </p:nvPicPr>
          <p:blipFill>
            <a:blip r:embed="rId3" cstate="print">
              <a:extLst/>
            </a:blip>
            <a:stretch>
              <a:fillRect/>
            </a:stretch>
          </p:blipFill>
          <p:spPr>
            <a:xfrm>
              <a:off x="0" y="0"/>
              <a:ext cx="3995210" cy="5184918"/>
            </a:xfrm>
            <a:prstGeom prst="rect">
              <a:avLst/>
            </a:prstGeom>
            <a:effectLst/>
          </p:spPr>
        </p:pic>
      </p:grpSp>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Retângulo 1"/>
          <p:cNvSpPr txBox="1"/>
          <p:nvPr/>
        </p:nvSpPr>
        <p:spPr>
          <a:xfrm>
            <a:off x="611560" y="22386"/>
            <a:ext cx="7776864" cy="6161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20000"/>
              </a:lnSpc>
              <a:defRPr sz="2200" b="1">
                <a:latin typeface="+mj-lt"/>
                <a:ea typeface="+mj-ea"/>
                <a:cs typeface="+mj-cs"/>
                <a:sym typeface="Helvetica"/>
              </a:defRPr>
            </a:pPr>
            <a:r>
              <a:rPr dirty="0"/>
              <a:t>Carlos </a:t>
            </a:r>
            <a:r>
              <a:rPr dirty="0" err="1"/>
              <a:t>da</a:t>
            </a:r>
            <a:r>
              <a:rPr dirty="0"/>
              <a:t> Silva Santos </a:t>
            </a:r>
          </a:p>
          <a:p>
            <a:pPr algn="ctr">
              <a:defRPr sz="2000"/>
            </a:pPr>
            <a:r>
              <a:rPr dirty="0"/>
              <a:t>(Rio Grande/RS,  1904-Porto </a:t>
            </a:r>
            <a:r>
              <a:rPr dirty="0" err="1"/>
              <a:t>Alegre</a:t>
            </a:r>
            <a:r>
              <a:rPr dirty="0"/>
              <a:t>/RS,  1989)</a:t>
            </a:r>
          </a:p>
          <a:p>
            <a:pPr algn="ctr">
              <a:lnSpc>
                <a:spcPct val="120000"/>
              </a:lnSpc>
              <a:defRPr sz="2000"/>
            </a:pPr>
            <a:endParaRPr dirty="0"/>
          </a:p>
          <a:p>
            <a:pPr algn="ctr">
              <a:lnSpc>
                <a:spcPct val="120000"/>
              </a:lnSpc>
              <a:defRPr sz="2000"/>
            </a:pPr>
            <a:endParaRPr dirty="0"/>
          </a:p>
          <a:p>
            <a:pPr algn="just"/>
            <a:r>
              <a:rPr dirty="0" err="1"/>
              <a:t>Deputado</a:t>
            </a:r>
            <a:r>
              <a:rPr dirty="0"/>
              <a:t> federal </a:t>
            </a:r>
            <a:r>
              <a:rPr dirty="0" err="1"/>
              <a:t>pelo</a:t>
            </a:r>
            <a:r>
              <a:rPr dirty="0"/>
              <a:t> Rio Grande do </a:t>
            </a:r>
            <a:r>
              <a:rPr dirty="0" err="1"/>
              <a:t>Sul</a:t>
            </a:r>
            <a:r>
              <a:rPr dirty="0"/>
              <a:t>, entre 1975-1983, </a:t>
            </a:r>
            <a:r>
              <a:rPr dirty="0" err="1"/>
              <a:t>iniciou</a:t>
            </a:r>
            <a:r>
              <a:rPr dirty="0"/>
              <a:t> </a:t>
            </a:r>
            <a:r>
              <a:rPr dirty="0" err="1"/>
              <a:t>sua</a:t>
            </a:r>
            <a:r>
              <a:rPr dirty="0"/>
              <a:t> </a:t>
            </a:r>
            <a:r>
              <a:rPr dirty="0" err="1"/>
              <a:t>vida</a:t>
            </a:r>
            <a:r>
              <a:rPr dirty="0"/>
              <a:t> </a:t>
            </a:r>
            <a:r>
              <a:rPr dirty="0" err="1"/>
              <a:t>profissional</a:t>
            </a:r>
            <a:r>
              <a:rPr dirty="0"/>
              <a:t> </a:t>
            </a:r>
            <a:r>
              <a:rPr dirty="0" err="1"/>
              <a:t>como</a:t>
            </a:r>
            <a:r>
              <a:rPr dirty="0"/>
              <a:t> fiscal do </a:t>
            </a:r>
            <a:r>
              <a:rPr dirty="0" err="1"/>
              <a:t>trabalho</a:t>
            </a:r>
            <a:r>
              <a:rPr dirty="0"/>
              <a:t>. </a:t>
            </a:r>
            <a:r>
              <a:rPr dirty="0" err="1"/>
              <a:t>Eleito</a:t>
            </a:r>
            <a:r>
              <a:rPr dirty="0"/>
              <a:t> </a:t>
            </a:r>
            <a:r>
              <a:rPr dirty="0" err="1"/>
              <a:t>deputado</a:t>
            </a:r>
            <a:r>
              <a:rPr dirty="0"/>
              <a:t> </a:t>
            </a:r>
            <a:r>
              <a:rPr dirty="0" err="1"/>
              <a:t>classista</a:t>
            </a:r>
            <a:r>
              <a:rPr dirty="0"/>
              <a:t> à </a:t>
            </a:r>
            <a:r>
              <a:rPr dirty="0" err="1"/>
              <a:t>Assembléia</a:t>
            </a:r>
            <a:r>
              <a:rPr dirty="0"/>
              <a:t> </a:t>
            </a:r>
            <a:r>
              <a:rPr dirty="0" err="1"/>
              <a:t>Constituinte</a:t>
            </a:r>
            <a:r>
              <a:rPr dirty="0"/>
              <a:t> </a:t>
            </a:r>
            <a:r>
              <a:rPr dirty="0" err="1"/>
              <a:t>gaúcha</a:t>
            </a:r>
            <a:r>
              <a:rPr dirty="0"/>
              <a:t>, </a:t>
            </a:r>
            <a:r>
              <a:rPr dirty="0" err="1"/>
              <a:t>assumiu</a:t>
            </a:r>
            <a:r>
              <a:rPr dirty="0"/>
              <a:t> </a:t>
            </a:r>
            <a:r>
              <a:rPr dirty="0" err="1"/>
              <a:t>sua</a:t>
            </a:r>
            <a:r>
              <a:rPr dirty="0"/>
              <a:t> </a:t>
            </a:r>
            <a:r>
              <a:rPr dirty="0" err="1"/>
              <a:t>cadeira</a:t>
            </a:r>
            <a:r>
              <a:rPr dirty="0"/>
              <a:t> </a:t>
            </a:r>
            <a:r>
              <a:rPr dirty="0" err="1"/>
              <a:t>em</a:t>
            </a:r>
            <a:r>
              <a:rPr dirty="0"/>
              <a:t> 1935. </a:t>
            </a:r>
            <a:r>
              <a:rPr dirty="0" err="1"/>
              <a:t>Em</a:t>
            </a:r>
            <a:r>
              <a:rPr dirty="0"/>
              <a:t> 1950 </a:t>
            </a:r>
            <a:r>
              <a:rPr dirty="0" err="1"/>
              <a:t>bacharelou</a:t>
            </a:r>
            <a:r>
              <a:rPr dirty="0"/>
              <a:t>-se </a:t>
            </a:r>
            <a:r>
              <a:rPr dirty="0" err="1"/>
              <a:t>em</a:t>
            </a:r>
            <a:r>
              <a:rPr dirty="0"/>
              <a:t> </a:t>
            </a:r>
            <a:r>
              <a:rPr dirty="0" err="1"/>
              <a:t>ciências</a:t>
            </a:r>
            <a:r>
              <a:rPr dirty="0"/>
              <a:t> </a:t>
            </a:r>
            <a:r>
              <a:rPr dirty="0" err="1"/>
              <a:t>jurídicas</a:t>
            </a:r>
            <a:r>
              <a:rPr dirty="0"/>
              <a:t> e </a:t>
            </a:r>
            <a:r>
              <a:rPr dirty="0" err="1"/>
              <a:t>sociais</a:t>
            </a:r>
            <a:r>
              <a:rPr dirty="0"/>
              <a:t> </a:t>
            </a:r>
            <a:r>
              <a:rPr dirty="0" err="1"/>
              <a:t>pela</a:t>
            </a:r>
            <a:r>
              <a:rPr dirty="0"/>
              <a:t> </a:t>
            </a:r>
            <a:r>
              <a:rPr dirty="0" err="1"/>
              <a:t>Faculdade</a:t>
            </a:r>
            <a:r>
              <a:rPr dirty="0"/>
              <a:t> de </a:t>
            </a:r>
            <a:r>
              <a:rPr dirty="0" err="1"/>
              <a:t>Direito</a:t>
            </a:r>
            <a:r>
              <a:rPr dirty="0"/>
              <a:t> de Pelotas, </a:t>
            </a:r>
            <a:r>
              <a:rPr dirty="0" err="1"/>
              <a:t>da</a:t>
            </a:r>
            <a:r>
              <a:rPr dirty="0"/>
              <a:t> </a:t>
            </a:r>
            <a:r>
              <a:rPr dirty="0" err="1"/>
              <a:t>Universidade</a:t>
            </a:r>
            <a:r>
              <a:rPr dirty="0"/>
              <a:t> do Rio Grande do </a:t>
            </a:r>
            <a:r>
              <a:rPr dirty="0" err="1"/>
              <a:t>Sul</a:t>
            </a:r>
            <a:r>
              <a:rPr dirty="0"/>
              <a:t>. No </a:t>
            </a:r>
            <a:r>
              <a:rPr dirty="0" err="1"/>
              <a:t>pleito</a:t>
            </a:r>
            <a:r>
              <a:rPr dirty="0"/>
              <a:t> de </a:t>
            </a:r>
            <a:r>
              <a:rPr dirty="0" err="1"/>
              <a:t>outubro</a:t>
            </a:r>
            <a:r>
              <a:rPr dirty="0"/>
              <a:t> de 1958, </a:t>
            </a:r>
            <a:r>
              <a:rPr dirty="0" err="1"/>
              <a:t>elegeu</a:t>
            </a:r>
            <a:r>
              <a:rPr dirty="0"/>
              <a:t>-se </a:t>
            </a:r>
            <a:r>
              <a:rPr dirty="0" err="1"/>
              <a:t>deputado</a:t>
            </a:r>
            <a:r>
              <a:rPr dirty="0"/>
              <a:t> </a:t>
            </a:r>
            <a:r>
              <a:rPr dirty="0" err="1"/>
              <a:t>estadual</a:t>
            </a:r>
            <a:r>
              <a:rPr dirty="0"/>
              <a:t> no Rio Grande do </a:t>
            </a:r>
            <a:r>
              <a:rPr dirty="0" err="1"/>
              <a:t>Sul</a:t>
            </a:r>
            <a:r>
              <a:rPr dirty="0"/>
              <a:t> </a:t>
            </a:r>
            <a:r>
              <a:rPr dirty="0" err="1"/>
              <a:t>na</a:t>
            </a:r>
            <a:r>
              <a:rPr dirty="0"/>
              <a:t> </a:t>
            </a:r>
            <a:r>
              <a:rPr dirty="0" err="1"/>
              <a:t>legenda</a:t>
            </a:r>
            <a:r>
              <a:rPr dirty="0"/>
              <a:t> do </a:t>
            </a:r>
            <a:r>
              <a:rPr dirty="0" err="1"/>
              <a:t>Partido</a:t>
            </a:r>
            <a:r>
              <a:rPr dirty="0"/>
              <a:t> </a:t>
            </a:r>
            <a:r>
              <a:rPr dirty="0" err="1"/>
              <a:t>Trabalhista</a:t>
            </a:r>
            <a:r>
              <a:rPr dirty="0"/>
              <a:t> </a:t>
            </a:r>
            <a:r>
              <a:rPr dirty="0" err="1"/>
              <a:t>Brasileiro</a:t>
            </a:r>
            <a:r>
              <a:rPr dirty="0"/>
              <a:t> (PTB). </a:t>
            </a:r>
            <a:r>
              <a:rPr dirty="0" err="1"/>
              <a:t>Nas</a:t>
            </a:r>
            <a:r>
              <a:rPr dirty="0"/>
              <a:t> </a:t>
            </a:r>
            <a:r>
              <a:rPr dirty="0" err="1"/>
              <a:t>eleições</a:t>
            </a:r>
            <a:r>
              <a:rPr dirty="0"/>
              <a:t> de </a:t>
            </a:r>
            <a:r>
              <a:rPr dirty="0" err="1"/>
              <a:t>novembro</a:t>
            </a:r>
            <a:r>
              <a:rPr dirty="0"/>
              <a:t> de 1974 </a:t>
            </a:r>
            <a:r>
              <a:rPr dirty="0" err="1"/>
              <a:t>foi</a:t>
            </a:r>
            <a:r>
              <a:rPr dirty="0"/>
              <a:t> </a:t>
            </a:r>
            <a:r>
              <a:rPr dirty="0" err="1"/>
              <a:t>eleito</a:t>
            </a:r>
            <a:r>
              <a:rPr dirty="0"/>
              <a:t> </a:t>
            </a:r>
            <a:r>
              <a:rPr dirty="0" err="1"/>
              <a:t>deputado</a:t>
            </a:r>
            <a:r>
              <a:rPr dirty="0"/>
              <a:t> federal </a:t>
            </a:r>
            <a:r>
              <a:rPr dirty="0" err="1"/>
              <a:t>pelo</a:t>
            </a:r>
            <a:r>
              <a:rPr dirty="0"/>
              <a:t> Rio Grande do </a:t>
            </a:r>
            <a:r>
              <a:rPr dirty="0" err="1"/>
              <a:t>Sul</a:t>
            </a:r>
            <a:r>
              <a:rPr dirty="0"/>
              <a:t>, </a:t>
            </a:r>
            <a:r>
              <a:rPr dirty="0" err="1"/>
              <a:t>sempre</a:t>
            </a:r>
            <a:r>
              <a:rPr dirty="0"/>
              <a:t> </a:t>
            </a:r>
            <a:r>
              <a:rPr dirty="0" err="1"/>
              <a:t>na</a:t>
            </a:r>
            <a:r>
              <a:rPr dirty="0"/>
              <a:t> </a:t>
            </a:r>
            <a:r>
              <a:rPr dirty="0" err="1"/>
              <a:t>legenda</a:t>
            </a:r>
            <a:r>
              <a:rPr dirty="0"/>
              <a:t> do MDB.</a:t>
            </a:r>
          </a:p>
          <a:p>
            <a:pPr algn="just"/>
            <a:endParaRPr dirty="0"/>
          </a:p>
          <a:p>
            <a:pPr algn="just"/>
            <a:endParaRPr dirty="0"/>
          </a:p>
          <a:p>
            <a:pPr>
              <a:defRPr sz="1200"/>
            </a:pPr>
            <a:r>
              <a:rPr dirty="0" err="1"/>
              <a:t>Referências</a:t>
            </a:r>
            <a:r>
              <a:rPr dirty="0"/>
              <a:t>:</a:t>
            </a:r>
          </a:p>
          <a:p>
            <a:pPr>
              <a:defRPr sz="1200"/>
            </a:pPr>
            <a:endParaRPr dirty="0"/>
          </a:p>
          <a:p>
            <a:pPr>
              <a:defRPr sz="1200"/>
            </a:pPr>
            <a:r>
              <a:rPr dirty="0" err="1"/>
              <a:t>Biografia</a:t>
            </a:r>
            <a:r>
              <a:rPr dirty="0"/>
              <a:t>: </a:t>
            </a:r>
          </a:p>
          <a:p>
            <a:pPr>
              <a:defRPr sz="1200"/>
            </a:pPr>
            <a:r>
              <a:rPr dirty="0"/>
              <a:t>GOMES, </a:t>
            </a:r>
            <a:r>
              <a:rPr dirty="0" err="1"/>
              <a:t>Arilson</a:t>
            </a:r>
            <a:r>
              <a:rPr dirty="0"/>
              <a:t> dos Santos. </a:t>
            </a:r>
            <a:r>
              <a:rPr i="1" dirty="0">
                <a:latin typeface="+mj-lt"/>
                <a:ea typeface="+mj-ea"/>
                <a:cs typeface="+mj-cs"/>
                <a:sym typeface="Helvetica"/>
              </a:rPr>
              <a:t>O </a:t>
            </a:r>
            <a:r>
              <a:rPr i="1" dirty="0" err="1">
                <a:latin typeface="+mj-lt"/>
                <a:ea typeface="+mj-ea"/>
                <a:cs typeface="+mj-cs"/>
                <a:sym typeface="Helvetica"/>
              </a:rPr>
              <a:t>universo</a:t>
            </a:r>
            <a:r>
              <a:rPr i="1" dirty="0">
                <a:latin typeface="+mj-lt"/>
                <a:ea typeface="+mj-ea"/>
                <a:cs typeface="+mj-cs"/>
                <a:sym typeface="Helvetica"/>
              </a:rPr>
              <a:t> das </a:t>
            </a:r>
            <a:r>
              <a:rPr i="1" dirty="0" err="1">
                <a:latin typeface="+mj-lt"/>
                <a:ea typeface="+mj-ea"/>
                <a:cs typeface="+mj-cs"/>
                <a:sym typeface="Helvetica"/>
              </a:rPr>
              <a:t>gentes</a:t>
            </a:r>
            <a:r>
              <a:rPr i="1" dirty="0">
                <a:latin typeface="+mj-lt"/>
                <a:ea typeface="+mj-ea"/>
                <a:cs typeface="+mj-cs"/>
                <a:sym typeface="Helvetica"/>
              </a:rPr>
              <a:t> do mar e a </a:t>
            </a:r>
            <a:r>
              <a:rPr i="1" dirty="0" err="1">
                <a:latin typeface="+mj-lt"/>
                <a:ea typeface="+mj-ea"/>
                <a:cs typeface="+mj-cs"/>
                <a:sym typeface="Helvetica"/>
              </a:rPr>
              <a:t>identidade</a:t>
            </a:r>
            <a:r>
              <a:rPr i="1" dirty="0">
                <a:latin typeface="+mj-lt"/>
                <a:ea typeface="+mj-ea"/>
                <a:cs typeface="+mj-cs"/>
                <a:sym typeface="Helvetica"/>
              </a:rPr>
              <a:t> </a:t>
            </a:r>
            <a:r>
              <a:rPr i="1" dirty="0" err="1">
                <a:latin typeface="+mj-lt"/>
                <a:ea typeface="+mj-ea"/>
                <a:cs typeface="+mj-cs"/>
                <a:sym typeface="Helvetica"/>
              </a:rPr>
              <a:t>negra</a:t>
            </a:r>
            <a:r>
              <a:rPr i="1" dirty="0">
                <a:latin typeface="+mj-lt"/>
                <a:ea typeface="+mj-ea"/>
                <a:cs typeface="+mj-cs"/>
                <a:sym typeface="Helvetica"/>
              </a:rPr>
              <a:t> </a:t>
            </a:r>
            <a:r>
              <a:rPr i="1" dirty="0" err="1">
                <a:latin typeface="+mj-lt"/>
                <a:ea typeface="+mj-ea"/>
                <a:cs typeface="+mj-cs"/>
                <a:sym typeface="Helvetica"/>
              </a:rPr>
              <a:t>nos</a:t>
            </a:r>
            <a:r>
              <a:rPr i="1" dirty="0">
                <a:latin typeface="+mj-lt"/>
                <a:ea typeface="+mj-ea"/>
                <a:cs typeface="+mj-cs"/>
                <a:sym typeface="Helvetica"/>
              </a:rPr>
              <a:t> </a:t>
            </a:r>
            <a:r>
              <a:rPr i="1" dirty="0" err="1">
                <a:latin typeface="+mj-lt"/>
                <a:ea typeface="+mj-ea"/>
                <a:cs typeface="+mj-cs"/>
                <a:sym typeface="Helvetica"/>
              </a:rPr>
              <a:t>discursos</a:t>
            </a:r>
            <a:r>
              <a:rPr i="1" dirty="0">
                <a:latin typeface="+mj-lt"/>
                <a:ea typeface="+mj-ea"/>
                <a:cs typeface="+mj-cs"/>
                <a:sym typeface="Helvetica"/>
              </a:rPr>
              <a:t> e </a:t>
            </a:r>
            <a:r>
              <a:rPr i="1" dirty="0" err="1">
                <a:latin typeface="+mj-lt"/>
                <a:ea typeface="+mj-ea"/>
                <a:cs typeface="+mj-cs"/>
                <a:sym typeface="Helvetica"/>
              </a:rPr>
              <a:t>práticas</a:t>
            </a:r>
            <a:r>
              <a:rPr i="1" dirty="0">
                <a:latin typeface="+mj-lt"/>
                <a:ea typeface="+mj-ea"/>
                <a:cs typeface="+mj-cs"/>
                <a:sym typeface="Helvetica"/>
              </a:rPr>
              <a:t> </a:t>
            </a:r>
            <a:r>
              <a:rPr i="1" dirty="0" err="1">
                <a:latin typeface="+mj-lt"/>
                <a:ea typeface="+mj-ea"/>
                <a:cs typeface="+mj-cs"/>
                <a:sym typeface="Helvetica"/>
              </a:rPr>
              <a:t>políticas</a:t>
            </a:r>
            <a:r>
              <a:rPr i="1" dirty="0">
                <a:latin typeface="+mj-lt"/>
                <a:ea typeface="+mj-ea"/>
                <a:cs typeface="+mj-cs"/>
                <a:sym typeface="Helvetica"/>
              </a:rPr>
              <a:t> de Carlos Santos. (1959-1974). </a:t>
            </a:r>
            <a:r>
              <a:rPr dirty="0"/>
              <a:t>Porto </a:t>
            </a:r>
            <a:r>
              <a:rPr dirty="0" err="1"/>
              <a:t>Alegre</a:t>
            </a:r>
            <a:r>
              <a:rPr dirty="0"/>
              <a:t>: PUCRS, 2014. </a:t>
            </a:r>
            <a:r>
              <a:rPr dirty="0" err="1"/>
              <a:t>Tese</a:t>
            </a:r>
            <a:r>
              <a:rPr dirty="0"/>
              <a:t> (</a:t>
            </a:r>
            <a:r>
              <a:rPr dirty="0" err="1"/>
              <a:t>Doutorado</a:t>
            </a:r>
            <a:r>
              <a:rPr dirty="0"/>
              <a:t> </a:t>
            </a:r>
            <a:r>
              <a:rPr dirty="0" err="1"/>
              <a:t>em</a:t>
            </a:r>
            <a:r>
              <a:rPr dirty="0"/>
              <a:t> </a:t>
            </a:r>
            <a:r>
              <a:rPr dirty="0" err="1"/>
              <a:t>História</a:t>
            </a:r>
            <a:r>
              <a:rPr dirty="0"/>
              <a:t>).</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http://www.fgv.br/CPDOC/BUSCA/dicionarios/verbete-biografico/carlos-da-silva-santos</a:t>
            </a:r>
          </a:p>
          <a:p>
            <a:pPr>
              <a:defRPr sz="1200" u="sng">
                <a:solidFill>
                  <a:srgbClr val="0000FF"/>
                </a:solidFill>
                <a:uFill>
                  <a:solidFill>
                    <a:srgbClr val="0000FF"/>
                  </a:solidFill>
                </a:uFill>
              </a:defRPr>
            </a:pPr>
            <a:r>
              <a:rPr dirty="0">
                <a:hlinkClick r:id="rId3"/>
              </a:rPr>
              <a:t>/</a:t>
            </a:r>
            <a:r>
              <a:rPr u="none" dirty="0">
                <a:solidFill>
                  <a:srgbClr val="000000"/>
                </a:solidFill>
                <a:uFillTx/>
              </a:rPr>
              <a:t> </a:t>
            </a:r>
            <a:r>
              <a:rPr u="none" dirty="0" err="1">
                <a:solidFill>
                  <a:srgbClr val="000000"/>
                </a:solidFill>
                <a:uFillTx/>
              </a:rPr>
              <a:t>Acessado</a:t>
            </a:r>
            <a:r>
              <a:rPr u="none" dirty="0">
                <a:solidFill>
                  <a:srgbClr val="000000"/>
                </a:solidFill>
                <a:uFillTx/>
              </a:rPr>
              <a:t> </a:t>
            </a:r>
            <a:r>
              <a:rPr u="none" dirty="0" err="1">
                <a:solidFill>
                  <a:srgbClr val="000000"/>
                </a:solidFill>
                <a:uFillTx/>
              </a:rPr>
              <a:t>em</a:t>
            </a:r>
            <a:r>
              <a:rPr u="none" dirty="0">
                <a:solidFill>
                  <a:srgbClr val="000000"/>
                </a:solidFill>
                <a:uFillTx/>
              </a:rPr>
              <a:t>: 25 de </a:t>
            </a:r>
            <a:r>
              <a:rPr u="none" dirty="0" err="1">
                <a:solidFill>
                  <a:srgbClr val="000000"/>
                </a:solidFill>
                <a:uFillTx/>
              </a:rPr>
              <a:t>novembro</a:t>
            </a:r>
            <a:r>
              <a:rPr u="none" dirty="0">
                <a:solidFill>
                  <a:srgbClr val="000000"/>
                </a:solidFill>
                <a:uFillTx/>
              </a:rPr>
              <a:t> de 2019.</a:t>
            </a:r>
          </a:p>
          <a:p>
            <a:pPr>
              <a:defRPr sz="1200"/>
            </a:pPr>
            <a:endParaRPr dirty="0"/>
          </a:p>
          <a:p>
            <a:pPr>
              <a:defRPr sz="1200"/>
            </a:pPr>
            <a:r>
              <a:rPr dirty="0" err="1"/>
              <a:t>Imagem</a:t>
            </a:r>
            <a:r>
              <a:rPr dirty="0"/>
              <a:t>:</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4"/>
              </a:rPr>
              <a:t>http://deputadocarlossantos.blogspot.com/</a:t>
            </a:r>
            <a:r>
              <a:rPr dirty="0"/>
              <a:t> </a:t>
            </a:r>
            <a:r>
              <a:rPr dirty="0" err="1"/>
              <a:t>Acessado</a:t>
            </a:r>
            <a:r>
              <a:rPr dirty="0"/>
              <a:t> </a:t>
            </a:r>
            <a:r>
              <a:rPr dirty="0" err="1"/>
              <a:t>em</a:t>
            </a:r>
            <a:r>
              <a:rPr dirty="0"/>
              <a:t> 25 de </a:t>
            </a:r>
            <a:r>
              <a:rPr dirty="0" err="1"/>
              <a:t>novembro</a:t>
            </a:r>
            <a:r>
              <a:rPr dirty="0"/>
              <a:t> de 2019.</a:t>
            </a:r>
          </a:p>
        </p:txBody>
      </p:sp>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regina.png"/>
          <p:cNvGrpSpPr/>
          <p:nvPr/>
        </p:nvGrpSpPr>
        <p:grpSpPr>
          <a:xfrm>
            <a:off x="2558050" y="704847"/>
            <a:ext cx="4027901" cy="4822870"/>
            <a:chOff x="0" y="-1"/>
            <a:chExt cx="4027899" cy="4822868"/>
          </a:xfrm>
        </p:grpSpPr>
        <p:pic>
          <p:nvPicPr>
            <p:cNvPr id="492" name="regina.png" descr="regina.png"/>
            <p:cNvPicPr>
              <a:picLocks noChangeAspect="1"/>
            </p:cNvPicPr>
            <p:nvPr/>
          </p:nvPicPr>
          <p:blipFill>
            <a:blip r:embed="rId2" cstate="print">
              <a:extLst/>
            </a:blip>
            <a:stretch>
              <a:fillRect/>
            </a:stretch>
          </p:blipFill>
          <p:spPr>
            <a:xfrm>
              <a:off x="203200" y="215899"/>
              <a:ext cx="3621499" cy="4391069"/>
            </a:xfrm>
            <a:prstGeom prst="rect">
              <a:avLst/>
            </a:prstGeom>
            <a:ln w="12700" cap="flat">
              <a:noFill/>
              <a:miter lim="400000"/>
            </a:ln>
            <a:effectLst/>
          </p:spPr>
        </p:pic>
        <p:pic>
          <p:nvPicPr>
            <p:cNvPr id="493" name="regina.png" descr="regina.png"/>
            <p:cNvPicPr>
              <a:picLocks noChangeAspect="1"/>
            </p:cNvPicPr>
            <p:nvPr/>
          </p:nvPicPr>
          <p:blipFill>
            <a:blip r:embed="rId3" cstate="print">
              <a:extLst/>
            </a:blip>
            <a:stretch>
              <a:fillRect/>
            </a:stretch>
          </p:blipFill>
          <p:spPr>
            <a:xfrm>
              <a:off x="-1" y="-2"/>
              <a:ext cx="4027901" cy="4822870"/>
            </a:xfrm>
            <a:prstGeom prst="rect">
              <a:avLst/>
            </a:prstGeom>
            <a:ln w="12700" cap="flat">
              <a:noFill/>
              <a:miter lim="400000"/>
            </a:ln>
            <a:effectLst/>
          </p:spPr>
        </p:pic>
      </p:grpSp>
      <p:sp>
        <p:nvSpPr>
          <p:cNvPr id="495" name="Regina Vasconcelos"/>
          <p:cNvSpPr txBox="1"/>
          <p:nvPr/>
        </p:nvSpPr>
        <p:spPr>
          <a:xfrm>
            <a:off x="3168838" y="5577895"/>
            <a:ext cx="280632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Regina Vasconcelos</a:t>
            </a:r>
          </a:p>
        </p:txBody>
      </p:sp>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Retângulo 1"/>
          <p:cNvSpPr txBox="1"/>
          <p:nvPr/>
        </p:nvSpPr>
        <p:spPr>
          <a:xfrm>
            <a:off x="943190" y="788358"/>
            <a:ext cx="7257620" cy="5530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Regina Vasconcelos – Dona Regina</a:t>
            </a:r>
          </a:p>
          <a:p>
            <a:pPr algn="ctr">
              <a:defRPr sz="2000"/>
            </a:pPr>
            <a:r>
              <a:t>( ? - 2000)</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Uma das fundadoras da Escola de Samba Unidos da Tijuca no complexo dos morros do Borel, no Rio de Janeiro, em 1931. Esposa de Jorge Vasconcelos, irmão mais velho do presidente da Escola, sua casa foi ponto de encontro e sede da agremiação onde se reuniam muitas famílias de descendentes de escravizados.</a:t>
            </a:r>
          </a:p>
          <a:p>
            <a:pPr algn="just">
              <a:defRPr sz="2000"/>
            </a:pPr>
            <a:endParaRPr/>
          </a:p>
          <a:p>
            <a:pPr algn="just">
              <a:defRPr sz="2000"/>
            </a:pPr>
            <a:endParaRPr/>
          </a:p>
          <a:p>
            <a:pPr>
              <a:defRPr sz="1200"/>
            </a:pPr>
            <a:r>
              <a:t>Referências:</a:t>
            </a:r>
          </a:p>
          <a:p>
            <a:pPr>
              <a:defRPr sz="1200"/>
            </a:pPr>
            <a:endParaRPr/>
          </a:p>
          <a:p>
            <a:pPr>
              <a:defRPr sz="1200"/>
            </a:pPr>
            <a:r>
              <a:t>Biografia: </a:t>
            </a:r>
          </a:p>
          <a:p>
            <a:pPr>
              <a:defRPr sz="1200"/>
            </a:pPr>
            <a:r>
              <a:t>CAMPOS, Renata Bulcão Lassance. </a:t>
            </a:r>
            <a:r>
              <a:rPr i="1">
                <a:latin typeface="+mj-lt"/>
                <a:ea typeface="+mj-ea"/>
                <a:cs typeface="+mj-cs"/>
                <a:sym typeface="Helvetica"/>
              </a:rPr>
              <a:t>“Ele não deixava ela sair”: </a:t>
            </a:r>
            <a:r>
              <a:t>A trajetória de Regina Vasconcellos e algumas questões de gênero na formação dos Unidos da Tijuca. Trabalho de conclusão de curso. Rio de Janeiro: Universidade Santa Úrsula/IPN, 2019.</a:t>
            </a:r>
          </a:p>
          <a:p>
            <a:pPr>
              <a:defRPr sz="1200"/>
            </a:pPr>
            <a:endParaRPr/>
          </a:p>
          <a:p>
            <a:pPr>
              <a:defRPr sz="1200"/>
            </a:pPr>
            <a:r>
              <a:t>Imagem: </a:t>
            </a:r>
          </a:p>
          <a:p>
            <a:pPr>
              <a:defRPr sz="1200"/>
            </a:pPr>
            <a:r>
              <a:t>Disponível em: </a:t>
            </a:r>
            <a:r>
              <a:rPr u="sng">
                <a:solidFill>
                  <a:srgbClr val="0000FF"/>
                </a:solidFill>
                <a:uFill>
                  <a:solidFill>
                    <a:srgbClr val="0000FF"/>
                  </a:solidFill>
                </a:uFill>
                <a:hlinkClick r:id="rId2"/>
              </a:rPr>
              <a:t>https://pt.wikipedia.org/wiki/Unidos_da_Tijuca</a:t>
            </a:r>
            <a:r>
              <a:t>. Acessado em 14 de julho de 2019. </a:t>
            </a:r>
          </a:p>
        </p:txBody>
      </p:sp>
    </p:spTree>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 name="solano.jpeg"/>
          <p:cNvGrpSpPr/>
          <p:nvPr/>
        </p:nvGrpSpPr>
        <p:grpSpPr>
          <a:xfrm>
            <a:off x="2850985" y="488950"/>
            <a:ext cx="3442031" cy="5051960"/>
            <a:chOff x="0" y="0"/>
            <a:chExt cx="3442029" cy="5051959"/>
          </a:xfrm>
        </p:grpSpPr>
        <p:pic>
          <p:nvPicPr>
            <p:cNvPr id="499" name="solano.jpeg" descr="solano.jpeg"/>
            <p:cNvPicPr>
              <a:picLocks noChangeAspect="1"/>
            </p:cNvPicPr>
            <p:nvPr/>
          </p:nvPicPr>
          <p:blipFill>
            <a:blip r:embed="rId2" cstate="print">
              <a:extLst/>
            </a:blip>
            <a:stretch>
              <a:fillRect/>
            </a:stretch>
          </p:blipFill>
          <p:spPr>
            <a:xfrm>
              <a:off x="203200" y="215900"/>
              <a:ext cx="3035629" cy="4620160"/>
            </a:xfrm>
            <a:prstGeom prst="rect">
              <a:avLst/>
            </a:prstGeom>
            <a:ln w="12700" cap="flat">
              <a:noFill/>
              <a:miter lim="400000"/>
            </a:ln>
            <a:effectLst/>
          </p:spPr>
        </p:pic>
        <p:pic>
          <p:nvPicPr>
            <p:cNvPr id="500" name="solano.jpeg" descr="solano.jpeg"/>
            <p:cNvPicPr>
              <a:picLocks noChangeAspect="1"/>
            </p:cNvPicPr>
            <p:nvPr/>
          </p:nvPicPr>
          <p:blipFill>
            <a:blip r:embed="rId3" cstate="print">
              <a:extLst/>
            </a:blip>
            <a:stretch>
              <a:fillRect/>
            </a:stretch>
          </p:blipFill>
          <p:spPr>
            <a:xfrm>
              <a:off x="-1" y="0"/>
              <a:ext cx="3442030" cy="5051960"/>
            </a:xfrm>
            <a:prstGeom prst="rect">
              <a:avLst/>
            </a:prstGeom>
            <a:ln w="12700" cap="flat">
              <a:noFill/>
              <a:miter lim="400000"/>
            </a:ln>
            <a:effectLst/>
          </p:spPr>
        </p:pic>
      </p:grpSp>
      <p:sp>
        <p:nvSpPr>
          <p:cNvPr id="502" name="Francisco Solano Trindade"/>
          <p:cNvSpPr txBox="1"/>
          <p:nvPr/>
        </p:nvSpPr>
        <p:spPr>
          <a:xfrm>
            <a:off x="2734390" y="5679741"/>
            <a:ext cx="367522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Francisco Solano Trindade</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tângulo 1"/>
          <p:cNvSpPr txBox="1"/>
          <p:nvPr/>
        </p:nvSpPr>
        <p:spPr>
          <a:xfrm>
            <a:off x="107504" y="188641"/>
            <a:ext cx="8928991" cy="595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Ernesto Carneiro Ribeiro</a:t>
            </a:r>
            <a:r>
              <a:rPr sz="2000"/>
              <a:t> </a:t>
            </a:r>
          </a:p>
          <a:p>
            <a:pPr algn="ctr">
              <a:lnSpc>
                <a:spcPct val="120000"/>
              </a:lnSpc>
              <a:defRPr sz="2000"/>
            </a:pPr>
            <a:r>
              <a:t>(Itaparica/BA, 1839- Salvador/BA, 1920)</a:t>
            </a:r>
            <a:endParaRPr b="1">
              <a:latin typeface="+mj-lt"/>
              <a:ea typeface="+mj-ea"/>
              <a:cs typeface="+mj-cs"/>
              <a:sym typeface="Helvetica"/>
            </a:endParaRPr>
          </a:p>
          <a:p>
            <a:pPr algn="just">
              <a:defRPr sz="2000"/>
            </a:pPr>
            <a:endParaRPr/>
          </a:p>
          <a:p>
            <a:pPr algn="just">
              <a:defRPr sz="1600"/>
            </a:pPr>
            <a:r>
              <a:t>Ernesto Carneiro Ribeiro foi um médico, professor, linguista e educador brasileiro. Dedicou-se ao magistério na Bahia por 63 anos, empenhando-se nas atividades do seu próprio Colégio, o Ginásio Carneiro Ribeiro, onde atuavam também como professores seus filhos e sua esposa. Nascido na ilha de Itaparica, Carneiro Ribeiro alcançou projeção nos cenários de intelectualidade através da educação. Famoso como linguista, por produzir preciosas obras no campo da gramática e da linguagem, o Professor Carneiro tornou-se o primeiro presidente da Academia de Letras da Bahia4 (1917-1920), sócio contribuinte do Instituto Geográfico e Histórico da Bahia (1917-1920) e reconhecido como um dos principais educadores baianos no inicio do século XX. Foi atuante no polêmico debate nacional com o então Senador Ruy Barbosa, em torno da revisão do código civil brasileiro proposto por Clóvis Beviláqua. </a:t>
            </a:r>
          </a:p>
          <a:p>
            <a:pPr algn="just">
              <a:defRPr sz="1600"/>
            </a:pPr>
            <a:endParaRPr/>
          </a:p>
          <a:p>
            <a:pPr algn="just">
              <a:defRPr sz="1600"/>
            </a:pPr>
            <a:endParaRPr/>
          </a:p>
          <a:p>
            <a:pPr algn="just">
              <a:defRPr sz="1600"/>
            </a:pPr>
            <a:endParaRPr/>
          </a:p>
          <a:p>
            <a:pPr algn="just">
              <a:defRPr sz="1600"/>
            </a:pPr>
            <a:endParaRPr/>
          </a:p>
          <a:p>
            <a:pPr algn="just">
              <a:defRPr sz="1200"/>
            </a:pPr>
            <a:endParaRPr/>
          </a:p>
          <a:p>
            <a:pPr algn="just">
              <a:defRPr sz="1200"/>
            </a:pPr>
            <a:r>
              <a:t>Referência:</a:t>
            </a:r>
          </a:p>
          <a:p>
            <a:pPr algn="just">
              <a:defRPr sz="1200"/>
            </a:pPr>
            <a:endParaRPr/>
          </a:p>
          <a:p>
            <a:pPr algn="just">
              <a:defRPr sz="1200"/>
            </a:pPr>
            <a:r>
              <a:t>Biografia:  PITANGA, Ismael Lage. Ernesto Carneiro Ribeiro: a trajetória intelectual do professor negro bahiano (1839-1920). </a:t>
            </a:r>
            <a:r>
              <a:rPr i="1">
                <a:latin typeface="+mj-lt"/>
                <a:ea typeface="+mj-ea"/>
                <a:cs typeface="+mj-cs"/>
                <a:sym typeface="Helvetica"/>
              </a:rPr>
              <a:t>ANPUH-Brasil</a:t>
            </a:r>
            <a:r>
              <a:t> – 30º Simpósio Nacional de História, Recife, 2019. Disponível em: </a:t>
            </a:r>
            <a:r>
              <a:rPr u="sng">
                <a:solidFill>
                  <a:srgbClr val="0000FF"/>
                </a:solidFill>
                <a:uFill>
                  <a:solidFill>
                    <a:srgbClr val="0000FF"/>
                  </a:solidFill>
                </a:uFill>
                <a:hlinkClick r:id="rId2"/>
              </a:rPr>
              <a:t>https://www.snh2019.anpuh.org/resources/anais/8/1564830106_ARQUIVO_CarneiroRibeiroAnpuh.pdf</a:t>
            </a:r>
            <a:r>
              <a:t> Acessado em 09 de dezembro de 2019.</a:t>
            </a:r>
          </a:p>
          <a:p>
            <a:pPr algn="just">
              <a:defRPr sz="1200"/>
            </a:pPr>
            <a:endParaRPr/>
          </a:p>
          <a:p>
            <a:pPr algn="just">
              <a:defRPr sz="1200"/>
            </a:pPr>
            <a:r>
              <a:t>Imagem: Disponível em: </a:t>
            </a:r>
            <a:r>
              <a:rPr u="sng">
                <a:solidFill>
                  <a:srgbClr val="0000FF"/>
                </a:solidFill>
                <a:uFill>
                  <a:solidFill>
                    <a:srgbClr val="0000FF"/>
                  </a:solidFill>
                </a:uFill>
                <a:hlinkClick r:id="rId3"/>
              </a:rPr>
              <a:t>https://pt.wikipedia.org/wiki/Ernesto_Carneiro_Ribeiro</a:t>
            </a:r>
            <a:r>
              <a:t> Acessado em 09 de dezembro de 2019.</a:t>
            </a:r>
          </a:p>
        </p:txBody>
      </p:sp>
    </p:spTree>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Retângulo 1"/>
          <p:cNvSpPr txBox="1"/>
          <p:nvPr/>
        </p:nvSpPr>
        <p:spPr>
          <a:xfrm>
            <a:off x="611559" y="116633"/>
            <a:ext cx="8064897" cy="628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20000"/>
              </a:lnSpc>
              <a:defRPr sz="2200" b="1">
                <a:latin typeface="+mj-lt"/>
                <a:ea typeface="+mj-ea"/>
                <a:cs typeface="+mj-cs"/>
                <a:sym typeface="Helvetica"/>
              </a:defRPr>
            </a:pPr>
            <a:r>
              <a:rPr dirty="0"/>
              <a:t>Francisco Solano </a:t>
            </a:r>
            <a:r>
              <a:rPr dirty="0" err="1"/>
              <a:t>Trindade</a:t>
            </a:r>
            <a:endParaRPr dirty="0"/>
          </a:p>
          <a:p>
            <a:pPr algn="ctr">
              <a:defRPr sz="2000"/>
            </a:pPr>
            <a:r>
              <a:rPr dirty="0"/>
              <a:t>(Recife/PE, 1908 – Rio de Janeiro, 1974)</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Poeta</a:t>
            </a:r>
            <a:r>
              <a:rPr dirty="0"/>
              <a:t>, </a:t>
            </a:r>
            <a:r>
              <a:rPr dirty="0" err="1"/>
              <a:t>folclorista</a:t>
            </a:r>
            <a:r>
              <a:rPr dirty="0"/>
              <a:t>, </a:t>
            </a:r>
            <a:r>
              <a:rPr dirty="0" err="1"/>
              <a:t>pintor</a:t>
            </a:r>
            <a:r>
              <a:rPr dirty="0"/>
              <a:t>, </a:t>
            </a:r>
            <a:r>
              <a:rPr dirty="0" err="1"/>
              <a:t>ator</a:t>
            </a:r>
            <a:r>
              <a:rPr dirty="0"/>
              <a:t>, </a:t>
            </a:r>
            <a:r>
              <a:rPr dirty="0" err="1"/>
              <a:t>teatrólogo</a:t>
            </a:r>
            <a:r>
              <a:rPr dirty="0"/>
              <a:t>, </a:t>
            </a:r>
            <a:r>
              <a:rPr dirty="0" err="1"/>
              <a:t>cineasta</a:t>
            </a:r>
            <a:r>
              <a:rPr dirty="0"/>
              <a:t> e </a:t>
            </a:r>
            <a:r>
              <a:rPr dirty="0" err="1"/>
              <a:t>militante</a:t>
            </a:r>
            <a:r>
              <a:rPr dirty="0"/>
              <a:t>. </a:t>
            </a:r>
            <a:r>
              <a:rPr dirty="0" err="1"/>
              <a:t>Participou</a:t>
            </a:r>
            <a:r>
              <a:rPr dirty="0"/>
              <a:t> de </a:t>
            </a:r>
            <a:r>
              <a:rPr dirty="0" err="1"/>
              <a:t>uma</a:t>
            </a:r>
            <a:r>
              <a:rPr dirty="0"/>
              <a:t> </a:t>
            </a:r>
            <a:r>
              <a:rPr dirty="0" err="1"/>
              <a:t>série</a:t>
            </a:r>
            <a:r>
              <a:rPr dirty="0"/>
              <a:t> de </a:t>
            </a:r>
            <a:r>
              <a:rPr dirty="0" err="1"/>
              <a:t>atividades</a:t>
            </a:r>
            <a:r>
              <a:rPr dirty="0"/>
              <a:t> dos </a:t>
            </a:r>
            <a:r>
              <a:rPr dirty="0" err="1"/>
              <a:t>movimentos</a:t>
            </a:r>
            <a:r>
              <a:rPr dirty="0"/>
              <a:t> </a:t>
            </a:r>
            <a:r>
              <a:rPr dirty="0" err="1"/>
              <a:t>negros</a:t>
            </a:r>
            <a:r>
              <a:rPr dirty="0"/>
              <a:t> e </a:t>
            </a:r>
            <a:r>
              <a:rPr dirty="0" err="1"/>
              <a:t>da</a:t>
            </a:r>
            <a:r>
              <a:rPr dirty="0"/>
              <a:t> </a:t>
            </a:r>
            <a:r>
              <a:rPr dirty="0" err="1"/>
              <a:t>cultura</a:t>
            </a:r>
            <a:r>
              <a:rPr dirty="0"/>
              <a:t> </a:t>
            </a:r>
            <a:r>
              <a:rPr dirty="0" err="1"/>
              <a:t>brasileira</a:t>
            </a:r>
            <a:r>
              <a:rPr dirty="0"/>
              <a:t>: </a:t>
            </a:r>
            <a:r>
              <a:rPr dirty="0" err="1"/>
              <a:t>Congressos</a:t>
            </a:r>
            <a:r>
              <a:rPr dirty="0"/>
              <a:t> afro-</a:t>
            </a:r>
            <a:r>
              <a:rPr dirty="0" err="1"/>
              <a:t>brasileiros</a:t>
            </a:r>
            <a:r>
              <a:rPr dirty="0"/>
              <a:t> (</a:t>
            </a:r>
            <a:r>
              <a:rPr dirty="0" err="1"/>
              <a:t>em</a:t>
            </a:r>
            <a:r>
              <a:rPr dirty="0"/>
              <a:t> 1934, no Recife, e  </a:t>
            </a:r>
            <a:r>
              <a:rPr dirty="0" err="1"/>
              <a:t>em</a:t>
            </a:r>
            <a:r>
              <a:rPr dirty="0"/>
              <a:t> 1937, </a:t>
            </a:r>
            <a:r>
              <a:rPr dirty="0" err="1"/>
              <a:t>em</a:t>
            </a:r>
            <a:r>
              <a:rPr dirty="0"/>
              <a:t> Salvador), Centro Cultural Afro-</a:t>
            </a:r>
            <a:r>
              <a:rPr dirty="0" err="1"/>
              <a:t>Brasileiro</a:t>
            </a:r>
            <a:r>
              <a:rPr dirty="0"/>
              <a:t> e </a:t>
            </a:r>
            <a:r>
              <a:rPr dirty="0" err="1"/>
              <a:t>Frente</a:t>
            </a:r>
            <a:r>
              <a:rPr dirty="0"/>
              <a:t> </a:t>
            </a:r>
            <a:r>
              <a:rPr dirty="0" err="1"/>
              <a:t>Negra</a:t>
            </a:r>
            <a:r>
              <a:rPr dirty="0"/>
              <a:t> </a:t>
            </a:r>
            <a:r>
              <a:rPr dirty="0" err="1"/>
              <a:t>Pernambucana</a:t>
            </a:r>
            <a:r>
              <a:rPr dirty="0"/>
              <a:t>, </a:t>
            </a:r>
            <a:r>
              <a:rPr dirty="0" err="1"/>
              <a:t>em</a:t>
            </a:r>
            <a:r>
              <a:rPr dirty="0"/>
              <a:t> 1936,  </a:t>
            </a:r>
            <a:r>
              <a:rPr dirty="0" err="1"/>
              <a:t>Teatro</a:t>
            </a:r>
            <a:r>
              <a:rPr dirty="0"/>
              <a:t> Experimental do Negro (</a:t>
            </a:r>
            <a:r>
              <a:rPr dirty="0" err="1"/>
              <a:t>juntamente</a:t>
            </a:r>
            <a:r>
              <a:rPr dirty="0"/>
              <a:t> com Abdias do </a:t>
            </a:r>
            <a:r>
              <a:rPr dirty="0" err="1"/>
              <a:t>Nascimento</a:t>
            </a:r>
            <a:r>
              <a:rPr dirty="0"/>
              <a:t>), </a:t>
            </a:r>
            <a:r>
              <a:rPr dirty="0" err="1"/>
              <a:t>em</a:t>
            </a:r>
            <a:r>
              <a:rPr dirty="0"/>
              <a:t> 1945, e do </a:t>
            </a:r>
            <a:r>
              <a:rPr dirty="0" err="1"/>
              <a:t>Teatro</a:t>
            </a:r>
            <a:r>
              <a:rPr dirty="0"/>
              <a:t> Popular </a:t>
            </a:r>
            <a:r>
              <a:rPr dirty="0" err="1"/>
              <a:t>Brasileiro</a:t>
            </a:r>
            <a:r>
              <a:rPr dirty="0"/>
              <a:t> (</a:t>
            </a:r>
            <a:r>
              <a:rPr dirty="0" err="1"/>
              <a:t>juntamente</a:t>
            </a:r>
            <a:r>
              <a:rPr dirty="0"/>
              <a:t> com Edison </a:t>
            </a:r>
            <a:r>
              <a:rPr dirty="0" err="1"/>
              <a:t>Carneiro</a:t>
            </a:r>
            <a:r>
              <a:rPr dirty="0"/>
              <a:t>), </a:t>
            </a:r>
            <a:r>
              <a:rPr dirty="0" err="1"/>
              <a:t>em</a:t>
            </a:r>
            <a:r>
              <a:rPr dirty="0"/>
              <a:t> 1950. </a:t>
            </a:r>
            <a:r>
              <a:rPr dirty="0" err="1"/>
              <a:t>Publicou</a:t>
            </a:r>
            <a:r>
              <a:rPr dirty="0"/>
              <a:t> </a:t>
            </a:r>
            <a:r>
              <a:rPr i="1" dirty="0" err="1"/>
              <a:t>Poemas</a:t>
            </a:r>
            <a:r>
              <a:rPr i="1" dirty="0"/>
              <a:t> Negros </a:t>
            </a:r>
            <a:r>
              <a:rPr dirty="0"/>
              <a:t>(1936), </a:t>
            </a:r>
            <a:r>
              <a:rPr i="1" dirty="0" err="1"/>
              <a:t>Poemas</a:t>
            </a:r>
            <a:r>
              <a:rPr i="1" dirty="0"/>
              <a:t> de </a:t>
            </a:r>
            <a:r>
              <a:rPr i="1" dirty="0" err="1"/>
              <a:t>uma</a:t>
            </a:r>
            <a:r>
              <a:rPr i="1" dirty="0"/>
              <a:t> </a:t>
            </a:r>
            <a:r>
              <a:rPr i="1" dirty="0" err="1"/>
              <a:t>vida</a:t>
            </a:r>
            <a:r>
              <a:rPr i="1" dirty="0"/>
              <a:t> simples </a:t>
            </a:r>
            <a:r>
              <a:rPr dirty="0"/>
              <a:t>(1944), </a:t>
            </a:r>
            <a:r>
              <a:rPr i="1" dirty="0" err="1"/>
              <a:t>Seis</a:t>
            </a:r>
            <a:r>
              <a:rPr i="1" dirty="0"/>
              <a:t> tempos de </a:t>
            </a:r>
            <a:r>
              <a:rPr i="1" dirty="0" err="1"/>
              <a:t>poesia</a:t>
            </a:r>
            <a:r>
              <a:rPr i="1" dirty="0"/>
              <a:t> </a:t>
            </a:r>
            <a:r>
              <a:rPr dirty="0"/>
              <a:t>(1958) e </a:t>
            </a:r>
            <a:r>
              <a:rPr i="1" dirty="0" err="1"/>
              <a:t>Cantares</a:t>
            </a:r>
            <a:r>
              <a:rPr i="1" dirty="0"/>
              <a:t> </a:t>
            </a:r>
            <a:r>
              <a:rPr i="1" dirty="0" err="1"/>
              <a:t>ao</a:t>
            </a:r>
            <a:r>
              <a:rPr i="1" dirty="0"/>
              <a:t> </a:t>
            </a:r>
            <a:r>
              <a:rPr i="1" dirty="0" err="1"/>
              <a:t>meu</a:t>
            </a:r>
            <a:r>
              <a:rPr i="1" dirty="0"/>
              <a:t> </a:t>
            </a:r>
            <a:r>
              <a:rPr i="1" dirty="0" err="1"/>
              <a:t>povo</a:t>
            </a:r>
            <a:r>
              <a:rPr i="1" dirty="0"/>
              <a:t> </a:t>
            </a:r>
            <a:r>
              <a:rPr dirty="0"/>
              <a:t>(1961).</a:t>
            </a:r>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a:t>
            </a:r>
          </a:p>
          <a:p>
            <a:pPr algn="just">
              <a:defRPr sz="1200"/>
            </a:pPr>
            <a:r>
              <a:rPr dirty="0"/>
              <a:t>SOUZA, </a:t>
            </a:r>
            <a:r>
              <a:rPr dirty="0" err="1"/>
              <a:t>Florentina</a:t>
            </a:r>
            <a:r>
              <a:rPr dirty="0"/>
              <a:t>. Solano </a:t>
            </a:r>
            <a:r>
              <a:rPr dirty="0" err="1"/>
              <a:t>Trindade</a:t>
            </a:r>
            <a:r>
              <a:rPr dirty="0"/>
              <a:t> e a </a:t>
            </a:r>
            <a:r>
              <a:rPr dirty="0" err="1"/>
              <a:t>produção</a:t>
            </a:r>
            <a:r>
              <a:rPr dirty="0"/>
              <a:t> </a:t>
            </a:r>
            <a:r>
              <a:rPr dirty="0" err="1"/>
              <a:t>literária</a:t>
            </a:r>
            <a:r>
              <a:rPr dirty="0"/>
              <a:t> afro-</a:t>
            </a:r>
            <a:r>
              <a:rPr dirty="0" err="1"/>
              <a:t>brasileira</a:t>
            </a:r>
            <a:r>
              <a:rPr dirty="0"/>
              <a:t>. </a:t>
            </a:r>
            <a:r>
              <a:rPr i="1" dirty="0">
                <a:latin typeface="+mj-lt"/>
                <a:ea typeface="+mj-ea"/>
                <a:cs typeface="+mj-cs"/>
                <a:sym typeface="Helvetica"/>
              </a:rPr>
              <a:t>Afro-</a:t>
            </a:r>
            <a:r>
              <a:rPr i="1" dirty="0" err="1">
                <a:latin typeface="+mj-lt"/>
                <a:ea typeface="+mj-ea"/>
                <a:cs typeface="+mj-cs"/>
                <a:sym typeface="Helvetica"/>
              </a:rPr>
              <a:t>Ásia</a:t>
            </a:r>
            <a:r>
              <a:rPr i="1" dirty="0">
                <a:latin typeface="+mj-lt"/>
                <a:ea typeface="+mj-ea"/>
                <a:cs typeface="+mj-cs"/>
                <a:sym typeface="Helvetica"/>
              </a:rPr>
              <a:t>, </a:t>
            </a:r>
            <a:r>
              <a:rPr dirty="0"/>
              <a:t>n.31, 2004, pp.277-293. </a:t>
            </a:r>
            <a:r>
              <a:rPr dirty="0" err="1"/>
              <a:t>Disponível</a:t>
            </a:r>
            <a:r>
              <a:rPr dirty="0"/>
              <a:t> </a:t>
            </a:r>
            <a:r>
              <a:rPr dirty="0" err="1"/>
              <a:t>em</a:t>
            </a:r>
            <a:r>
              <a:rPr dirty="0"/>
              <a:t>: </a:t>
            </a:r>
            <a:r>
              <a:rPr u="sng" dirty="0">
                <a:solidFill>
                  <a:srgbClr val="0000FF"/>
                </a:solidFill>
                <a:uFill>
                  <a:solidFill>
                    <a:srgbClr val="0000FF"/>
                  </a:solidFill>
                </a:uFill>
                <a:hlinkClick r:id="rId2"/>
              </a:rPr>
              <a:t>https://www.redalyc.org/pdf/770/77003108.pdf </a:t>
            </a:r>
            <a:r>
              <a:rPr dirty="0"/>
              <a:t>. </a:t>
            </a:r>
            <a:r>
              <a:rPr dirty="0" err="1"/>
              <a:t>Acessado</a:t>
            </a:r>
            <a:r>
              <a:rPr dirty="0"/>
              <a:t> </a:t>
            </a:r>
            <a:r>
              <a:rPr dirty="0" err="1"/>
              <a:t>em</a:t>
            </a:r>
            <a:r>
              <a:rPr dirty="0"/>
              <a:t>   08 de </a:t>
            </a:r>
            <a:r>
              <a:rPr dirty="0" err="1"/>
              <a:t>dezembro</a:t>
            </a:r>
            <a:r>
              <a:rPr dirty="0"/>
              <a:t> de 2019;  GREGÓRIO, Maria do </a:t>
            </a:r>
            <a:r>
              <a:rPr dirty="0" err="1"/>
              <a:t>Carmo</a:t>
            </a:r>
            <a:r>
              <a:rPr dirty="0"/>
              <a:t>. A </a:t>
            </a:r>
            <a:r>
              <a:rPr dirty="0" err="1"/>
              <a:t>Trajetória</a:t>
            </a:r>
            <a:r>
              <a:rPr dirty="0"/>
              <a:t> de Solano </a:t>
            </a:r>
            <a:r>
              <a:rPr dirty="0" err="1"/>
              <a:t>Trindade</a:t>
            </a:r>
            <a:r>
              <a:rPr dirty="0"/>
              <a:t> e o </a:t>
            </a:r>
            <a:r>
              <a:rPr dirty="0" err="1"/>
              <a:t>Teatro</a:t>
            </a:r>
            <a:r>
              <a:rPr dirty="0"/>
              <a:t> Popular </a:t>
            </a:r>
            <a:r>
              <a:rPr dirty="0" err="1"/>
              <a:t>Brasileiro</a:t>
            </a:r>
            <a:r>
              <a:rPr dirty="0"/>
              <a:t>.  In: </a:t>
            </a:r>
            <a:r>
              <a:rPr dirty="0" err="1"/>
              <a:t>Abreu</a:t>
            </a:r>
            <a:r>
              <a:rPr dirty="0"/>
              <a:t>,  Xavier,  </a:t>
            </a:r>
            <a:r>
              <a:rPr dirty="0" err="1"/>
              <a:t>Brasil</a:t>
            </a:r>
            <a:r>
              <a:rPr dirty="0"/>
              <a:t>, </a:t>
            </a:r>
            <a:r>
              <a:rPr dirty="0" err="1"/>
              <a:t>Monteiro</a:t>
            </a:r>
            <a:r>
              <a:rPr dirty="0"/>
              <a:t>. </a:t>
            </a:r>
            <a:r>
              <a:rPr i="1" dirty="0" err="1">
                <a:latin typeface="+mj-lt"/>
                <a:ea typeface="+mj-ea"/>
                <a:cs typeface="+mj-cs"/>
                <a:sym typeface="Helvetica"/>
              </a:rPr>
              <a:t>Cultura</a:t>
            </a:r>
            <a:r>
              <a:rPr i="1" dirty="0">
                <a:latin typeface="+mj-lt"/>
                <a:ea typeface="+mj-ea"/>
                <a:cs typeface="+mj-cs"/>
                <a:sym typeface="Helvetica"/>
              </a:rPr>
              <a:t> </a:t>
            </a:r>
            <a:r>
              <a:rPr i="1" dirty="0" err="1">
                <a:latin typeface="+mj-lt"/>
                <a:ea typeface="+mj-ea"/>
                <a:cs typeface="+mj-cs"/>
                <a:sym typeface="Helvetica"/>
              </a:rPr>
              <a:t>Negra</a:t>
            </a:r>
            <a:r>
              <a:rPr dirty="0"/>
              <a:t>. </a:t>
            </a:r>
            <a:r>
              <a:rPr dirty="0" err="1"/>
              <a:t>Vol</a:t>
            </a:r>
            <a:r>
              <a:rPr dirty="0"/>
              <a:t> 2. </a:t>
            </a:r>
            <a:r>
              <a:rPr dirty="0" err="1"/>
              <a:t>Niterói</a:t>
            </a:r>
            <a:r>
              <a:rPr dirty="0"/>
              <a:t>, </a:t>
            </a:r>
            <a:r>
              <a:rPr dirty="0" err="1"/>
              <a:t>Eduff</a:t>
            </a:r>
            <a:r>
              <a:rPr dirty="0"/>
              <a:t>, 2017.</a:t>
            </a:r>
          </a:p>
          <a:p>
            <a:pPr algn="just">
              <a:defRPr sz="1200"/>
            </a:pPr>
            <a:r>
              <a:rPr dirty="0" err="1"/>
              <a:t>Imagem</a:t>
            </a:r>
            <a:r>
              <a:rPr dirty="0"/>
              <a:t>: </a:t>
            </a:r>
          </a:p>
          <a:p>
            <a:pPr algn="just">
              <a:defRPr sz="1200"/>
            </a:pPr>
            <a:r>
              <a:rPr dirty="0" err="1"/>
              <a:t>Disponível</a:t>
            </a:r>
            <a:r>
              <a:rPr dirty="0"/>
              <a:t> </a:t>
            </a:r>
            <a:r>
              <a:rPr dirty="0" err="1"/>
              <a:t>em:</a:t>
            </a:r>
            <a:r>
              <a:rPr u="sng" dirty="0" err="1">
                <a:solidFill>
                  <a:srgbClr val="0000FF"/>
                </a:solidFill>
                <a:uFill>
                  <a:solidFill>
                    <a:srgbClr val="0000FF"/>
                  </a:solidFill>
                </a:uFill>
                <a:hlinkClick r:id="rId3"/>
              </a:rPr>
              <a:t>https</a:t>
            </a:r>
            <a:r>
              <a:rPr u="sng" dirty="0">
                <a:solidFill>
                  <a:srgbClr val="0000FF"/>
                </a:solidFill>
                <a:uFill>
                  <a:solidFill>
                    <a:srgbClr val="0000FF"/>
                  </a:solidFill>
                </a:uFill>
                <a:hlinkClick r:id="rId3"/>
              </a:rPr>
              <a:t>://</a:t>
            </a:r>
            <a:r>
              <a:rPr u="sng" dirty="0" err="1">
                <a:solidFill>
                  <a:srgbClr val="0000FF"/>
                </a:solidFill>
                <a:uFill>
                  <a:solidFill>
                    <a:srgbClr val="0000FF"/>
                  </a:solidFill>
                </a:uFill>
                <a:hlinkClick r:id="rId3"/>
              </a:rPr>
              <a:t>pt.wikipedia.org</a:t>
            </a:r>
            <a:r>
              <a:rPr u="sng" dirty="0">
                <a:solidFill>
                  <a:srgbClr val="0000FF"/>
                </a:solidFill>
                <a:uFill>
                  <a:solidFill>
                    <a:srgbClr val="0000FF"/>
                  </a:solidFill>
                </a:uFill>
                <a:hlinkClick r:id="rId3"/>
              </a:rPr>
              <a:t>/wiki/</a:t>
            </a:r>
            <a:r>
              <a:rPr u="sng" dirty="0" err="1">
                <a:solidFill>
                  <a:srgbClr val="0000FF"/>
                </a:solidFill>
                <a:uFill>
                  <a:solidFill>
                    <a:srgbClr val="0000FF"/>
                  </a:solidFill>
                </a:uFill>
                <a:hlinkClick r:id="rId3"/>
              </a:rPr>
              <a:t>Solano_Trindade</a:t>
            </a:r>
            <a:r>
              <a:rPr dirty="0"/>
              <a:t>. </a:t>
            </a:r>
            <a:r>
              <a:rPr dirty="0" err="1"/>
              <a:t>Acessado</a:t>
            </a:r>
            <a:r>
              <a:rPr dirty="0"/>
              <a:t> </a:t>
            </a:r>
            <a:r>
              <a:rPr dirty="0" err="1"/>
              <a:t>em</a:t>
            </a:r>
            <a:r>
              <a:rPr dirty="0"/>
              <a:t> 04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8" name="Picture 4"/>
          <p:cNvGrpSpPr/>
          <p:nvPr/>
        </p:nvGrpSpPr>
        <p:grpSpPr>
          <a:xfrm>
            <a:off x="1681469" y="1264599"/>
            <a:ext cx="5781063" cy="3904663"/>
            <a:chOff x="0" y="0"/>
            <a:chExt cx="5781062" cy="3904661"/>
          </a:xfrm>
        </p:grpSpPr>
        <p:pic>
          <p:nvPicPr>
            <p:cNvPr id="506" name="Picture 4" descr="Picture 4"/>
            <p:cNvPicPr>
              <a:picLocks noChangeAspect="1"/>
            </p:cNvPicPr>
            <p:nvPr/>
          </p:nvPicPr>
          <p:blipFill>
            <a:blip r:embed="rId2" cstate="print">
              <a:extLst/>
            </a:blip>
            <a:stretch>
              <a:fillRect/>
            </a:stretch>
          </p:blipFill>
          <p:spPr>
            <a:xfrm>
              <a:off x="203200" y="215900"/>
              <a:ext cx="5374663" cy="3472862"/>
            </a:xfrm>
            <a:prstGeom prst="rect">
              <a:avLst/>
            </a:prstGeom>
            <a:ln w="12700" cap="flat">
              <a:noFill/>
              <a:miter lim="400000"/>
            </a:ln>
            <a:effectLst/>
          </p:spPr>
        </p:pic>
        <p:pic>
          <p:nvPicPr>
            <p:cNvPr id="507" name="Picture 4" descr="Picture 4"/>
            <p:cNvPicPr>
              <a:picLocks noChangeAspect="1"/>
            </p:cNvPicPr>
            <p:nvPr/>
          </p:nvPicPr>
          <p:blipFill>
            <a:blip r:embed="rId3" cstate="print">
              <a:extLst/>
            </a:blip>
            <a:stretch>
              <a:fillRect/>
            </a:stretch>
          </p:blipFill>
          <p:spPr>
            <a:xfrm>
              <a:off x="0" y="-1"/>
              <a:ext cx="5781063" cy="3904663"/>
            </a:xfrm>
            <a:prstGeom prst="rect">
              <a:avLst/>
            </a:prstGeom>
            <a:ln w="12700" cap="flat">
              <a:noFill/>
              <a:miter lim="400000"/>
            </a:ln>
            <a:effectLst/>
          </p:spPr>
        </p:pic>
      </p:grpSp>
      <p:sp>
        <p:nvSpPr>
          <p:cNvPr id="509" name="Cartola"/>
          <p:cNvSpPr txBox="1"/>
          <p:nvPr/>
        </p:nvSpPr>
        <p:spPr>
          <a:xfrm>
            <a:off x="4038620" y="5297543"/>
            <a:ext cx="106676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Cartola</a:t>
            </a:r>
          </a:p>
        </p:txBody>
      </p:sp>
    </p:spTree>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etângulo 1"/>
          <p:cNvSpPr txBox="1"/>
          <p:nvPr/>
        </p:nvSpPr>
        <p:spPr>
          <a:xfrm>
            <a:off x="943190" y="603680"/>
            <a:ext cx="7257620" cy="5228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Angenor</a:t>
            </a:r>
            <a:r>
              <a:rPr dirty="0"/>
              <a:t> de Oliveira - </a:t>
            </a:r>
            <a:r>
              <a:rPr u="sng" dirty="0" err="1"/>
              <a:t>Cartola</a:t>
            </a:r>
            <a:endParaRPr u="sng" dirty="0"/>
          </a:p>
          <a:p>
            <a:pPr algn="ctr">
              <a:defRPr sz="2000"/>
            </a:pPr>
            <a:r>
              <a:rPr dirty="0"/>
              <a:t>(Rio de Janeiro/RJ, 1908  – 1980)</a:t>
            </a:r>
            <a:endParaRPr b="1" dirty="0">
              <a:latin typeface="+mj-lt"/>
              <a:ea typeface="+mj-ea"/>
              <a:cs typeface="+mj-cs"/>
              <a:sym typeface="Helvetica"/>
            </a:endParaRPr>
          </a:p>
          <a:p>
            <a:pPr algn="ctr">
              <a:lnSpc>
                <a:spcPct val="120000"/>
              </a:lnSpc>
              <a:defRPr sz="2000"/>
            </a:pPr>
            <a:endParaRPr dirty="0"/>
          </a:p>
          <a:p>
            <a:pPr algn="just">
              <a:defRPr sz="2000">
                <a:solidFill>
                  <a:srgbClr val="222222"/>
                </a:solidFill>
              </a:defRPr>
            </a:pPr>
            <a:r>
              <a:rPr dirty="0"/>
              <a:t>Compositor, </a:t>
            </a:r>
            <a:r>
              <a:rPr dirty="0" err="1"/>
              <a:t>poeta</a:t>
            </a:r>
            <a:r>
              <a:rPr dirty="0"/>
              <a:t> e </a:t>
            </a:r>
            <a:r>
              <a:rPr dirty="0" err="1"/>
              <a:t>violinista</a:t>
            </a:r>
            <a:r>
              <a:rPr dirty="0"/>
              <a:t>, </a:t>
            </a:r>
            <a:r>
              <a:rPr dirty="0" err="1"/>
              <a:t>foi</a:t>
            </a:r>
            <a:r>
              <a:rPr dirty="0"/>
              <a:t> um dos </a:t>
            </a:r>
            <a:r>
              <a:rPr dirty="0" err="1"/>
              <a:t>fundadores</a:t>
            </a:r>
            <a:r>
              <a:rPr dirty="0"/>
              <a:t> </a:t>
            </a:r>
            <a:r>
              <a:rPr dirty="0" err="1"/>
              <a:t>da</a:t>
            </a:r>
            <a:r>
              <a:rPr dirty="0"/>
              <a:t> </a:t>
            </a:r>
            <a:r>
              <a:rPr dirty="0" err="1"/>
              <a:t>Escola</a:t>
            </a:r>
            <a:r>
              <a:rPr dirty="0"/>
              <a:t> de Samba </a:t>
            </a:r>
            <a:r>
              <a:rPr dirty="0" err="1"/>
              <a:t>Mangueira</a:t>
            </a:r>
            <a:r>
              <a:rPr dirty="0"/>
              <a:t> </a:t>
            </a:r>
            <a:r>
              <a:rPr dirty="0" err="1"/>
              <a:t>em</a:t>
            </a:r>
            <a:r>
              <a:rPr dirty="0"/>
              <a:t> 1928.  </a:t>
            </a:r>
            <a:r>
              <a:rPr dirty="0" err="1"/>
              <a:t>Participou</a:t>
            </a:r>
            <a:r>
              <a:rPr dirty="0"/>
              <a:t> de </a:t>
            </a:r>
            <a:r>
              <a:rPr dirty="0" err="1"/>
              <a:t>programas</a:t>
            </a:r>
            <a:r>
              <a:rPr dirty="0"/>
              <a:t> de </a:t>
            </a:r>
            <a:r>
              <a:rPr dirty="0" err="1"/>
              <a:t>rádio</a:t>
            </a:r>
            <a:r>
              <a:rPr dirty="0"/>
              <a:t>, </a:t>
            </a:r>
            <a:r>
              <a:rPr dirty="0" err="1"/>
              <a:t>da</a:t>
            </a:r>
            <a:r>
              <a:rPr dirty="0"/>
              <a:t> </a:t>
            </a:r>
            <a:r>
              <a:rPr dirty="0" err="1"/>
              <a:t>indústria</a:t>
            </a:r>
            <a:r>
              <a:rPr dirty="0"/>
              <a:t> </a:t>
            </a:r>
            <a:r>
              <a:rPr dirty="0" err="1"/>
              <a:t>fonográfica</a:t>
            </a:r>
            <a:r>
              <a:rPr dirty="0"/>
              <a:t> e de </a:t>
            </a:r>
            <a:r>
              <a:rPr dirty="0" err="1"/>
              <a:t>alguns</a:t>
            </a:r>
            <a:r>
              <a:rPr dirty="0"/>
              <a:t> </a:t>
            </a:r>
            <a:r>
              <a:rPr dirty="0" err="1"/>
              <a:t>filmes</a:t>
            </a:r>
            <a:r>
              <a:rPr dirty="0"/>
              <a:t>, </a:t>
            </a:r>
            <a:r>
              <a:rPr dirty="0" err="1"/>
              <a:t>como</a:t>
            </a:r>
            <a:r>
              <a:rPr dirty="0"/>
              <a:t> </a:t>
            </a:r>
            <a:r>
              <a:rPr dirty="0" err="1"/>
              <a:t>Orfeu</a:t>
            </a:r>
            <a:r>
              <a:rPr dirty="0"/>
              <a:t> Negro. </a:t>
            </a:r>
            <a:r>
              <a:rPr dirty="0" err="1"/>
              <a:t>Foi</a:t>
            </a:r>
            <a:r>
              <a:rPr dirty="0"/>
              <a:t> </a:t>
            </a:r>
            <a:r>
              <a:rPr dirty="0" err="1"/>
              <a:t>parceiro</a:t>
            </a:r>
            <a:r>
              <a:rPr dirty="0"/>
              <a:t> de Noel Rosa, </a:t>
            </a:r>
            <a:r>
              <a:rPr dirty="0" err="1"/>
              <a:t>Heitor</a:t>
            </a:r>
            <a:r>
              <a:rPr dirty="0"/>
              <a:t> dos </a:t>
            </a:r>
            <a:r>
              <a:rPr dirty="0" err="1"/>
              <a:t>Prazeres</a:t>
            </a:r>
            <a:r>
              <a:rPr dirty="0"/>
              <a:t> e Paulo </a:t>
            </a:r>
            <a:r>
              <a:rPr dirty="0" err="1"/>
              <a:t>da</a:t>
            </a:r>
            <a:r>
              <a:rPr dirty="0"/>
              <a:t> </a:t>
            </a:r>
            <a:r>
              <a:rPr dirty="0" err="1"/>
              <a:t>Portela</a:t>
            </a:r>
            <a:r>
              <a:rPr dirty="0"/>
              <a:t>. Na </a:t>
            </a:r>
            <a:r>
              <a:rPr dirty="0" err="1"/>
              <a:t>década</a:t>
            </a:r>
            <a:r>
              <a:rPr dirty="0"/>
              <a:t> de  1960, </a:t>
            </a:r>
            <a:r>
              <a:rPr dirty="0" err="1"/>
              <a:t>inaugurou</a:t>
            </a:r>
            <a:r>
              <a:rPr dirty="0"/>
              <a:t>, com </a:t>
            </a:r>
            <a:r>
              <a:rPr dirty="0" err="1"/>
              <a:t>sua</a:t>
            </a:r>
            <a:r>
              <a:rPr dirty="0"/>
              <a:t> </a:t>
            </a:r>
            <a:r>
              <a:rPr dirty="0" err="1"/>
              <a:t>companheira</a:t>
            </a:r>
            <a:r>
              <a:rPr dirty="0"/>
              <a:t>, </a:t>
            </a:r>
            <a:r>
              <a:rPr dirty="0" err="1"/>
              <a:t>Eusébia</a:t>
            </a:r>
            <a:r>
              <a:rPr dirty="0"/>
              <a:t> Silva do </a:t>
            </a:r>
            <a:r>
              <a:rPr dirty="0" err="1"/>
              <a:t>Nascimento</a:t>
            </a:r>
            <a:r>
              <a:rPr dirty="0"/>
              <a:t>, a </a:t>
            </a:r>
            <a:r>
              <a:rPr dirty="0" err="1"/>
              <a:t>Zica</a:t>
            </a:r>
            <a:r>
              <a:rPr dirty="0"/>
              <a:t>, o </a:t>
            </a:r>
            <a:r>
              <a:rPr dirty="0" err="1"/>
              <a:t>restaurante</a:t>
            </a:r>
            <a:r>
              <a:rPr dirty="0"/>
              <a:t> </a:t>
            </a:r>
            <a:r>
              <a:rPr dirty="0" err="1"/>
              <a:t>Zicartola</a:t>
            </a:r>
            <a:r>
              <a:rPr dirty="0"/>
              <a:t>, no </a:t>
            </a:r>
            <a:r>
              <a:rPr dirty="0" err="1"/>
              <a:t>centro</a:t>
            </a:r>
            <a:r>
              <a:rPr dirty="0"/>
              <a:t> do Rio de Janeiro. O local </a:t>
            </a:r>
            <a:r>
              <a:rPr dirty="0" err="1"/>
              <a:t>passou</a:t>
            </a:r>
            <a:r>
              <a:rPr dirty="0"/>
              <a:t> a ser um </a:t>
            </a:r>
            <a:r>
              <a:rPr dirty="0" err="1"/>
              <a:t>reduto</a:t>
            </a:r>
            <a:r>
              <a:rPr dirty="0"/>
              <a:t> de </a:t>
            </a:r>
            <a:r>
              <a:rPr dirty="0" err="1"/>
              <a:t>sambistas</a:t>
            </a:r>
            <a:r>
              <a:rPr dirty="0"/>
              <a:t> e </a:t>
            </a:r>
            <a:r>
              <a:rPr dirty="0" err="1"/>
              <a:t>jovens</a:t>
            </a:r>
            <a:r>
              <a:rPr dirty="0"/>
              <a:t> </a:t>
            </a:r>
            <a:r>
              <a:rPr dirty="0" err="1"/>
              <a:t>intelectuais</a:t>
            </a:r>
            <a:r>
              <a:rPr dirty="0"/>
              <a:t> </a:t>
            </a:r>
            <a:r>
              <a:rPr dirty="0" err="1"/>
              <a:t>ligados</a:t>
            </a:r>
            <a:r>
              <a:rPr dirty="0"/>
              <a:t> a </a:t>
            </a:r>
            <a:r>
              <a:rPr dirty="0" err="1"/>
              <a:t>Bossa</a:t>
            </a:r>
            <a:r>
              <a:rPr dirty="0"/>
              <a:t> Nova.</a:t>
            </a:r>
            <a:endParaRPr i="1" dirty="0">
              <a:latin typeface="+mj-lt"/>
              <a:ea typeface="+mj-ea"/>
              <a:cs typeface="+mj-cs"/>
              <a:sym typeface="Helvetica"/>
            </a:endParaRPr>
          </a:p>
          <a:p>
            <a:pPr algn="just">
              <a:defRPr sz="2000" i="1">
                <a:latin typeface="+mj-lt"/>
                <a:ea typeface="+mj-ea"/>
                <a:cs typeface="+mj-cs"/>
                <a:sym typeface="Helvetica"/>
              </a:defRPr>
            </a:pPr>
            <a:endParaRPr dirty="0"/>
          </a:p>
          <a:p>
            <a:pPr algn="just">
              <a:defRPr sz="2000" i="1">
                <a:latin typeface="+mj-lt"/>
                <a:ea typeface="+mj-ea"/>
                <a:cs typeface="+mj-cs"/>
                <a:sym typeface="Helvetica"/>
              </a:defRPr>
            </a:pPr>
            <a:endParaRPr dirty="0"/>
          </a:p>
          <a:p>
            <a:pPr algn="just">
              <a:defRPr sz="2000" i="1">
                <a:latin typeface="+mj-lt"/>
                <a:ea typeface="+mj-ea"/>
                <a:cs typeface="+mj-cs"/>
                <a:sym typeface="Helvetica"/>
              </a:defRPr>
            </a:pPr>
            <a:endParaRPr dirty="0"/>
          </a:p>
          <a:p>
            <a:pPr>
              <a:defRPr sz="1200"/>
            </a:pPr>
            <a:r>
              <a:rPr dirty="0" err="1"/>
              <a:t>Referência</a:t>
            </a:r>
            <a:r>
              <a:rPr dirty="0"/>
              <a:t>:</a:t>
            </a:r>
          </a:p>
          <a:p>
            <a:pPr>
              <a:defRPr sz="1200"/>
            </a:pPr>
            <a:endParaRPr dirty="0"/>
          </a:p>
          <a:p>
            <a:pPr>
              <a:defRPr sz="1200"/>
            </a:pPr>
            <a:r>
              <a:rPr dirty="0" err="1"/>
              <a:t>Imagem</a:t>
            </a:r>
            <a:r>
              <a:rPr dirty="0"/>
              <a:t> e </a:t>
            </a:r>
            <a:r>
              <a:rPr dirty="0" err="1"/>
              <a:t>Biografia</a:t>
            </a:r>
            <a:r>
              <a:rPr dirty="0"/>
              <a:t>:</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http://enciclopedia.itaucultural.org.br/pessoa11957/cartola</a:t>
            </a:r>
            <a:r>
              <a:rPr dirty="0"/>
              <a:t>. </a:t>
            </a:r>
            <a:r>
              <a:rPr dirty="0" err="1"/>
              <a:t>Acessado</a:t>
            </a:r>
            <a:r>
              <a:rPr dirty="0"/>
              <a:t> </a:t>
            </a:r>
            <a:r>
              <a:rPr dirty="0" err="1"/>
              <a:t>em</a:t>
            </a:r>
            <a:r>
              <a:rPr dirty="0"/>
              <a:t>: 31 de </a:t>
            </a:r>
            <a:r>
              <a:rPr dirty="0" err="1"/>
              <a:t>julho</a:t>
            </a:r>
            <a:r>
              <a:rPr dirty="0"/>
              <a:t>  de 2019.</a:t>
            </a:r>
          </a:p>
        </p:txBody>
      </p:sp>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5" name="Marighella_foto3_deputado_46-47_apeerj.jpeg"/>
          <p:cNvGrpSpPr/>
          <p:nvPr/>
        </p:nvGrpSpPr>
        <p:grpSpPr>
          <a:xfrm>
            <a:off x="2719733" y="501791"/>
            <a:ext cx="3704535" cy="5460718"/>
            <a:chOff x="0" y="0"/>
            <a:chExt cx="3704533" cy="5460717"/>
          </a:xfrm>
        </p:grpSpPr>
        <p:pic>
          <p:nvPicPr>
            <p:cNvPr id="513" name="Marighella_foto3_deputado_46-47_apeerj.jpeg" descr="Marighella_foto3_deputado_46-47_apeerj.jpeg"/>
            <p:cNvPicPr>
              <a:picLocks noChangeAspect="1"/>
            </p:cNvPicPr>
            <p:nvPr/>
          </p:nvPicPr>
          <p:blipFill>
            <a:blip r:embed="rId2" cstate="print">
              <a:extLst/>
            </a:blip>
            <a:stretch>
              <a:fillRect/>
            </a:stretch>
          </p:blipFill>
          <p:spPr>
            <a:xfrm>
              <a:off x="203200" y="215899"/>
              <a:ext cx="3298133" cy="5028918"/>
            </a:xfrm>
            <a:prstGeom prst="rect">
              <a:avLst/>
            </a:prstGeom>
            <a:ln w="12700" cap="flat">
              <a:noFill/>
              <a:miter lim="400000"/>
            </a:ln>
            <a:effectLst/>
          </p:spPr>
        </p:pic>
        <p:pic>
          <p:nvPicPr>
            <p:cNvPr id="514" name="Marighella_foto3_deputado_46-47_apeerj.jpeg" descr="Marighella_foto3_deputado_46-47_apeerj.jpeg"/>
            <p:cNvPicPr>
              <a:picLocks noChangeAspect="1"/>
            </p:cNvPicPr>
            <p:nvPr/>
          </p:nvPicPr>
          <p:blipFill>
            <a:blip r:embed="rId3" cstate="print">
              <a:extLst/>
            </a:blip>
            <a:stretch>
              <a:fillRect/>
            </a:stretch>
          </p:blipFill>
          <p:spPr>
            <a:xfrm>
              <a:off x="-1" y="-1"/>
              <a:ext cx="3704535" cy="5460718"/>
            </a:xfrm>
            <a:prstGeom prst="rect">
              <a:avLst/>
            </a:prstGeom>
            <a:ln w="12700" cap="flat">
              <a:noFill/>
              <a:miter lim="400000"/>
            </a:ln>
            <a:effectLst/>
          </p:spPr>
        </p:pic>
      </p:grpSp>
      <p:sp>
        <p:nvSpPr>
          <p:cNvPr id="516" name="Carlos Marighella"/>
          <p:cNvSpPr txBox="1"/>
          <p:nvPr/>
        </p:nvSpPr>
        <p:spPr>
          <a:xfrm>
            <a:off x="3355400" y="5935063"/>
            <a:ext cx="243320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Carlos Marighella</a:t>
            </a:r>
          </a:p>
        </p:txBody>
      </p:sp>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Retângulo 1"/>
          <p:cNvSpPr txBox="1"/>
          <p:nvPr/>
        </p:nvSpPr>
        <p:spPr>
          <a:xfrm>
            <a:off x="943190" y="603682"/>
            <a:ext cx="7257620" cy="554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Carlos </a:t>
            </a:r>
            <a:r>
              <a:rPr dirty="0" err="1"/>
              <a:t>Marighella</a:t>
            </a:r>
            <a:endParaRPr dirty="0"/>
          </a:p>
          <a:p>
            <a:pPr algn="ctr">
              <a:defRPr sz="2000"/>
            </a:pPr>
            <a:r>
              <a:rPr dirty="0"/>
              <a:t>(Salvador/BA, 1911 – São Paulo/SP, 1969)</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ctr">
              <a:lnSpc>
                <a:spcPct val="120000"/>
              </a:lnSpc>
              <a:defRPr sz="2000"/>
            </a:pPr>
            <a:endParaRPr dirty="0"/>
          </a:p>
          <a:p>
            <a:pPr algn="just">
              <a:defRPr sz="2000"/>
            </a:pPr>
            <a:r>
              <a:rPr dirty="0" err="1"/>
              <a:t>Político</a:t>
            </a:r>
            <a:r>
              <a:rPr dirty="0"/>
              <a:t> </a:t>
            </a:r>
            <a:r>
              <a:rPr dirty="0" err="1"/>
              <a:t>ligado</a:t>
            </a:r>
            <a:r>
              <a:rPr dirty="0"/>
              <a:t> </a:t>
            </a:r>
            <a:r>
              <a:rPr dirty="0" err="1"/>
              <a:t>ao</a:t>
            </a:r>
            <a:r>
              <a:rPr dirty="0"/>
              <a:t> </a:t>
            </a:r>
            <a:r>
              <a:rPr dirty="0" err="1"/>
              <a:t>Partido</a:t>
            </a:r>
            <a:r>
              <a:rPr dirty="0"/>
              <a:t> </a:t>
            </a:r>
            <a:r>
              <a:rPr dirty="0" err="1"/>
              <a:t>Comunista</a:t>
            </a:r>
            <a:r>
              <a:rPr dirty="0"/>
              <a:t>, </a:t>
            </a:r>
            <a:r>
              <a:rPr dirty="0" err="1"/>
              <a:t>desde</a:t>
            </a:r>
            <a:r>
              <a:rPr dirty="0"/>
              <a:t> a </a:t>
            </a:r>
            <a:r>
              <a:rPr dirty="0" err="1"/>
              <a:t>década</a:t>
            </a:r>
            <a:r>
              <a:rPr dirty="0"/>
              <a:t> de 1930, e </a:t>
            </a:r>
            <a:r>
              <a:rPr dirty="0" err="1"/>
              <a:t>escritor</a:t>
            </a:r>
            <a:r>
              <a:rPr dirty="0"/>
              <a:t>.  </a:t>
            </a:r>
            <a:r>
              <a:rPr dirty="0" err="1"/>
              <a:t>Em</a:t>
            </a:r>
            <a:r>
              <a:rPr dirty="0"/>
              <a:t> 1968, </a:t>
            </a:r>
            <a:r>
              <a:rPr dirty="0" err="1"/>
              <a:t>fundou</a:t>
            </a:r>
            <a:r>
              <a:rPr dirty="0"/>
              <a:t> a </a:t>
            </a:r>
            <a:r>
              <a:rPr dirty="0" err="1"/>
              <a:t>Ação</a:t>
            </a:r>
            <a:r>
              <a:rPr dirty="0"/>
              <a:t> </a:t>
            </a:r>
            <a:r>
              <a:rPr dirty="0" err="1"/>
              <a:t>Libertadora</a:t>
            </a:r>
            <a:r>
              <a:rPr dirty="0"/>
              <a:t> </a:t>
            </a:r>
            <a:r>
              <a:rPr dirty="0" err="1"/>
              <a:t>Nacional</a:t>
            </a:r>
            <a:r>
              <a:rPr dirty="0"/>
              <a:t> (ALN), </a:t>
            </a:r>
            <a:r>
              <a:rPr dirty="0" err="1"/>
              <a:t>grupo</a:t>
            </a:r>
            <a:r>
              <a:rPr dirty="0"/>
              <a:t> </a:t>
            </a:r>
            <a:r>
              <a:rPr dirty="0" err="1"/>
              <a:t>armado</a:t>
            </a:r>
            <a:r>
              <a:rPr dirty="0"/>
              <a:t> de </a:t>
            </a:r>
            <a:r>
              <a:rPr dirty="0" err="1"/>
              <a:t>resistência</a:t>
            </a:r>
            <a:r>
              <a:rPr dirty="0"/>
              <a:t> à </a:t>
            </a:r>
            <a:r>
              <a:rPr dirty="0" err="1"/>
              <a:t>ditadura</a:t>
            </a:r>
            <a:r>
              <a:rPr dirty="0"/>
              <a:t>. </a:t>
            </a:r>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a:t>
            </a:r>
          </a:p>
          <a:p>
            <a:pPr>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https://www.intersindicalcentral.com.br/carlos-marighella-um-simbolo-de-luta-e-resistencia-socialista/#.XUnNro5KjIU</a:t>
            </a:r>
            <a:r>
              <a:rPr dirty="0"/>
              <a:t> </a:t>
            </a:r>
            <a:r>
              <a:rPr dirty="0" err="1"/>
              <a:t>Acessado</a:t>
            </a:r>
            <a:r>
              <a:rPr dirty="0"/>
              <a:t> </a:t>
            </a:r>
            <a:r>
              <a:rPr dirty="0" err="1"/>
              <a:t>em</a:t>
            </a:r>
            <a:r>
              <a:rPr dirty="0"/>
              <a:t> 03 de </a:t>
            </a:r>
            <a:r>
              <a:rPr dirty="0" err="1"/>
              <a:t>agosto</a:t>
            </a:r>
            <a:r>
              <a:rPr dirty="0"/>
              <a:t> de 2019</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https://pt.wikipedia.org/wiki/Carlos_Marighella</a:t>
            </a:r>
            <a:r>
              <a:rPr dirty="0"/>
              <a:t>. </a:t>
            </a:r>
            <a:r>
              <a:rPr dirty="0" err="1"/>
              <a:t>Acessado</a:t>
            </a:r>
            <a:r>
              <a:rPr dirty="0"/>
              <a:t> </a:t>
            </a:r>
            <a:r>
              <a:rPr dirty="0" err="1"/>
              <a:t>em</a:t>
            </a:r>
            <a:r>
              <a:rPr dirty="0"/>
              <a:t> 03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 name="Picture 2"/>
          <p:cNvGrpSpPr/>
          <p:nvPr/>
        </p:nvGrpSpPr>
        <p:grpSpPr>
          <a:xfrm>
            <a:off x="1772355" y="1244123"/>
            <a:ext cx="5599291" cy="3893727"/>
            <a:chOff x="0" y="0"/>
            <a:chExt cx="5599289" cy="3893726"/>
          </a:xfrm>
        </p:grpSpPr>
        <p:pic>
          <p:nvPicPr>
            <p:cNvPr id="520" name="Picture 2" descr="Picture 2"/>
            <p:cNvPicPr>
              <a:picLocks noChangeAspect="1"/>
            </p:cNvPicPr>
            <p:nvPr/>
          </p:nvPicPr>
          <p:blipFill>
            <a:blip r:embed="rId2" cstate="print">
              <a:extLst/>
            </a:blip>
            <a:stretch>
              <a:fillRect/>
            </a:stretch>
          </p:blipFill>
          <p:spPr>
            <a:xfrm>
              <a:off x="203200" y="215900"/>
              <a:ext cx="5192889" cy="3461927"/>
            </a:xfrm>
            <a:prstGeom prst="rect">
              <a:avLst/>
            </a:prstGeom>
            <a:ln w="12700" cap="flat">
              <a:noFill/>
              <a:miter lim="400000"/>
            </a:ln>
            <a:effectLst/>
          </p:spPr>
        </p:pic>
        <p:pic>
          <p:nvPicPr>
            <p:cNvPr id="521" name="Picture 2" descr="Picture 2"/>
            <p:cNvPicPr>
              <a:picLocks noChangeAspect="1"/>
            </p:cNvPicPr>
            <p:nvPr/>
          </p:nvPicPr>
          <p:blipFill>
            <a:blip r:embed="rId3" cstate="print">
              <a:extLst/>
            </a:blip>
            <a:stretch>
              <a:fillRect/>
            </a:stretch>
          </p:blipFill>
          <p:spPr>
            <a:xfrm>
              <a:off x="-1" y="0"/>
              <a:ext cx="5599291" cy="3893727"/>
            </a:xfrm>
            <a:prstGeom prst="rect">
              <a:avLst/>
            </a:prstGeom>
            <a:ln w="12700" cap="flat">
              <a:noFill/>
              <a:miter lim="400000"/>
            </a:ln>
            <a:effectLst/>
          </p:spPr>
        </p:pic>
      </p:grpSp>
      <p:sp>
        <p:nvSpPr>
          <p:cNvPr id="523" name="Edison de Souza Carneiro"/>
          <p:cNvSpPr txBox="1"/>
          <p:nvPr/>
        </p:nvSpPr>
        <p:spPr>
          <a:xfrm>
            <a:off x="2788892" y="5220797"/>
            <a:ext cx="356621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Edison de Souza Carneiro</a:t>
            </a:r>
          </a:p>
        </p:txBody>
      </p:sp>
    </p:spTree>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tângulo 1"/>
          <p:cNvSpPr txBox="1"/>
          <p:nvPr/>
        </p:nvSpPr>
        <p:spPr>
          <a:xfrm>
            <a:off x="943190" y="603681"/>
            <a:ext cx="7257620" cy="554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Edison de Souza Carneiro</a:t>
            </a:r>
          </a:p>
          <a:p>
            <a:pPr algn="ctr">
              <a:defRPr sz="2000"/>
            </a:pPr>
            <a:r>
              <a:t>(Salvador/BA, 1912 – Rio de Janeiro/RJ, 1972)</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Jornalista, poeta, jurista e folclorista, dedicou-se desde cedo aos estudos sobre o negro brasileiro, tornando-se uma das maiores autoridades nacionais sobre os cultos afro-brasileiros.  Fez parte do Partido Comunista Brasileiro desde a década de 1930. Emprendeu longa luta pela defesa das religiões de matriz africana.</a:t>
            </a:r>
          </a:p>
          <a:p>
            <a:pPr algn="just">
              <a:defRPr sz="2000"/>
            </a:pPr>
            <a:endParaRPr/>
          </a:p>
          <a:p>
            <a:pPr algn="just">
              <a:defRPr sz="2000"/>
            </a:pPr>
            <a:endParaRPr/>
          </a:p>
          <a:p>
            <a:pPr algn="just">
              <a:defRPr sz="2000"/>
            </a:pPr>
            <a:endParaRPr/>
          </a:p>
          <a:p>
            <a:pPr algn="just">
              <a:defRPr sz="2000"/>
            </a:pPr>
            <a:endParaRPr/>
          </a:p>
          <a:p>
            <a:pPr>
              <a:defRPr sz="1200"/>
            </a:pPr>
            <a:r>
              <a:t>Referência:</a:t>
            </a:r>
          </a:p>
          <a:p>
            <a:pPr>
              <a:defRPr sz="1200"/>
            </a:pPr>
            <a:endParaRPr/>
          </a:p>
          <a:p>
            <a:pPr>
              <a:defRPr sz="1200"/>
            </a:pPr>
            <a:r>
              <a:t>Imagem e Biografia: Disponível:</a:t>
            </a:r>
            <a:r>
              <a:rPr u="sng">
                <a:solidFill>
                  <a:srgbClr val="0000FF"/>
                </a:solidFill>
                <a:uFill>
                  <a:solidFill>
                    <a:srgbClr val="0000FF"/>
                  </a:solidFill>
                </a:uFill>
                <a:hlinkClick r:id="rId2"/>
              </a:rPr>
              <a:t>http://basilio.fundaj.gov.br/pesquisaescolar/index.php?option=com_content&amp;view=article&amp;id=759&amp;Itemid=184</a:t>
            </a:r>
            <a:r>
              <a:t>. Acessado em 05 de agosto de 2019;  NASCIMENTO, Ana Carolina C. A. O eminente scholar (e candomblezeiro) Edison Carneiro: pesquisa etnográfica e lut a política com pais e mães de santo da Bahia na década de 1930. In: Abreu, Xavier, Brasil, Monteiro. </a:t>
            </a:r>
            <a:r>
              <a:rPr i="1">
                <a:latin typeface="+mj-lt"/>
                <a:ea typeface="+mj-ea"/>
                <a:cs typeface="+mj-cs"/>
                <a:sym typeface="Helvetica"/>
              </a:rPr>
              <a:t>Cultura Negra</a:t>
            </a:r>
            <a:r>
              <a:t>. Vol 2. Niterói, Eduff, 2017.</a:t>
            </a:r>
          </a:p>
        </p:txBody>
      </p:sp>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Enedina Alves Marques"/>
          <p:cNvSpPr txBox="1"/>
          <p:nvPr/>
        </p:nvSpPr>
        <p:spPr>
          <a:xfrm>
            <a:off x="2842464" y="5604522"/>
            <a:ext cx="323047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Enedina Alves Marques</a:t>
            </a:r>
          </a:p>
        </p:txBody>
      </p:sp>
      <p:grpSp>
        <p:nvGrpSpPr>
          <p:cNvPr id="530" name="Picture 2"/>
          <p:cNvGrpSpPr/>
          <p:nvPr/>
        </p:nvGrpSpPr>
        <p:grpSpPr>
          <a:xfrm>
            <a:off x="2713843" y="934367"/>
            <a:ext cx="3487713" cy="4480845"/>
            <a:chOff x="0" y="0"/>
            <a:chExt cx="3487711" cy="4480843"/>
          </a:xfrm>
        </p:grpSpPr>
        <p:pic>
          <p:nvPicPr>
            <p:cNvPr id="529" name="Picture 2" descr="Picture 2"/>
            <p:cNvPicPr>
              <a:picLocks noChangeAspect="1"/>
            </p:cNvPicPr>
            <p:nvPr/>
          </p:nvPicPr>
          <p:blipFill>
            <a:blip r:embed="rId2" cstate="print">
              <a:extLst/>
            </a:blip>
            <a:stretch>
              <a:fillRect/>
            </a:stretch>
          </p:blipFill>
          <p:spPr>
            <a:xfrm>
              <a:off x="203200" y="215900"/>
              <a:ext cx="3081312" cy="4049044"/>
            </a:xfrm>
            <a:prstGeom prst="rect">
              <a:avLst/>
            </a:prstGeom>
            <a:ln>
              <a:noFill/>
            </a:ln>
            <a:effectLst/>
          </p:spPr>
        </p:pic>
        <p:pic>
          <p:nvPicPr>
            <p:cNvPr id="528" name="Picture 2" descr="Picture 2"/>
            <p:cNvPicPr>
              <a:picLocks/>
            </p:cNvPicPr>
            <p:nvPr/>
          </p:nvPicPr>
          <p:blipFill>
            <a:blip r:embed="rId3" cstate="print">
              <a:extLst/>
            </a:blip>
            <a:stretch>
              <a:fillRect/>
            </a:stretch>
          </p:blipFill>
          <p:spPr>
            <a:xfrm>
              <a:off x="0" y="0"/>
              <a:ext cx="3487712" cy="4480844"/>
            </a:xfrm>
            <a:prstGeom prst="rect">
              <a:avLst/>
            </a:prstGeom>
            <a:effectLst/>
          </p:spPr>
        </p:pic>
      </p:grpSp>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Retângulo 1"/>
          <p:cNvSpPr txBox="1"/>
          <p:nvPr/>
        </p:nvSpPr>
        <p:spPr>
          <a:xfrm>
            <a:off x="943190" y="603682"/>
            <a:ext cx="7257620" cy="5176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Enedina</a:t>
            </a:r>
            <a:r>
              <a:rPr dirty="0"/>
              <a:t> </a:t>
            </a:r>
            <a:r>
              <a:rPr dirty="0" err="1"/>
              <a:t>Alves</a:t>
            </a:r>
            <a:r>
              <a:rPr dirty="0"/>
              <a:t> Marques</a:t>
            </a:r>
          </a:p>
          <a:p>
            <a:pPr algn="ctr">
              <a:defRPr sz="2000"/>
            </a:pPr>
            <a:r>
              <a:rPr dirty="0"/>
              <a:t>(Curitiba/PR,  1913 – Curitiba/PR, c.1981)</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Professora</a:t>
            </a:r>
            <a:r>
              <a:rPr dirty="0"/>
              <a:t>, </a:t>
            </a:r>
            <a:r>
              <a:rPr dirty="0" err="1"/>
              <a:t>foi</a:t>
            </a:r>
            <a:r>
              <a:rPr dirty="0"/>
              <a:t> a </a:t>
            </a:r>
            <a:r>
              <a:rPr dirty="0" err="1"/>
              <a:t>primeira</a:t>
            </a:r>
            <a:r>
              <a:rPr dirty="0"/>
              <a:t> </a:t>
            </a:r>
            <a:r>
              <a:rPr dirty="0" err="1"/>
              <a:t>mulher</a:t>
            </a:r>
            <a:r>
              <a:rPr dirty="0"/>
              <a:t> a se </a:t>
            </a:r>
            <a:r>
              <a:rPr dirty="0" err="1"/>
              <a:t>diplomar</a:t>
            </a:r>
            <a:r>
              <a:rPr dirty="0"/>
              <a:t> </a:t>
            </a:r>
            <a:r>
              <a:rPr dirty="0" err="1"/>
              <a:t>em</a:t>
            </a:r>
            <a:r>
              <a:rPr dirty="0"/>
              <a:t> </a:t>
            </a:r>
            <a:r>
              <a:rPr dirty="0" err="1"/>
              <a:t>engenharia</a:t>
            </a:r>
            <a:r>
              <a:rPr dirty="0"/>
              <a:t> civil </a:t>
            </a:r>
            <a:r>
              <a:rPr dirty="0" err="1"/>
              <a:t>na</a:t>
            </a:r>
            <a:r>
              <a:rPr dirty="0"/>
              <a:t> </a:t>
            </a:r>
            <a:r>
              <a:rPr dirty="0" err="1"/>
              <a:t>região</a:t>
            </a:r>
            <a:r>
              <a:rPr dirty="0"/>
              <a:t> </a:t>
            </a:r>
            <a:r>
              <a:rPr dirty="0" err="1"/>
              <a:t>sul</a:t>
            </a:r>
            <a:r>
              <a:rPr dirty="0"/>
              <a:t> do </a:t>
            </a:r>
            <a:r>
              <a:rPr dirty="0" err="1"/>
              <a:t>Brasil</a:t>
            </a:r>
            <a:r>
              <a:rPr dirty="0"/>
              <a:t>, </a:t>
            </a:r>
            <a:r>
              <a:rPr dirty="0" err="1"/>
              <a:t>em</a:t>
            </a:r>
            <a:r>
              <a:rPr dirty="0"/>
              <a:t> 1945, e </a:t>
            </a:r>
            <a:r>
              <a:rPr dirty="0" err="1"/>
              <a:t>primeira</a:t>
            </a:r>
            <a:r>
              <a:rPr dirty="0"/>
              <a:t> </a:t>
            </a:r>
            <a:r>
              <a:rPr dirty="0" err="1"/>
              <a:t>engenheira</a:t>
            </a:r>
            <a:r>
              <a:rPr dirty="0"/>
              <a:t> </a:t>
            </a:r>
            <a:r>
              <a:rPr dirty="0" err="1"/>
              <a:t>negra</a:t>
            </a:r>
            <a:r>
              <a:rPr dirty="0"/>
              <a:t> do </a:t>
            </a:r>
            <a:r>
              <a:rPr dirty="0" err="1"/>
              <a:t>Brasil</a:t>
            </a:r>
            <a:r>
              <a:rPr dirty="0"/>
              <a:t>. </a:t>
            </a:r>
            <a:r>
              <a:rPr dirty="0" err="1"/>
              <a:t>Participou</a:t>
            </a:r>
            <a:r>
              <a:rPr dirty="0"/>
              <a:t> </a:t>
            </a:r>
            <a:r>
              <a:rPr dirty="0" err="1"/>
              <a:t>da</a:t>
            </a:r>
            <a:r>
              <a:rPr dirty="0"/>
              <a:t> </a:t>
            </a:r>
            <a:r>
              <a:rPr dirty="0" err="1"/>
              <a:t>construção</a:t>
            </a:r>
            <a:r>
              <a:rPr dirty="0"/>
              <a:t> </a:t>
            </a:r>
            <a:r>
              <a:rPr dirty="0" err="1"/>
              <a:t>da</a:t>
            </a:r>
            <a:r>
              <a:rPr dirty="0"/>
              <a:t> </a:t>
            </a:r>
            <a:r>
              <a:rPr dirty="0" err="1">
                <a:ea typeface="+mj-ea"/>
                <a:cs typeface="+mj-cs"/>
                <a:sym typeface="Helvetica"/>
              </a:rPr>
              <a:t>Usina</a:t>
            </a:r>
            <a:r>
              <a:rPr dirty="0">
                <a:ea typeface="+mj-ea"/>
                <a:cs typeface="+mj-cs"/>
                <a:sym typeface="Helvetica"/>
              </a:rPr>
              <a:t> </a:t>
            </a:r>
            <a:r>
              <a:rPr dirty="0" err="1">
                <a:ea typeface="+mj-ea"/>
                <a:cs typeface="+mj-cs"/>
                <a:sym typeface="Helvetica"/>
              </a:rPr>
              <a:t>Capivari-Cachoeira</a:t>
            </a:r>
            <a:r>
              <a:rPr dirty="0">
                <a:ea typeface="+mj-ea"/>
                <a:cs typeface="+mj-cs"/>
                <a:sym typeface="Helvetica"/>
              </a:rPr>
              <a:t> e do Plano </a:t>
            </a:r>
            <a:r>
              <a:rPr dirty="0" err="1">
                <a:ea typeface="+mj-ea"/>
                <a:cs typeface="+mj-cs"/>
                <a:sym typeface="Helvetica"/>
              </a:rPr>
              <a:t>Hidroelétrico</a:t>
            </a:r>
            <a:r>
              <a:rPr dirty="0">
                <a:ea typeface="+mj-ea"/>
                <a:cs typeface="+mj-cs"/>
                <a:sym typeface="Helvetica"/>
              </a:rPr>
              <a:t> </a:t>
            </a:r>
            <a:r>
              <a:rPr dirty="0"/>
              <a:t> do </a:t>
            </a:r>
            <a:r>
              <a:rPr dirty="0" err="1"/>
              <a:t>estado</a:t>
            </a:r>
            <a:r>
              <a:rPr dirty="0"/>
              <a:t>.</a:t>
            </a:r>
          </a:p>
          <a:p>
            <a:pPr algn="just">
              <a:defRPr sz="2000"/>
            </a:pPr>
            <a:endParaRPr dirty="0"/>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SANTANA, Jorge </a:t>
            </a:r>
            <a:r>
              <a:rPr dirty="0" err="1"/>
              <a:t>Luiz</a:t>
            </a:r>
            <a:r>
              <a:rPr dirty="0"/>
              <a:t>. </a:t>
            </a:r>
            <a:r>
              <a:rPr dirty="0" err="1"/>
              <a:t>Enedina</a:t>
            </a:r>
            <a:r>
              <a:rPr dirty="0"/>
              <a:t> </a:t>
            </a:r>
            <a:r>
              <a:rPr dirty="0" err="1"/>
              <a:t>Alves</a:t>
            </a:r>
            <a:r>
              <a:rPr dirty="0"/>
              <a:t> Marques: a </a:t>
            </a:r>
            <a:r>
              <a:rPr dirty="0" err="1"/>
              <a:t>trajetória</a:t>
            </a:r>
            <a:r>
              <a:rPr dirty="0"/>
              <a:t> </a:t>
            </a:r>
            <a:r>
              <a:rPr dirty="0" err="1"/>
              <a:t>da</a:t>
            </a:r>
            <a:r>
              <a:rPr dirty="0"/>
              <a:t> </a:t>
            </a:r>
            <a:r>
              <a:rPr dirty="0" err="1"/>
              <a:t>primeira</a:t>
            </a:r>
            <a:r>
              <a:rPr dirty="0"/>
              <a:t> </a:t>
            </a:r>
            <a:r>
              <a:rPr dirty="0" err="1"/>
              <a:t>engenheira</a:t>
            </a:r>
            <a:r>
              <a:rPr dirty="0"/>
              <a:t> do </a:t>
            </a:r>
            <a:r>
              <a:rPr dirty="0" err="1"/>
              <a:t>Sul</a:t>
            </a:r>
            <a:r>
              <a:rPr dirty="0"/>
              <a:t> do </a:t>
            </a:r>
            <a:r>
              <a:rPr dirty="0" err="1"/>
              <a:t>país</a:t>
            </a:r>
            <a:r>
              <a:rPr dirty="0"/>
              <a:t> </a:t>
            </a:r>
            <a:r>
              <a:rPr dirty="0" err="1"/>
              <a:t>na</a:t>
            </a:r>
            <a:r>
              <a:rPr dirty="0"/>
              <a:t> </a:t>
            </a:r>
            <a:r>
              <a:rPr dirty="0" err="1"/>
              <a:t>Faculdade</a:t>
            </a:r>
            <a:r>
              <a:rPr dirty="0"/>
              <a:t> de </a:t>
            </a:r>
            <a:r>
              <a:rPr dirty="0" err="1"/>
              <a:t>Engenharia</a:t>
            </a:r>
            <a:r>
              <a:rPr dirty="0"/>
              <a:t> do Paraná (1940-1945). </a:t>
            </a:r>
            <a:r>
              <a:rPr i="1" dirty="0" err="1">
                <a:latin typeface="+mj-lt"/>
                <a:ea typeface="+mj-ea"/>
                <a:cs typeface="+mj-cs"/>
                <a:sym typeface="Helvetica"/>
              </a:rPr>
              <a:t>Revista</a:t>
            </a:r>
            <a:r>
              <a:rPr i="1" dirty="0">
                <a:latin typeface="+mj-lt"/>
                <a:ea typeface="+mj-ea"/>
                <a:cs typeface="+mj-cs"/>
                <a:sym typeface="Helvetica"/>
              </a:rPr>
              <a:t> </a:t>
            </a:r>
            <a:r>
              <a:rPr i="1" dirty="0" err="1">
                <a:latin typeface="+mj-lt"/>
                <a:ea typeface="+mj-ea"/>
                <a:cs typeface="+mj-cs"/>
                <a:sym typeface="Helvetica"/>
              </a:rPr>
              <a:t>Vernáculo</a:t>
            </a:r>
            <a:r>
              <a:rPr dirty="0"/>
              <a:t>, n. 28, 2º </a:t>
            </a:r>
            <a:r>
              <a:rPr dirty="0" err="1"/>
              <a:t>sem</a:t>
            </a:r>
            <a:r>
              <a:rPr dirty="0"/>
              <a:t>/2011. </a:t>
            </a:r>
            <a:r>
              <a:rPr dirty="0" err="1"/>
              <a:t>Disponível</a:t>
            </a:r>
            <a:r>
              <a:rPr dirty="0"/>
              <a:t> </a:t>
            </a:r>
            <a:r>
              <a:rPr dirty="0" err="1"/>
              <a:t>em</a:t>
            </a:r>
            <a:r>
              <a:rPr dirty="0"/>
              <a:t>:  </a:t>
            </a:r>
            <a:r>
              <a:rPr u="sng" dirty="0">
                <a:solidFill>
                  <a:srgbClr val="0000FF"/>
                </a:solidFill>
                <a:uFill>
                  <a:solidFill>
                    <a:srgbClr val="0000FF"/>
                  </a:solidFill>
                </a:uFill>
                <a:hlinkClick r:id="rId2"/>
              </a:rPr>
              <a:t>https://revistas.ufpr.br/vernaculo/article/view/33232/21293</a:t>
            </a:r>
            <a:r>
              <a:rPr dirty="0"/>
              <a:t> </a:t>
            </a:r>
            <a:r>
              <a:rPr dirty="0" err="1"/>
              <a:t>Acessado</a:t>
            </a:r>
            <a:r>
              <a:rPr dirty="0"/>
              <a:t> </a:t>
            </a:r>
            <a:r>
              <a:rPr dirty="0" err="1"/>
              <a:t>em</a:t>
            </a:r>
            <a:r>
              <a:rPr dirty="0"/>
              <a:t> 08 de </a:t>
            </a:r>
            <a:r>
              <a:rPr dirty="0" err="1"/>
              <a:t>dezembro</a:t>
            </a:r>
            <a:r>
              <a:rPr dirty="0"/>
              <a:t> de 2019.</a:t>
            </a:r>
          </a:p>
          <a:p>
            <a:pPr algn="just">
              <a:defRPr sz="1200"/>
            </a:pPr>
            <a:endParaRPr dirty="0"/>
          </a:p>
          <a:p>
            <a:pPr algn="just">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https://inbec.com.br/blog/conheca-historia-enedina-marques-primeira-engenheira-negra-brasil </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 name="Jamelão.jpg"/>
          <p:cNvGrpSpPr/>
          <p:nvPr/>
        </p:nvGrpSpPr>
        <p:grpSpPr>
          <a:xfrm>
            <a:off x="2562731" y="538423"/>
            <a:ext cx="4018539" cy="5171555"/>
            <a:chOff x="0" y="0"/>
            <a:chExt cx="4018537" cy="5171554"/>
          </a:xfrm>
        </p:grpSpPr>
        <p:pic>
          <p:nvPicPr>
            <p:cNvPr id="534" name="Jamelão.jpg" descr="Jamelão.jpg"/>
            <p:cNvPicPr>
              <a:picLocks noChangeAspect="1"/>
            </p:cNvPicPr>
            <p:nvPr/>
          </p:nvPicPr>
          <p:blipFill>
            <a:blip r:embed="rId2" cstate="print">
              <a:extLst/>
            </a:blip>
            <a:stretch>
              <a:fillRect/>
            </a:stretch>
          </p:blipFill>
          <p:spPr>
            <a:xfrm>
              <a:off x="203200" y="215900"/>
              <a:ext cx="3612137" cy="4739755"/>
            </a:xfrm>
            <a:prstGeom prst="rect">
              <a:avLst/>
            </a:prstGeom>
            <a:ln w="12700" cap="flat">
              <a:noFill/>
              <a:miter lim="400000"/>
            </a:ln>
            <a:effectLst/>
          </p:spPr>
        </p:pic>
        <p:pic>
          <p:nvPicPr>
            <p:cNvPr id="535" name="Jamelão.jpg" descr="Jamelão.jpg"/>
            <p:cNvPicPr>
              <a:picLocks noChangeAspect="1"/>
            </p:cNvPicPr>
            <p:nvPr/>
          </p:nvPicPr>
          <p:blipFill>
            <a:blip r:embed="rId3" cstate="print">
              <a:extLst/>
            </a:blip>
            <a:stretch>
              <a:fillRect/>
            </a:stretch>
          </p:blipFill>
          <p:spPr>
            <a:xfrm>
              <a:off x="-1" y="0"/>
              <a:ext cx="4018539" cy="5171555"/>
            </a:xfrm>
            <a:prstGeom prst="rect">
              <a:avLst/>
            </a:prstGeom>
            <a:ln w="12700" cap="flat">
              <a:noFill/>
              <a:miter lim="400000"/>
            </a:ln>
            <a:effectLst/>
          </p:spPr>
        </p:pic>
      </p:grpSp>
      <p:sp>
        <p:nvSpPr>
          <p:cNvPr id="537" name="Jamelão"/>
          <p:cNvSpPr txBox="1"/>
          <p:nvPr/>
        </p:nvSpPr>
        <p:spPr>
          <a:xfrm>
            <a:off x="3960790" y="5750913"/>
            <a:ext cx="1222421"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Jamelão</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dragao-do-mar.jpg"/>
          <p:cNvGrpSpPr/>
          <p:nvPr/>
        </p:nvGrpSpPr>
        <p:grpSpPr>
          <a:xfrm>
            <a:off x="2752187" y="590576"/>
            <a:ext cx="3639627" cy="5067249"/>
            <a:chOff x="0" y="0"/>
            <a:chExt cx="3639625" cy="5067248"/>
          </a:xfrm>
        </p:grpSpPr>
        <p:pic>
          <p:nvPicPr>
            <p:cNvPr id="135" name="dragao-do-mar.jpg" descr="dragao-do-mar.jpg"/>
            <p:cNvPicPr>
              <a:picLocks noChangeAspect="1"/>
            </p:cNvPicPr>
            <p:nvPr/>
          </p:nvPicPr>
          <p:blipFill>
            <a:blip r:embed="rId2" cstate="print">
              <a:extLst/>
            </a:blip>
            <a:stretch>
              <a:fillRect/>
            </a:stretch>
          </p:blipFill>
          <p:spPr>
            <a:xfrm>
              <a:off x="203200" y="215900"/>
              <a:ext cx="3233225" cy="4635449"/>
            </a:xfrm>
            <a:prstGeom prst="rect">
              <a:avLst/>
            </a:prstGeom>
            <a:ln w="12700" cap="flat">
              <a:noFill/>
              <a:miter lim="400000"/>
            </a:ln>
            <a:effectLst/>
          </p:spPr>
        </p:pic>
        <p:pic>
          <p:nvPicPr>
            <p:cNvPr id="136" name="dragao-do-mar.jpg" descr="dragao-do-mar.jpg"/>
            <p:cNvPicPr>
              <a:picLocks noChangeAspect="1"/>
            </p:cNvPicPr>
            <p:nvPr/>
          </p:nvPicPr>
          <p:blipFill>
            <a:blip r:embed="rId3" cstate="print">
              <a:extLst/>
            </a:blip>
            <a:stretch>
              <a:fillRect/>
            </a:stretch>
          </p:blipFill>
          <p:spPr>
            <a:xfrm>
              <a:off x="-1" y="0"/>
              <a:ext cx="3639627" cy="5067249"/>
            </a:xfrm>
            <a:prstGeom prst="rect">
              <a:avLst/>
            </a:prstGeom>
            <a:ln w="12700" cap="flat">
              <a:noFill/>
              <a:miter lim="400000"/>
            </a:ln>
            <a:effectLst/>
          </p:spPr>
        </p:pic>
      </p:grpSp>
      <p:sp>
        <p:nvSpPr>
          <p:cNvPr id="138" name="Francisco José do Nascimento…"/>
          <p:cNvSpPr txBox="1"/>
          <p:nvPr/>
        </p:nvSpPr>
        <p:spPr>
          <a:xfrm>
            <a:off x="2614310" y="5735936"/>
            <a:ext cx="3915380" cy="761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lnSpc>
                <a:spcPct val="120000"/>
              </a:lnSpc>
              <a:defRPr sz="2000" b="1">
                <a:latin typeface="+mj-lt"/>
                <a:ea typeface="+mj-ea"/>
                <a:cs typeface="+mj-cs"/>
                <a:sym typeface="Helvetica"/>
              </a:defRPr>
            </a:pPr>
            <a:r>
              <a:t>Francisco José do Nascimento </a:t>
            </a:r>
          </a:p>
          <a:p>
            <a:pPr algn="ctr">
              <a:lnSpc>
                <a:spcPct val="120000"/>
              </a:lnSpc>
              <a:defRPr sz="2000" b="1">
                <a:latin typeface="+mj-lt"/>
                <a:ea typeface="+mj-ea"/>
                <a:cs typeface="+mj-cs"/>
                <a:sym typeface="Helvetica"/>
              </a:defRPr>
            </a:pPr>
            <a:r>
              <a:t>Dragão do Mar</a:t>
            </a:r>
          </a:p>
        </p:txBody>
      </p:sp>
    </p:spTree>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Retângulo 1"/>
          <p:cNvSpPr txBox="1"/>
          <p:nvPr/>
        </p:nvSpPr>
        <p:spPr>
          <a:xfrm>
            <a:off x="943190" y="603681"/>
            <a:ext cx="7257620" cy="5299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José </a:t>
            </a:r>
            <a:r>
              <a:rPr dirty="0" err="1"/>
              <a:t>Bispo</a:t>
            </a:r>
            <a:r>
              <a:rPr dirty="0"/>
              <a:t> </a:t>
            </a:r>
            <a:r>
              <a:rPr dirty="0" err="1"/>
              <a:t>Clementino</a:t>
            </a:r>
            <a:r>
              <a:rPr dirty="0"/>
              <a:t> dos Santos - </a:t>
            </a:r>
            <a:r>
              <a:rPr u="sng" dirty="0" err="1"/>
              <a:t>Jamelão</a:t>
            </a:r>
            <a:endParaRPr u="sng" dirty="0"/>
          </a:p>
          <a:p>
            <a:pPr algn="ctr">
              <a:defRPr sz="2000"/>
            </a:pPr>
            <a:r>
              <a:rPr dirty="0"/>
              <a:t>(Rio de Janeiro/RJ, </a:t>
            </a:r>
            <a:r>
              <a:rPr dirty="0" smtClean="0"/>
              <a:t> </a:t>
            </a:r>
            <a:r>
              <a:rPr dirty="0"/>
              <a:t>1913 – Rio de Janeiro/RJ, </a:t>
            </a:r>
            <a:r>
              <a:rPr dirty="0" smtClean="0"/>
              <a:t>2008</a:t>
            </a:r>
            <a:r>
              <a:rPr dirty="0"/>
              <a:t>)</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ctr">
              <a:lnSpc>
                <a:spcPct val="120000"/>
              </a:lnSpc>
              <a:defRPr sz="2000"/>
            </a:pPr>
            <a:endParaRPr dirty="0"/>
          </a:p>
          <a:p>
            <a:pPr algn="just">
              <a:defRPr sz="2000"/>
            </a:pPr>
            <a:r>
              <a:rPr dirty="0"/>
              <a:t>Cantor de samba e </a:t>
            </a:r>
            <a:r>
              <a:rPr dirty="0" err="1"/>
              <a:t>intérprete</a:t>
            </a:r>
            <a:r>
              <a:rPr dirty="0"/>
              <a:t> </a:t>
            </a:r>
            <a:r>
              <a:rPr dirty="0" err="1"/>
              <a:t>prioncipal</a:t>
            </a:r>
            <a:r>
              <a:rPr dirty="0"/>
              <a:t> dos sambas </a:t>
            </a:r>
            <a:r>
              <a:rPr dirty="0" err="1"/>
              <a:t>enredo</a:t>
            </a:r>
            <a:r>
              <a:rPr dirty="0"/>
              <a:t> </a:t>
            </a:r>
            <a:r>
              <a:rPr dirty="0" err="1"/>
              <a:t>da</a:t>
            </a:r>
            <a:r>
              <a:rPr dirty="0"/>
              <a:t> </a:t>
            </a:r>
            <a:r>
              <a:rPr dirty="0" err="1"/>
              <a:t>Mangueira</a:t>
            </a:r>
            <a:r>
              <a:rPr dirty="0"/>
              <a:t>, a </a:t>
            </a:r>
            <a:r>
              <a:rPr dirty="0" err="1"/>
              <a:t>partir</a:t>
            </a:r>
            <a:r>
              <a:rPr dirty="0"/>
              <a:t> </a:t>
            </a:r>
            <a:r>
              <a:rPr dirty="0" err="1"/>
              <a:t>da</a:t>
            </a:r>
            <a:r>
              <a:rPr dirty="0"/>
              <a:t> </a:t>
            </a:r>
            <a:r>
              <a:rPr dirty="0" err="1"/>
              <a:t>década</a:t>
            </a:r>
            <a:r>
              <a:rPr dirty="0"/>
              <a:t> de 1950. </a:t>
            </a:r>
            <a:r>
              <a:rPr dirty="0" err="1"/>
              <a:t>Gravou</a:t>
            </a:r>
            <a:r>
              <a:rPr dirty="0"/>
              <a:t> </a:t>
            </a:r>
            <a:r>
              <a:rPr dirty="0" err="1"/>
              <a:t>muitos</a:t>
            </a:r>
            <a:r>
              <a:rPr dirty="0"/>
              <a:t> discos e </a:t>
            </a:r>
            <a:r>
              <a:rPr dirty="0" err="1"/>
              <a:t>participou</a:t>
            </a:r>
            <a:r>
              <a:rPr dirty="0"/>
              <a:t> de </a:t>
            </a:r>
            <a:r>
              <a:rPr dirty="0" err="1"/>
              <a:t>programas</a:t>
            </a:r>
            <a:r>
              <a:rPr dirty="0"/>
              <a:t> de </a:t>
            </a:r>
            <a:r>
              <a:rPr dirty="0" err="1"/>
              <a:t>rádio</a:t>
            </a:r>
            <a:r>
              <a:rPr dirty="0"/>
              <a:t>.</a:t>
            </a:r>
          </a:p>
          <a:p>
            <a:pPr algn="just">
              <a:defRPr sz="2000"/>
            </a:pPr>
            <a:endParaRPr dirty="0"/>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a:t>
            </a:r>
          </a:p>
          <a:p>
            <a:pPr>
              <a:defRPr sz="1200"/>
            </a:pPr>
            <a:endParaRPr dirty="0"/>
          </a:p>
          <a:p>
            <a:pPr>
              <a:defRPr sz="1200"/>
            </a:pPr>
            <a:r>
              <a:rPr dirty="0" err="1"/>
              <a:t>Imagem</a:t>
            </a:r>
            <a:r>
              <a:rPr dirty="0"/>
              <a:t> e </a:t>
            </a:r>
            <a:r>
              <a:rPr dirty="0" err="1"/>
              <a:t>Biografia</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http://www.museuafrobrasil.org.br/pesquisa/hist%C3%B3ria-e-mem%C3%B3ria/historia-e-memoria/2014/07/17/jamel%C3%A3o </a:t>
            </a:r>
            <a:r>
              <a:rPr dirty="0"/>
              <a:t> </a:t>
            </a:r>
            <a:r>
              <a:rPr dirty="0" err="1"/>
              <a:t>em</a:t>
            </a:r>
            <a:r>
              <a:rPr dirty="0"/>
              <a:t> 20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image57.jpeg"/>
          <p:cNvGrpSpPr/>
          <p:nvPr/>
        </p:nvGrpSpPr>
        <p:grpSpPr>
          <a:xfrm>
            <a:off x="3085274" y="582002"/>
            <a:ext cx="2973452" cy="4951256"/>
            <a:chOff x="0" y="0"/>
            <a:chExt cx="2973451" cy="4951255"/>
          </a:xfrm>
        </p:grpSpPr>
        <p:pic>
          <p:nvPicPr>
            <p:cNvPr id="542" name="image57.jpeg" descr="image57.jpeg"/>
            <p:cNvPicPr>
              <a:picLocks noChangeAspect="1"/>
            </p:cNvPicPr>
            <p:nvPr/>
          </p:nvPicPr>
          <p:blipFill>
            <a:blip r:embed="rId2" cstate="print">
              <a:extLst/>
            </a:blip>
            <a:stretch>
              <a:fillRect/>
            </a:stretch>
          </p:blipFill>
          <p:spPr>
            <a:xfrm>
              <a:off x="203200" y="215900"/>
              <a:ext cx="2567052" cy="4519456"/>
            </a:xfrm>
            <a:prstGeom prst="rect">
              <a:avLst/>
            </a:prstGeom>
            <a:ln>
              <a:noFill/>
            </a:ln>
            <a:effectLst/>
          </p:spPr>
        </p:pic>
        <p:pic>
          <p:nvPicPr>
            <p:cNvPr id="541" name="image57.jpeg" descr="image57.jpeg"/>
            <p:cNvPicPr>
              <a:picLocks/>
            </p:cNvPicPr>
            <p:nvPr/>
          </p:nvPicPr>
          <p:blipFill>
            <a:blip r:embed="rId3" cstate="print">
              <a:extLst/>
            </a:blip>
            <a:stretch>
              <a:fillRect/>
            </a:stretch>
          </p:blipFill>
          <p:spPr>
            <a:xfrm>
              <a:off x="0" y="0"/>
              <a:ext cx="2973452" cy="4951256"/>
            </a:xfrm>
            <a:prstGeom prst="rect">
              <a:avLst/>
            </a:prstGeom>
            <a:effectLst/>
          </p:spPr>
        </p:pic>
      </p:grpSp>
      <p:sp>
        <p:nvSpPr>
          <p:cNvPr id="544" name="Geraldo Campos de Oliveira"/>
          <p:cNvSpPr txBox="1"/>
          <p:nvPr/>
        </p:nvSpPr>
        <p:spPr>
          <a:xfrm>
            <a:off x="2610038" y="5710009"/>
            <a:ext cx="392392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200" b="1">
                <a:latin typeface="+mj-lt"/>
                <a:ea typeface="+mj-ea"/>
                <a:cs typeface="+mj-cs"/>
                <a:sym typeface="Helvetica"/>
              </a:defRPr>
            </a:lvl1pPr>
          </a:lstStyle>
          <a:p>
            <a:r>
              <a:t>Geraldo Campos de Oliveira </a:t>
            </a:r>
          </a:p>
        </p:txBody>
      </p:sp>
    </p:spTree>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CaixaDeTexto 1"/>
          <p:cNvSpPr txBox="1"/>
          <p:nvPr/>
        </p:nvSpPr>
        <p:spPr>
          <a:xfrm>
            <a:off x="611559" y="656898"/>
            <a:ext cx="7848874" cy="5087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200" b="1">
                <a:latin typeface="+mj-lt"/>
                <a:ea typeface="+mj-ea"/>
                <a:cs typeface="+mj-cs"/>
                <a:sym typeface="Helvetica"/>
              </a:defRPr>
            </a:pPr>
            <a:r>
              <a:rPr dirty="0"/>
              <a:t>Geraldo Campos de Oliveira </a:t>
            </a:r>
          </a:p>
          <a:p>
            <a:pPr>
              <a:defRPr sz="2000"/>
            </a:pPr>
            <a:endParaRPr dirty="0"/>
          </a:p>
          <a:p>
            <a:pPr>
              <a:defRPr sz="2000"/>
            </a:pPr>
            <a:endParaRPr dirty="0"/>
          </a:p>
          <a:p>
            <a:pPr>
              <a:defRPr sz="2000"/>
            </a:pPr>
            <a:endParaRPr dirty="0"/>
          </a:p>
          <a:p>
            <a:pPr>
              <a:defRPr sz="2000"/>
            </a:pPr>
            <a:endParaRPr dirty="0"/>
          </a:p>
          <a:p>
            <a:pPr algn="just">
              <a:defRPr sz="2000"/>
            </a:pPr>
            <a:r>
              <a:rPr dirty="0"/>
              <a:t>Professor,  </a:t>
            </a:r>
            <a:r>
              <a:rPr dirty="0" err="1"/>
              <a:t>foi</a:t>
            </a:r>
            <a:r>
              <a:rPr dirty="0"/>
              <a:t> um dos </a:t>
            </a:r>
            <a:r>
              <a:rPr dirty="0" err="1"/>
              <a:t>fundadores</a:t>
            </a:r>
            <a:r>
              <a:rPr dirty="0"/>
              <a:t> do </a:t>
            </a:r>
            <a:r>
              <a:rPr dirty="0" err="1"/>
              <a:t>Teatro</a:t>
            </a:r>
            <a:r>
              <a:rPr dirty="0"/>
              <a:t> Experimental do Negro (TEN), no final de 1944, </a:t>
            </a:r>
            <a:r>
              <a:rPr dirty="0" err="1"/>
              <a:t>em</a:t>
            </a:r>
            <a:r>
              <a:rPr dirty="0"/>
              <a:t> São Paulo, </a:t>
            </a:r>
            <a:r>
              <a:rPr dirty="0" err="1"/>
              <a:t>ao</a:t>
            </a:r>
            <a:r>
              <a:rPr dirty="0"/>
              <a:t> </a:t>
            </a:r>
            <a:r>
              <a:rPr dirty="0" err="1"/>
              <a:t>lado</a:t>
            </a:r>
            <a:r>
              <a:rPr dirty="0"/>
              <a:t> de Abdias do </a:t>
            </a:r>
            <a:r>
              <a:rPr dirty="0" err="1"/>
              <a:t>Nascimento</a:t>
            </a:r>
            <a:r>
              <a:rPr dirty="0"/>
              <a:t>, Aguinaldo </a:t>
            </a:r>
            <a:r>
              <a:rPr dirty="0" err="1"/>
              <a:t>Camargo</a:t>
            </a:r>
            <a:r>
              <a:rPr dirty="0"/>
              <a:t>, Ruth de Souza, Maria de Lourdes Vale do </a:t>
            </a:r>
            <a:r>
              <a:rPr dirty="0" err="1"/>
              <a:t>Nascimento</a:t>
            </a:r>
            <a:r>
              <a:rPr dirty="0"/>
              <a:t> e </a:t>
            </a:r>
            <a:r>
              <a:rPr dirty="0" err="1"/>
              <a:t>Sebastião</a:t>
            </a:r>
            <a:r>
              <a:rPr dirty="0"/>
              <a:t> </a:t>
            </a:r>
            <a:r>
              <a:rPr dirty="0" err="1"/>
              <a:t>Rodrigues</a:t>
            </a:r>
            <a:r>
              <a:rPr dirty="0"/>
              <a:t> </a:t>
            </a:r>
            <a:r>
              <a:rPr dirty="0" err="1"/>
              <a:t>Alves</a:t>
            </a:r>
            <a:r>
              <a:rPr dirty="0"/>
              <a:t>. </a:t>
            </a:r>
            <a:r>
              <a:rPr dirty="0" err="1"/>
              <a:t>Foi</a:t>
            </a:r>
            <a:r>
              <a:rPr dirty="0"/>
              <a:t> </a:t>
            </a:r>
            <a:r>
              <a:rPr dirty="0" err="1"/>
              <a:t>também</a:t>
            </a:r>
            <a:r>
              <a:rPr dirty="0"/>
              <a:t> </a:t>
            </a:r>
            <a:r>
              <a:rPr dirty="0" err="1"/>
              <a:t>fundador</a:t>
            </a:r>
            <a:r>
              <a:rPr dirty="0"/>
              <a:t> do </a:t>
            </a:r>
            <a:r>
              <a:rPr dirty="0" err="1"/>
              <a:t>Jornal</a:t>
            </a:r>
            <a:r>
              <a:rPr dirty="0"/>
              <a:t>  </a:t>
            </a:r>
            <a:r>
              <a:rPr dirty="0" err="1"/>
              <a:t>Senzala</a:t>
            </a:r>
            <a:r>
              <a:rPr dirty="0"/>
              <a:t>.</a:t>
            </a:r>
          </a:p>
          <a:p>
            <a:endParaRPr sz="2000" dirty="0"/>
          </a:p>
          <a:p>
            <a:endParaRPr sz="2000" dirty="0"/>
          </a:p>
          <a:p>
            <a:endParaRPr sz="2000" dirty="0"/>
          </a:p>
          <a:p>
            <a:endParaRPr sz="2000" dirty="0"/>
          </a:p>
          <a:p>
            <a:endParaRPr dirty="0"/>
          </a:p>
          <a:p>
            <a:pPr algn="just">
              <a:defRPr sz="1200"/>
            </a:pPr>
            <a:r>
              <a:rPr dirty="0" err="1"/>
              <a:t>Referência</a:t>
            </a:r>
            <a:r>
              <a:rPr dirty="0"/>
              <a:t>:</a:t>
            </a:r>
          </a:p>
          <a:p>
            <a:pPr algn="just">
              <a:defRPr sz="1200"/>
            </a:pPr>
            <a:endParaRPr dirty="0"/>
          </a:p>
          <a:p>
            <a:pPr>
              <a:defRPr sz="1200"/>
            </a:pPr>
            <a:r>
              <a:rPr dirty="0" err="1"/>
              <a:t>Imagem</a:t>
            </a:r>
            <a:r>
              <a:rPr dirty="0"/>
              <a:t> e </a:t>
            </a: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http://www2.assis.unesp.br/cedap/cat_imprensa_negra/biografias/geraldo_campos_oliveira.html</a:t>
            </a:r>
            <a:r>
              <a:rPr u="sng" dirty="0">
                <a:solidFill>
                  <a:srgbClr val="0000FF"/>
                </a:solidFill>
                <a:uFill>
                  <a:solidFill>
                    <a:srgbClr val="0000FF"/>
                  </a:solidFill>
                </a:uFill>
              </a:rPr>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 name="aguinaldocamargo.jpg"/>
          <p:cNvGrpSpPr/>
          <p:nvPr/>
        </p:nvGrpSpPr>
        <p:grpSpPr>
          <a:xfrm>
            <a:off x="2599944" y="292198"/>
            <a:ext cx="3944113" cy="5798768"/>
            <a:chOff x="0" y="0"/>
            <a:chExt cx="3944111" cy="5798766"/>
          </a:xfrm>
        </p:grpSpPr>
        <p:pic>
          <p:nvPicPr>
            <p:cNvPr id="548" name="aguinaldocamargo.jpg" descr="aguinaldocamargo.jpg"/>
            <p:cNvPicPr>
              <a:picLocks noChangeAspect="1"/>
            </p:cNvPicPr>
            <p:nvPr/>
          </p:nvPicPr>
          <p:blipFill>
            <a:blip r:embed="rId2" cstate="print">
              <a:extLst/>
            </a:blip>
            <a:stretch>
              <a:fillRect/>
            </a:stretch>
          </p:blipFill>
          <p:spPr>
            <a:xfrm>
              <a:off x="203199" y="215899"/>
              <a:ext cx="3537713" cy="5366968"/>
            </a:xfrm>
            <a:prstGeom prst="rect">
              <a:avLst/>
            </a:prstGeom>
            <a:ln w="12700" cap="flat">
              <a:noFill/>
              <a:miter lim="400000"/>
            </a:ln>
            <a:effectLst/>
          </p:spPr>
        </p:pic>
        <p:pic>
          <p:nvPicPr>
            <p:cNvPr id="549" name="aguinaldocamargo.jpg" descr="aguinaldocamargo.jpg"/>
            <p:cNvPicPr>
              <a:picLocks noChangeAspect="1"/>
            </p:cNvPicPr>
            <p:nvPr/>
          </p:nvPicPr>
          <p:blipFill>
            <a:blip r:embed="rId3" cstate="print">
              <a:extLst/>
            </a:blip>
            <a:stretch>
              <a:fillRect/>
            </a:stretch>
          </p:blipFill>
          <p:spPr>
            <a:xfrm>
              <a:off x="-1" y="-1"/>
              <a:ext cx="3944113" cy="5798768"/>
            </a:xfrm>
            <a:prstGeom prst="rect">
              <a:avLst/>
            </a:prstGeom>
            <a:ln w="12700" cap="flat">
              <a:noFill/>
              <a:miter lim="400000"/>
            </a:ln>
            <a:effectLst/>
          </p:spPr>
        </p:pic>
      </p:grpSp>
      <p:sp>
        <p:nvSpPr>
          <p:cNvPr id="551" name="Aguinaldo Camargo"/>
          <p:cNvSpPr txBox="1"/>
          <p:nvPr/>
        </p:nvSpPr>
        <p:spPr>
          <a:xfrm>
            <a:off x="3192712" y="6078309"/>
            <a:ext cx="275857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200" b="1">
                <a:latin typeface="+mj-lt"/>
                <a:ea typeface="+mj-ea"/>
                <a:cs typeface="+mj-cs"/>
                <a:sym typeface="Helvetica"/>
              </a:defRPr>
            </a:lvl1pPr>
          </a:lstStyle>
          <a:p>
            <a:r>
              <a:t>Aguinaldo Camargo</a:t>
            </a:r>
          </a:p>
        </p:txBody>
      </p: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CaixaDeTexto 1"/>
          <p:cNvSpPr txBox="1"/>
          <p:nvPr/>
        </p:nvSpPr>
        <p:spPr>
          <a:xfrm>
            <a:off x="1236866" y="404664"/>
            <a:ext cx="6670269" cy="5829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200" b="1">
                <a:latin typeface="+mj-lt"/>
                <a:ea typeface="+mj-ea"/>
                <a:cs typeface="+mj-cs"/>
                <a:sym typeface="Helvetica"/>
              </a:defRPr>
            </a:pPr>
            <a:r>
              <a:t>Aguinaldo Camargo</a:t>
            </a:r>
          </a:p>
          <a:p>
            <a:pPr>
              <a:defRPr sz="2000" b="1">
                <a:latin typeface="+mj-lt"/>
                <a:ea typeface="+mj-ea"/>
                <a:cs typeface="+mj-cs"/>
                <a:sym typeface="Helvetica"/>
              </a:defRPr>
            </a:pPr>
            <a:endParaRPr/>
          </a:p>
          <a:p>
            <a:pPr>
              <a:defRPr sz="2000" b="1">
                <a:latin typeface="+mj-lt"/>
                <a:ea typeface="+mj-ea"/>
                <a:cs typeface="+mj-cs"/>
                <a:sym typeface="Helvetica"/>
              </a:defRPr>
            </a:pPr>
            <a:endParaRPr/>
          </a:p>
          <a:p>
            <a:pPr algn="just">
              <a:defRPr sz="2000"/>
            </a:pPr>
            <a:r>
              <a:t>Colaborador do jornal </a:t>
            </a:r>
            <a:r>
              <a:rPr i="1">
                <a:latin typeface="+mj-lt"/>
                <a:ea typeface="+mj-ea"/>
                <a:cs typeface="+mj-cs"/>
                <a:sym typeface="Helvetica"/>
              </a:rPr>
              <a:t>Senzala.</a:t>
            </a:r>
            <a:r>
              <a:rPr b="1">
                <a:latin typeface="+mj-lt"/>
                <a:ea typeface="+mj-ea"/>
                <a:cs typeface="+mj-cs"/>
                <a:sym typeface="Helvetica"/>
              </a:rPr>
              <a:t> </a:t>
            </a:r>
            <a:r>
              <a:t>Aguinaldo Camargo foi advogado, agrônomo e ator, além de filósofo e sociólogo. Exerceu o ofício de comissário da polícia no Rio de Janeiro. Camargo foi um dos fundadores do Teatro Experimental do Negro (TEN), no final de 1944, ao lado de Geraldo Campos de Oliveira, Abdias do Nascimento, Maria de Lourdes Vale Nascimento, Ruth de Souza e Sebastião Rodrigues Alves.</a:t>
            </a:r>
          </a:p>
          <a:p>
            <a:pPr algn="just"/>
            <a:endParaRPr sz="2000"/>
          </a:p>
          <a:p>
            <a:pPr algn="just"/>
            <a:endParaRPr sz="2000"/>
          </a:p>
          <a:p>
            <a:endParaRPr sz="2000"/>
          </a:p>
          <a:p>
            <a:pPr algn="just">
              <a:defRPr sz="1200"/>
            </a:pPr>
            <a:r>
              <a:t>Referências:</a:t>
            </a:r>
          </a:p>
          <a:p>
            <a:pPr algn="just">
              <a:defRPr sz="1200"/>
            </a:pPr>
            <a:endParaRPr/>
          </a:p>
          <a:p>
            <a:pPr algn="just">
              <a:defRPr sz="1200"/>
            </a:pPr>
            <a:r>
              <a:t>Biografia: Disponível em: </a:t>
            </a:r>
            <a:r>
              <a:rPr u="sng">
                <a:solidFill>
                  <a:srgbClr val="0000FF"/>
                </a:solidFill>
                <a:uFill>
                  <a:solidFill>
                    <a:srgbClr val="0000FF"/>
                  </a:solidFill>
                </a:uFill>
              </a:rPr>
              <a:t>http://www2.assis.unesp.br/cedap/cat_imprensa_negra/biografias/aguinaldo_camargo.html</a:t>
            </a:r>
            <a:r>
              <a:t>  Acessado em 02 de agosto de 2019.</a:t>
            </a:r>
          </a:p>
          <a:p>
            <a:pPr algn="just">
              <a:defRPr sz="1200"/>
            </a:pPr>
            <a:r>
              <a:t>Imagem e Biografia: </a:t>
            </a:r>
          </a:p>
          <a:p>
            <a:pPr algn="just">
              <a:defRPr sz="1200"/>
            </a:pPr>
            <a:r>
              <a:t>Disponível em: </a:t>
            </a:r>
            <a:r>
              <a:rPr u="sng">
                <a:solidFill>
                  <a:srgbClr val="0000FF"/>
                </a:solidFill>
                <a:uFill>
                  <a:solidFill>
                    <a:srgbClr val="0000FF"/>
                  </a:solidFill>
                </a:uFill>
                <a:hlinkClick r:id="rId2"/>
              </a:rPr>
              <a:t>https://ipeafro.org.br/personalidades/aguinaldo-camargo/</a:t>
            </a:r>
            <a:r>
              <a:t> Acessado em 02 de agosto de 2019.</a:t>
            </a:r>
          </a:p>
          <a:p>
            <a:pPr algn="just">
              <a:defRPr sz="1200" i="1" u="sng">
                <a:latin typeface="+mj-lt"/>
                <a:ea typeface="+mj-ea"/>
                <a:cs typeface="+mj-cs"/>
                <a:sym typeface="Helvetica"/>
              </a:defRPr>
            </a:pPr>
            <a:endParaRPr/>
          </a:p>
        </p:txBody>
      </p:sp>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Picture 2" descr="Picture 2"/>
          <p:cNvPicPr>
            <a:picLocks noChangeAspect="1"/>
          </p:cNvPicPr>
          <p:nvPr/>
        </p:nvPicPr>
        <p:blipFill>
          <a:blip r:embed="rId2" cstate="print">
            <a:extLst/>
          </a:blip>
          <a:stretch>
            <a:fillRect/>
          </a:stretch>
        </p:blipFill>
        <p:spPr>
          <a:xfrm>
            <a:off x="1581467" y="965075"/>
            <a:ext cx="5981066" cy="4398187"/>
          </a:xfrm>
          <a:prstGeom prst="rect">
            <a:avLst/>
          </a:prstGeom>
          <a:ln w="12700">
            <a:miter lim="400000"/>
          </a:ln>
          <a:effectLst>
            <a:outerShdw dist="35921" dir="2700000" rotWithShape="0">
              <a:srgbClr val="EEECE1"/>
            </a:outerShdw>
          </a:effectLst>
        </p:spPr>
      </p:pic>
      <p:sp>
        <p:nvSpPr>
          <p:cNvPr id="556" name="Abdias Nascimento"/>
          <p:cNvSpPr txBox="1"/>
          <p:nvPr/>
        </p:nvSpPr>
        <p:spPr>
          <a:xfrm>
            <a:off x="3223476" y="5573113"/>
            <a:ext cx="269704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Abdias Nascimento</a:t>
            </a:r>
          </a:p>
        </p:txBody>
      </p:sp>
    </p:spTree>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tângulo 1"/>
          <p:cNvSpPr txBox="1"/>
          <p:nvPr/>
        </p:nvSpPr>
        <p:spPr>
          <a:xfrm>
            <a:off x="851772" y="866447"/>
            <a:ext cx="7440456" cy="4872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Abdias Nascimento</a:t>
            </a:r>
          </a:p>
          <a:p>
            <a:pPr algn="ctr">
              <a:lnSpc>
                <a:spcPct val="120000"/>
              </a:lnSpc>
              <a:defRPr sz="2000"/>
            </a:pPr>
            <a:r>
              <a:t>(Franca/SP,  1914 – Rio de Janeiro/RJ,  2011)</a:t>
            </a:r>
            <a:endParaRPr b="1">
              <a:latin typeface="+mj-lt"/>
              <a:ea typeface="+mj-ea"/>
              <a:cs typeface="+mj-cs"/>
              <a:sym typeface="Helvetica"/>
            </a:endParaRPr>
          </a:p>
          <a:p>
            <a:pPr>
              <a:defRPr sz="2000"/>
            </a:pPr>
            <a:endParaRPr/>
          </a:p>
          <a:p>
            <a:pPr>
              <a:defRPr sz="2000"/>
            </a:pPr>
            <a:endParaRPr/>
          </a:p>
          <a:p>
            <a:pPr algn="just">
              <a:defRPr sz="2000"/>
            </a:pPr>
            <a:r>
              <a:t>Escritor, artista plástico, teatrólogo, político e poeta, Abdias Nascimento foi um grande ativista pelos direitos humanos. Participou da Frente Negra Brasileira, nos anos 1930, e ajudou a organizar o Congresso Afro-Campineiro, em 1938. Em 1944, foi um dos fundadores do Teatro Experimental do Negro, além de ter organizado vários Congressos e ter assumido a criação do Museu de Arte Negra.</a:t>
            </a:r>
          </a:p>
          <a:p>
            <a:pPr algn="just"/>
            <a:endParaRPr sz="2000"/>
          </a:p>
          <a:p>
            <a:pPr algn="just"/>
            <a:endParaRPr/>
          </a:p>
          <a:p>
            <a:pPr algn="just"/>
            <a:endParaRPr/>
          </a:p>
          <a:p>
            <a:pPr algn="just">
              <a:defRPr sz="1200"/>
            </a:pPr>
            <a:r>
              <a:t>Referência:</a:t>
            </a:r>
          </a:p>
          <a:p>
            <a:pPr algn="just">
              <a:defRPr sz="1200"/>
            </a:pPr>
            <a:endParaRPr/>
          </a:p>
          <a:p>
            <a:pPr algn="just">
              <a:defRPr sz="1200"/>
            </a:pPr>
            <a:r>
              <a:t>Imagem e Biografia: </a:t>
            </a:r>
          </a:p>
          <a:p>
            <a:pPr algn="just">
              <a:defRPr sz="1200"/>
            </a:pPr>
            <a:r>
              <a:t>Disponível em: </a:t>
            </a:r>
            <a:r>
              <a:rPr u="sng">
                <a:solidFill>
                  <a:srgbClr val="0000FF"/>
                </a:solidFill>
                <a:uFill>
                  <a:solidFill>
                    <a:srgbClr val="0000FF"/>
                  </a:solidFill>
                </a:uFill>
                <a:hlinkClick r:id="rId2"/>
              </a:rPr>
              <a:t>http://ipeafro.org.br/personalidades/abdias-nascimento/</a:t>
            </a:r>
            <a:r>
              <a:t> Acessado em 02 de agosto de 2019.</a:t>
            </a:r>
          </a:p>
        </p:txBody>
      </p:sp>
    </p:spTree>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2" name="carolina-maria-jesus.jpg"/>
          <p:cNvGrpSpPr/>
          <p:nvPr/>
        </p:nvGrpSpPr>
        <p:grpSpPr>
          <a:xfrm>
            <a:off x="2749673" y="467865"/>
            <a:ext cx="3644655" cy="5279483"/>
            <a:chOff x="0" y="0"/>
            <a:chExt cx="3644653" cy="5279482"/>
          </a:xfrm>
        </p:grpSpPr>
        <p:pic>
          <p:nvPicPr>
            <p:cNvPr id="560" name="carolina-maria-jesus.jpg" descr="carolina-maria-jesus.jpg"/>
            <p:cNvPicPr>
              <a:picLocks noChangeAspect="1"/>
            </p:cNvPicPr>
            <p:nvPr/>
          </p:nvPicPr>
          <p:blipFill>
            <a:blip r:embed="rId2" cstate="print">
              <a:extLst/>
            </a:blip>
            <a:stretch>
              <a:fillRect/>
            </a:stretch>
          </p:blipFill>
          <p:spPr>
            <a:xfrm>
              <a:off x="203200" y="215899"/>
              <a:ext cx="3238253" cy="4847683"/>
            </a:xfrm>
            <a:prstGeom prst="rect">
              <a:avLst/>
            </a:prstGeom>
            <a:ln w="12700" cap="flat">
              <a:noFill/>
              <a:miter lim="400000"/>
            </a:ln>
            <a:effectLst/>
          </p:spPr>
        </p:pic>
        <p:pic>
          <p:nvPicPr>
            <p:cNvPr id="561" name="carolina-maria-jesus.jpg" descr="carolina-maria-jesus.jpg"/>
            <p:cNvPicPr>
              <a:picLocks noChangeAspect="1"/>
            </p:cNvPicPr>
            <p:nvPr/>
          </p:nvPicPr>
          <p:blipFill>
            <a:blip r:embed="rId3" cstate="print">
              <a:extLst/>
            </a:blip>
            <a:stretch>
              <a:fillRect/>
            </a:stretch>
          </p:blipFill>
          <p:spPr>
            <a:xfrm>
              <a:off x="-1" y="-1"/>
              <a:ext cx="3644655" cy="5279483"/>
            </a:xfrm>
            <a:prstGeom prst="rect">
              <a:avLst/>
            </a:prstGeom>
            <a:ln w="12700" cap="flat">
              <a:noFill/>
              <a:miter lim="400000"/>
            </a:ln>
            <a:effectLst/>
          </p:spPr>
        </p:pic>
      </p:grpSp>
      <p:sp>
        <p:nvSpPr>
          <p:cNvPr id="563" name="Carolina Maria de Jesus"/>
          <p:cNvSpPr txBox="1"/>
          <p:nvPr/>
        </p:nvSpPr>
        <p:spPr>
          <a:xfrm>
            <a:off x="2920475" y="5827113"/>
            <a:ext cx="330305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Carolina Maria de Jesus</a:t>
            </a:r>
          </a:p>
        </p:txBody>
      </p:sp>
    </p:spTree>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CaixaDeTexto 6"/>
          <p:cNvSpPr txBox="1"/>
          <p:nvPr/>
        </p:nvSpPr>
        <p:spPr>
          <a:xfrm>
            <a:off x="720854" y="188640"/>
            <a:ext cx="7702292" cy="6104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Carolina Maria de Jesus</a:t>
            </a:r>
          </a:p>
          <a:p>
            <a:pPr algn="ctr">
              <a:lnSpc>
                <a:spcPct val="120000"/>
              </a:lnSpc>
              <a:defRPr sz="2000"/>
            </a:pPr>
            <a:r>
              <a:rPr dirty="0"/>
              <a:t>(Minas </a:t>
            </a:r>
            <a:r>
              <a:rPr dirty="0" err="1"/>
              <a:t>Gerais</a:t>
            </a:r>
            <a:r>
              <a:rPr dirty="0"/>
              <a:t>,  1914 – São Paulo/SP,  1977)</a:t>
            </a:r>
            <a:endParaRPr b="1" dirty="0">
              <a:latin typeface="+mj-lt"/>
              <a:ea typeface="+mj-ea"/>
              <a:cs typeface="+mj-cs"/>
              <a:sym typeface="Helvetica"/>
            </a:endParaRPr>
          </a:p>
          <a:p>
            <a:pPr algn="just">
              <a:defRPr sz="2000"/>
            </a:pPr>
            <a:endParaRPr dirty="0"/>
          </a:p>
          <a:p>
            <a:pPr algn="just">
              <a:defRPr sz="2000"/>
            </a:pPr>
            <a:endParaRPr dirty="0"/>
          </a:p>
          <a:p>
            <a:pPr algn="just">
              <a:defRPr sz="2000"/>
            </a:pPr>
            <a:endParaRPr dirty="0"/>
          </a:p>
          <a:p>
            <a:pPr algn="just">
              <a:defRPr sz="2000"/>
            </a:pPr>
            <a:r>
              <a:rPr dirty="0" err="1"/>
              <a:t>Ao</a:t>
            </a:r>
            <a:r>
              <a:rPr dirty="0"/>
              <a:t> </a:t>
            </a:r>
            <a:r>
              <a:rPr dirty="0" err="1"/>
              <a:t>chegar</a:t>
            </a:r>
            <a:r>
              <a:rPr dirty="0"/>
              <a:t> </a:t>
            </a:r>
            <a:r>
              <a:rPr dirty="0" err="1"/>
              <a:t>em</a:t>
            </a:r>
            <a:r>
              <a:rPr dirty="0"/>
              <a:t>  São Paulo, </a:t>
            </a:r>
            <a:r>
              <a:rPr dirty="0" err="1"/>
              <a:t>em</a:t>
            </a:r>
            <a:r>
              <a:rPr dirty="0"/>
              <a:t> 1947, Carolina e </a:t>
            </a:r>
            <a:r>
              <a:rPr dirty="0" err="1"/>
              <a:t>seus</a:t>
            </a:r>
            <a:r>
              <a:rPr dirty="0"/>
              <a:t> </a:t>
            </a:r>
            <a:r>
              <a:rPr dirty="0" err="1"/>
              <a:t>três</a:t>
            </a:r>
            <a:r>
              <a:rPr dirty="0"/>
              <a:t> </a:t>
            </a:r>
            <a:r>
              <a:rPr dirty="0" err="1"/>
              <a:t>filhos</a:t>
            </a:r>
            <a:r>
              <a:rPr dirty="0"/>
              <a:t> – </a:t>
            </a:r>
            <a:r>
              <a:rPr dirty="0" err="1"/>
              <a:t>João</a:t>
            </a:r>
            <a:r>
              <a:rPr dirty="0"/>
              <a:t> José de Jesus, José Carlos de Jesus e Vera Eunice de Jesus Lima – </a:t>
            </a:r>
            <a:r>
              <a:rPr dirty="0" err="1"/>
              <a:t>residiram</a:t>
            </a:r>
            <a:r>
              <a:rPr dirty="0"/>
              <a:t> </a:t>
            </a:r>
            <a:r>
              <a:rPr dirty="0" err="1"/>
              <a:t>por</a:t>
            </a:r>
            <a:r>
              <a:rPr dirty="0"/>
              <a:t> um </a:t>
            </a:r>
            <a:r>
              <a:rPr dirty="0" err="1"/>
              <a:t>bom</a:t>
            </a:r>
            <a:r>
              <a:rPr dirty="0"/>
              <a:t> tempo </a:t>
            </a:r>
            <a:r>
              <a:rPr dirty="0" err="1"/>
              <a:t>na</a:t>
            </a:r>
            <a:r>
              <a:rPr dirty="0"/>
              <a:t> </a:t>
            </a:r>
            <a:r>
              <a:rPr dirty="0" err="1"/>
              <a:t>favela</a:t>
            </a:r>
            <a:r>
              <a:rPr dirty="0"/>
              <a:t> do </a:t>
            </a:r>
            <a:r>
              <a:rPr dirty="0" err="1"/>
              <a:t>Canindé</a:t>
            </a:r>
            <a:r>
              <a:rPr dirty="0"/>
              <a:t>. </a:t>
            </a:r>
            <a:r>
              <a:rPr dirty="0" err="1"/>
              <a:t>Sua</a:t>
            </a:r>
            <a:r>
              <a:rPr dirty="0"/>
              <a:t> </a:t>
            </a:r>
            <a:r>
              <a:rPr dirty="0" err="1"/>
              <a:t>fonte</a:t>
            </a:r>
            <a:r>
              <a:rPr dirty="0"/>
              <a:t> de </a:t>
            </a:r>
            <a:r>
              <a:rPr dirty="0" err="1"/>
              <a:t>renda</a:t>
            </a:r>
            <a:r>
              <a:rPr dirty="0"/>
              <a:t> era </a:t>
            </a:r>
            <a:r>
              <a:rPr dirty="0" err="1"/>
              <a:t>catar</a:t>
            </a:r>
            <a:r>
              <a:rPr dirty="0"/>
              <a:t> </a:t>
            </a:r>
            <a:r>
              <a:rPr dirty="0" err="1"/>
              <a:t>papéis</a:t>
            </a:r>
            <a:r>
              <a:rPr dirty="0"/>
              <a:t>, </a:t>
            </a:r>
            <a:r>
              <a:rPr dirty="0" err="1"/>
              <a:t>ferros</a:t>
            </a:r>
            <a:r>
              <a:rPr dirty="0"/>
              <a:t> e </a:t>
            </a:r>
            <a:r>
              <a:rPr dirty="0" err="1"/>
              <a:t>outros</a:t>
            </a:r>
            <a:r>
              <a:rPr dirty="0"/>
              <a:t> </a:t>
            </a:r>
            <a:r>
              <a:rPr dirty="0" err="1"/>
              <a:t>materiais</a:t>
            </a:r>
            <a:r>
              <a:rPr dirty="0"/>
              <a:t> </a:t>
            </a:r>
            <a:r>
              <a:rPr dirty="0" err="1"/>
              <a:t>recicláveis</a:t>
            </a:r>
            <a:r>
              <a:rPr dirty="0"/>
              <a:t> </a:t>
            </a:r>
            <a:r>
              <a:rPr dirty="0" err="1"/>
              <a:t>nas</a:t>
            </a:r>
            <a:r>
              <a:rPr dirty="0"/>
              <a:t> </a:t>
            </a:r>
            <a:r>
              <a:rPr dirty="0" err="1"/>
              <a:t>ruas</a:t>
            </a:r>
            <a:r>
              <a:rPr dirty="0"/>
              <a:t> </a:t>
            </a:r>
            <a:r>
              <a:rPr dirty="0" err="1"/>
              <a:t>da</a:t>
            </a:r>
            <a:r>
              <a:rPr dirty="0"/>
              <a:t> </a:t>
            </a:r>
            <a:r>
              <a:rPr dirty="0" err="1"/>
              <a:t>cidade</a:t>
            </a:r>
            <a:r>
              <a:rPr dirty="0"/>
              <a:t>. </a:t>
            </a:r>
            <a:r>
              <a:rPr dirty="0" err="1"/>
              <a:t>Tornou</a:t>
            </a:r>
            <a:r>
              <a:rPr dirty="0"/>
              <a:t>-se </a:t>
            </a:r>
            <a:r>
              <a:rPr dirty="0" err="1"/>
              <a:t>grande</a:t>
            </a:r>
            <a:r>
              <a:rPr dirty="0"/>
              <a:t> </a:t>
            </a:r>
            <a:r>
              <a:rPr dirty="0" err="1"/>
              <a:t>leitora</a:t>
            </a:r>
            <a:r>
              <a:rPr dirty="0"/>
              <a:t> e </a:t>
            </a:r>
            <a:r>
              <a:rPr dirty="0" err="1"/>
              <a:t>passou</a:t>
            </a:r>
            <a:r>
              <a:rPr dirty="0"/>
              <a:t> a </a:t>
            </a:r>
            <a:r>
              <a:rPr dirty="0" err="1"/>
              <a:t>escrever</a:t>
            </a:r>
            <a:r>
              <a:rPr dirty="0"/>
              <a:t> </a:t>
            </a:r>
            <a:r>
              <a:rPr dirty="0" err="1"/>
              <a:t>em</a:t>
            </a:r>
            <a:r>
              <a:rPr dirty="0"/>
              <a:t> </a:t>
            </a:r>
            <a:r>
              <a:rPr dirty="0" err="1"/>
              <a:t>seus</a:t>
            </a:r>
            <a:r>
              <a:rPr dirty="0"/>
              <a:t> </a:t>
            </a:r>
            <a:r>
              <a:rPr dirty="0" err="1"/>
              <a:t>cadernos</a:t>
            </a:r>
            <a:r>
              <a:rPr dirty="0"/>
              <a:t> </a:t>
            </a:r>
            <a:r>
              <a:rPr dirty="0" err="1"/>
              <a:t>sobre</a:t>
            </a:r>
            <a:r>
              <a:rPr dirty="0"/>
              <a:t> as </a:t>
            </a:r>
            <a:r>
              <a:rPr dirty="0" err="1"/>
              <a:t>duras</a:t>
            </a:r>
            <a:r>
              <a:rPr dirty="0"/>
              <a:t> </a:t>
            </a:r>
            <a:r>
              <a:rPr dirty="0" err="1"/>
              <a:t>condições</a:t>
            </a:r>
            <a:r>
              <a:rPr dirty="0"/>
              <a:t> de </a:t>
            </a:r>
            <a:r>
              <a:rPr dirty="0" err="1"/>
              <a:t>vida</a:t>
            </a:r>
            <a:r>
              <a:rPr dirty="0"/>
              <a:t> </a:t>
            </a:r>
            <a:r>
              <a:rPr dirty="0" err="1"/>
              <a:t>na</a:t>
            </a:r>
            <a:r>
              <a:rPr dirty="0"/>
              <a:t> </a:t>
            </a:r>
            <a:r>
              <a:rPr dirty="0" err="1"/>
              <a:t>grande</a:t>
            </a:r>
            <a:r>
              <a:rPr dirty="0"/>
              <a:t> </a:t>
            </a:r>
            <a:r>
              <a:rPr dirty="0" err="1"/>
              <a:t>cidade</a:t>
            </a:r>
            <a:r>
              <a:rPr dirty="0"/>
              <a:t>. </a:t>
            </a:r>
            <a:r>
              <a:rPr dirty="0" err="1"/>
              <a:t>Seu</a:t>
            </a:r>
            <a:r>
              <a:rPr dirty="0"/>
              <a:t> </a:t>
            </a:r>
            <a:r>
              <a:rPr dirty="0" err="1"/>
              <a:t>primeriro</a:t>
            </a:r>
            <a:r>
              <a:rPr dirty="0"/>
              <a:t> </a:t>
            </a:r>
            <a:r>
              <a:rPr dirty="0" err="1"/>
              <a:t>livro</a:t>
            </a:r>
            <a:r>
              <a:rPr dirty="0"/>
              <a:t>, “Quarto de </a:t>
            </a:r>
            <a:r>
              <a:rPr dirty="0" err="1"/>
              <a:t>despejo</a:t>
            </a:r>
            <a:r>
              <a:rPr dirty="0"/>
              <a:t>”, </a:t>
            </a:r>
            <a:r>
              <a:rPr dirty="0" err="1"/>
              <a:t>em</a:t>
            </a:r>
            <a:r>
              <a:rPr dirty="0"/>
              <a:t> 1960,  </a:t>
            </a:r>
            <a:r>
              <a:rPr dirty="0" err="1"/>
              <a:t>vendeu</a:t>
            </a:r>
            <a:r>
              <a:rPr dirty="0"/>
              <a:t> </a:t>
            </a:r>
            <a:r>
              <a:rPr dirty="0" err="1"/>
              <a:t>trinta</a:t>
            </a:r>
            <a:r>
              <a:rPr dirty="0"/>
              <a:t> mil </a:t>
            </a:r>
            <a:r>
              <a:rPr dirty="0" err="1"/>
              <a:t>exemplares</a:t>
            </a:r>
            <a:r>
              <a:rPr dirty="0"/>
              <a:t>, </a:t>
            </a:r>
            <a:r>
              <a:rPr dirty="0" err="1"/>
              <a:t>na</a:t>
            </a:r>
            <a:r>
              <a:rPr dirty="0"/>
              <a:t> </a:t>
            </a:r>
            <a:r>
              <a:rPr dirty="0" err="1"/>
              <a:t>primeira</a:t>
            </a:r>
            <a:r>
              <a:rPr dirty="0"/>
              <a:t> </a:t>
            </a:r>
            <a:r>
              <a:rPr dirty="0" err="1"/>
              <a:t>edição</a:t>
            </a:r>
            <a:r>
              <a:rPr dirty="0"/>
              <a:t>, e </a:t>
            </a:r>
            <a:r>
              <a:rPr dirty="0" err="1"/>
              <a:t>foi</a:t>
            </a:r>
            <a:r>
              <a:rPr dirty="0"/>
              <a:t> </a:t>
            </a:r>
            <a:r>
              <a:rPr dirty="0" err="1"/>
              <a:t>traduzido</a:t>
            </a:r>
            <a:r>
              <a:rPr dirty="0"/>
              <a:t> </a:t>
            </a:r>
            <a:r>
              <a:rPr dirty="0" err="1"/>
              <a:t>para</a:t>
            </a:r>
            <a:r>
              <a:rPr dirty="0"/>
              <a:t> </a:t>
            </a:r>
            <a:r>
              <a:rPr dirty="0" err="1"/>
              <a:t>várias</a:t>
            </a:r>
            <a:r>
              <a:rPr dirty="0"/>
              <a:t> </a:t>
            </a:r>
            <a:r>
              <a:rPr dirty="0" err="1"/>
              <a:t>línguas</a:t>
            </a:r>
            <a:r>
              <a:rPr dirty="0"/>
              <a:t>.</a:t>
            </a:r>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a:t>
            </a:r>
            <a:r>
              <a:rPr dirty="0" err="1"/>
              <a:t>Disponível</a:t>
            </a:r>
            <a:r>
              <a:rPr dirty="0"/>
              <a:t> </a:t>
            </a:r>
            <a:r>
              <a:rPr dirty="0" err="1"/>
              <a:t>em:</a:t>
            </a:r>
            <a:r>
              <a:rPr u="sng" dirty="0" err="1">
                <a:solidFill>
                  <a:srgbClr val="0000FF"/>
                </a:solidFill>
                <a:uFill>
                  <a:solidFill>
                    <a:srgbClr val="0000FF"/>
                  </a:solidFill>
                </a:uFill>
                <a:hlinkClick r:id="rId2"/>
              </a:rPr>
              <a:t>http</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antigo.acordacultura.org.br</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herois</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heroi</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carolinamariadejesus</a:t>
            </a:r>
            <a:r>
              <a:rPr dirty="0"/>
              <a:t>. </a:t>
            </a:r>
            <a:r>
              <a:rPr dirty="0" err="1"/>
              <a:t>Acessado</a:t>
            </a:r>
            <a:r>
              <a:rPr dirty="0"/>
              <a:t> </a:t>
            </a:r>
            <a:r>
              <a:rPr dirty="0" err="1"/>
              <a:t>em</a:t>
            </a:r>
            <a:r>
              <a:rPr dirty="0"/>
              <a:t> 25 de </a:t>
            </a:r>
            <a:r>
              <a:rPr dirty="0" err="1"/>
              <a:t>maio</a:t>
            </a:r>
            <a:r>
              <a:rPr dirty="0"/>
              <a:t> de 2019,; </a:t>
            </a:r>
            <a:r>
              <a:rPr u="sng" dirty="0">
                <a:solidFill>
                  <a:srgbClr val="0000FF"/>
                </a:solidFill>
                <a:uFill>
                  <a:solidFill>
                    <a:srgbClr val="0000FF"/>
                  </a:solidFill>
                </a:uFill>
                <a:hlinkClick r:id="rId3"/>
              </a:rPr>
              <a:t>http://www.letras.ufmg.br/literafro/autoras/58-carolina-maria-de-jesus</a:t>
            </a:r>
            <a:r>
              <a:rPr dirty="0"/>
              <a:t>, </a:t>
            </a:r>
            <a:r>
              <a:rPr dirty="0" err="1"/>
              <a:t>Acessado</a:t>
            </a:r>
            <a:r>
              <a:rPr dirty="0"/>
              <a:t> </a:t>
            </a:r>
            <a:r>
              <a:rPr dirty="0" err="1"/>
              <a:t>em</a:t>
            </a:r>
            <a:r>
              <a:rPr dirty="0"/>
              <a:t> 20 de </a:t>
            </a:r>
            <a:r>
              <a:rPr dirty="0" err="1"/>
              <a:t>dezembro</a:t>
            </a:r>
            <a:r>
              <a:rPr dirty="0"/>
              <a:t> de 2019.</a:t>
            </a:r>
          </a:p>
          <a:p>
            <a:pPr algn="just">
              <a:defRPr sz="1200"/>
            </a:pPr>
            <a:r>
              <a:rPr dirty="0" err="1"/>
              <a:t>Imagem</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4"/>
              </a:rPr>
              <a:t>https://mundoeducacao.bol.uol.com.br/literatura/carolina-maria-de-jesus.htm</a:t>
            </a:r>
            <a:r>
              <a:rPr dirty="0"/>
              <a:t> </a:t>
            </a:r>
            <a:r>
              <a:rPr dirty="0" err="1"/>
              <a:t>Acessado</a:t>
            </a:r>
            <a:r>
              <a:rPr dirty="0"/>
              <a:t> </a:t>
            </a:r>
            <a:r>
              <a:rPr dirty="0" err="1"/>
              <a:t>em</a:t>
            </a:r>
            <a:r>
              <a:rPr dirty="0"/>
              <a:t> 04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lupicinio.jpg"/>
          <p:cNvGrpSpPr/>
          <p:nvPr/>
        </p:nvGrpSpPr>
        <p:grpSpPr>
          <a:xfrm>
            <a:off x="1248818" y="886420"/>
            <a:ext cx="6646365" cy="4587714"/>
            <a:chOff x="0" y="0"/>
            <a:chExt cx="6646364" cy="4587713"/>
          </a:xfrm>
        </p:grpSpPr>
        <p:pic>
          <p:nvPicPr>
            <p:cNvPr id="567" name="lupicinio.jpg" descr="lupicinio.jpg"/>
            <p:cNvPicPr>
              <a:picLocks noChangeAspect="1"/>
            </p:cNvPicPr>
            <p:nvPr/>
          </p:nvPicPr>
          <p:blipFill>
            <a:blip r:embed="rId2" cstate="print">
              <a:extLst/>
            </a:blip>
            <a:stretch>
              <a:fillRect/>
            </a:stretch>
          </p:blipFill>
          <p:spPr>
            <a:xfrm>
              <a:off x="203200" y="215900"/>
              <a:ext cx="6239965" cy="4155914"/>
            </a:xfrm>
            <a:prstGeom prst="rect">
              <a:avLst/>
            </a:prstGeom>
            <a:ln w="12700" cap="flat">
              <a:noFill/>
              <a:miter lim="400000"/>
            </a:ln>
            <a:effectLst/>
          </p:spPr>
        </p:pic>
        <p:pic>
          <p:nvPicPr>
            <p:cNvPr id="568" name="lupicinio.jpg" descr="lupicinio.jpg"/>
            <p:cNvPicPr>
              <a:picLocks noChangeAspect="1"/>
            </p:cNvPicPr>
            <p:nvPr/>
          </p:nvPicPr>
          <p:blipFill>
            <a:blip r:embed="rId3" cstate="print">
              <a:extLst/>
            </a:blip>
            <a:stretch>
              <a:fillRect/>
            </a:stretch>
          </p:blipFill>
          <p:spPr>
            <a:xfrm>
              <a:off x="0" y="0"/>
              <a:ext cx="6646365" cy="4587714"/>
            </a:xfrm>
            <a:prstGeom prst="rect">
              <a:avLst/>
            </a:prstGeom>
            <a:ln w="12700" cap="flat">
              <a:noFill/>
              <a:miter lim="400000"/>
            </a:ln>
            <a:effectLst/>
          </p:spPr>
        </p:pic>
      </p:grpSp>
      <p:sp>
        <p:nvSpPr>
          <p:cNvPr id="570" name="Lupicínio Rodrigues"/>
          <p:cNvSpPr txBox="1"/>
          <p:nvPr/>
        </p:nvSpPr>
        <p:spPr>
          <a:xfrm>
            <a:off x="3169520" y="5560413"/>
            <a:ext cx="280496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Lupicínio Rodrigues</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ângulo 1"/>
          <p:cNvSpPr txBox="1"/>
          <p:nvPr/>
        </p:nvSpPr>
        <p:spPr>
          <a:xfrm>
            <a:off x="930428" y="601852"/>
            <a:ext cx="7283144" cy="5411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000" b="1">
                <a:latin typeface="+mj-lt"/>
                <a:ea typeface="+mj-ea"/>
                <a:cs typeface="+mj-cs"/>
                <a:sym typeface="Helvetica"/>
              </a:defRPr>
            </a:pPr>
            <a:r>
              <a:t>Francisco José do Nascimento </a:t>
            </a:r>
          </a:p>
          <a:p>
            <a:pPr algn="ctr">
              <a:lnSpc>
                <a:spcPct val="120000"/>
              </a:lnSpc>
              <a:defRPr sz="2000" b="1">
                <a:latin typeface="+mj-lt"/>
                <a:ea typeface="+mj-ea"/>
                <a:cs typeface="+mj-cs"/>
                <a:sym typeface="Helvetica"/>
              </a:defRPr>
            </a:pPr>
            <a:r>
              <a:t>também conhecido como Dragão do Mar</a:t>
            </a:r>
          </a:p>
          <a:p>
            <a:pPr algn="ctr">
              <a:lnSpc>
                <a:spcPct val="120000"/>
              </a:lnSpc>
              <a:defRPr sz="2000"/>
            </a:pPr>
            <a:r>
              <a:t>(Canoa Quebrada/CE,  1839 – Fortaleza/CE, 1914)</a:t>
            </a:r>
            <a:endParaRPr b="1">
              <a:latin typeface="+mj-lt"/>
              <a:ea typeface="+mj-ea"/>
              <a:cs typeface="+mj-cs"/>
              <a:sym typeface="Helvetica"/>
            </a:endParaRPr>
          </a:p>
          <a:p>
            <a:pPr>
              <a:defRPr sz="2000"/>
            </a:pPr>
            <a:endParaRPr/>
          </a:p>
          <a:p>
            <a:pPr>
              <a:defRPr sz="2000"/>
            </a:pPr>
            <a:endParaRPr/>
          </a:p>
          <a:p>
            <a:pPr algn="just">
              <a:defRPr sz="2000"/>
            </a:pPr>
            <a:r>
              <a:t>Líder jangadeiro, participou ativamente do movimento abolicionista cearense.  Entre suas principais ações, destaca-se o impedimento do comércio de escravizados nas praias do Ceará e a recusa ao transporte de navios negreiros que conduziam escravizados do Nordeste  para o Sul do país.</a:t>
            </a:r>
          </a:p>
          <a:p>
            <a:pPr algn="just">
              <a:defRPr sz="2000"/>
            </a:pPr>
            <a:endParaRPr/>
          </a:p>
          <a:p>
            <a:pPr algn="just"/>
            <a:endParaRPr sz="2000"/>
          </a:p>
          <a:p>
            <a:pPr algn="just">
              <a:defRPr sz="1200"/>
            </a:pPr>
            <a:r>
              <a:t>Referência:</a:t>
            </a:r>
          </a:p>
          <a:p>
            <a:pPr algn="just">
              <a:defRPr sz="1200"/>
            </a:pPr>
            <a:r>
              <a:t>Biografia:  Disponível em: </a:t>
            </a:r>
            <a:r>
              <a:rPr u="sng">
                <a:solidFill>
                  <a:srgbClr val="0000FF"/>
                </a:solidFill>
                <a:uFill>
                  <a:solidFill>
                    <a:srgbClr val="0000FF"/>
                  </a:solidFill>
                </a:uFill>
                <a:hlinkClick r:id="rId2"/>
              </a:rPr>
              <a:t>http://www.palmares.gov.br/?p=32589</a:t>
            </a:r>
            <a:r>
              <a:t>. Acessado em 13 de julho de 2019.</a:t>
            </a:r>
          </a:p>
          <a:p>
            <a:pPr algn="just">
              <a:defRPr sz="1200"/>
            </a:pPr>
            <a:r>
              <a:t>Disponível em: </a:t>
            </a:r>
            <a:r>
              <a:rPr u="sng">
                <a:solidFill>
                  <a:srgbClr val="0000FF"/>
                </a:solidFill>
                <a:uFill>
                  <a:solidFill>
                    <a:srgbClr val="0000FF"/>
                  </a:solidFill>
                </a:uFill>
                <a:hlinkClick r:id="rId3"/>
              </a:rPr>
              <a:t>http://antigo.acordacultura.org.br/herois/heroi/francisco-josedonascimento</a:t>
            </a:r>
            <a:r>
              <a:t> Acessado em 09 de dezembro de 2019.</a:t>
            </a:r>
          </a:p>
          <a:p>
            <a:pPr algn="just">
              <a:defRPr sz="1200"/>
            </a:pPr>
            <a:endParaRPr/>
          </a:p>
          <a:p>
            <a:pPr algn="just">
              <a:defRPr sz="1200"/>
            </a:pPr>
            <a:r>
              <a:t>Imagem: </a:t>
            </a:r>
          </a:p>
          <a:p>
            <a:pPr algn="just">
              <a:defRPr sz="1200"/>
            </a:pPr>
            <a:r>
              <a:t>Disponível em: </a:t>
            </a:r>
            <a:r>
              <a:rPr u="sng">
                <a:solidFill>
                  <a:srgbClr val="0000FF"/>
                </a:solidFill>
                <a:uFill>
                  <a:solidFill>
                    <a:srgbClr val="0000FF"/>
                  </a:solidFill>
                </a:uFill>
                <a:hlinkClick r:id="rId4"/>
              </a:rPr>
              <a:t>http://www.unilab.edu.br/noticias/2014/03/20/acontece-nos-dias-22-e-23-de-marco-o-seminario-de-zumbi-dos-palmares-a-dragao-do-mar-edicao-satiro-de-oliveira-dias/</a:t>
            </a:r>
            <a:r>
              <a:t> Acessado em 09 de dezembro de 2019.</a:t>
            </a:r>
          </a:p>
        </p:txBody>
      </p:sp>
    </p:spTree>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aixaDeTexto 6"/>
          <p:cNvSpPr txBox="1"/>
          <p:nvPr/>
        </p:nvSpPr>
        <p:spPr>
          <a:xfrm>
            <a:off x="797823" y="332657"/>
            <a:ext cx="7548354" cy="623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Lupicínio</a:t>
            </a:r>
            <a:r>
              <a:rPr dirty="0"/>
              <a:t> </a:t>
            </a:r>
            <a:r>
              <a:rPr dirty="0" err="1"/>
              <a:t>Rodrigues</a:t>
            </a:r>
            <a:endParaRPr dirty="0"/>
          </a:p>
          <a:p>
            <a:pPr algn="ctr">
              <a:lnSpc>
                <a:spcPct val="120000"/>
              </a:lnSpc>
              <a:defRPr sz="2000"/>
            </a:pPr>
            <a:r>
              <a:rPr dirty="0"/>
              <a:t>(Porto </a:t>
            </a:r>
            <a:r>
              <a:rPr dirty="0" err="1"/>
              <a:t>Alegre</a:t>
            </a:r>
            <a:r>
              <a:rPr dirty="0"/>
              <a:t>/RS,  1914  –  1974)</a:t>
            </a:r>
          </a:p>
          <a:p>
            <a:pPr algn="ctr">
              <a:lnSpc>
                <a:spcPct val="120000"/>
              </a:lnSpc>
              <a:defRPr sz="2000"/>
            </a:pPr>
            <a:endParaRPr dirty="0"/>
          </a:p>
          <a:p>
            <a:pPr algn="just">
              <a:defRPr sz="2000"/>
            </a:pPr>
            <a:endParaRPr dirty="0"/>
          </a:p>
          <a:p>
            <a:pPr algn="just">
              <a:defRPr sz="2000"/>
            </a:pPr>
            <a:endParaRPr dirty="0"/>
          </a:p>
          <a:p>
            <a:pPr algn="just">
              <a:defRPr sz="2000"/>
            </a:pPr>
            <a:r>
              <a:rPr dirty="0"/>
              <a:t>Cantor e compositor, </a:t>
            </a:r>
            <a:r>
              <a:rPr dirty="0" err="1"/>
              <a:t>destacou</a:t>
            </a:r>
            <a:r>
              <a:rPr dirty="0"/>
              <a:t>-se </a:t>
            </a:r>
            <a:r>
              <a:rPr dirty="0" err="1"/>
              <a:t>pelas</a:t>
            </a:r>
            <a:r>
              <a:rPr dirty="0"/>
              <a:t> </a:t>
            </a:r>
            <a:r>
              <a:rPr dirty="0" err="1"/>
              <a:t>composições</a:t>
            </a:r>
            <a:r>
              <a:rPr dirty="0"/>
              <a:t> de samba-</a:t>
            </a:r>
            <a:r>
              <a:rPr dirty="0" err="1"/>
              <a:t>canção</a:t>
            </a:r>
            <a:r>
              <a:rPr dirty="0"/>
              <a:t>, </a:t>
            </a:r>
            <a:r>
              <a:rPr dirty="0" err="1"/>
              <a:t>renovando</a:t>
            </a:r>
            <a:r>
              <a:rPr dirty="0"/>
              <a:t> </a:t>
            </a:r>
            <a:r>
              <a:rPr dirty="0" err="1"/>
              <a:t>nos</a:t>
            </a:r>
            <a:r>
              <a:rPr dirty="0"/>
              <a:t> </a:t>
            </a:r>
            <a:r>
              <a:rPr dirty="0" err="1"/>
              <a:t>anos</a:t>
            </a:r>
            <a:r>
              <a:rPr dirty="0"/>
              <a:t> 1940 e 1950 a </a:t>
            </a:r>
            <a:r>
              <a:rPr dirty="0" err="1"/>
              <a:t>canção</a:t>
            </a:r>
            <a:r>
              <a:rPr dirty="0"/>
              <a:t> </a:t>
            </a:r>
            <a:r>
              <a:rPr dirty="0" err="1"/>
              <a:t>romântica</a:t>
            </a:r>
            <a:r>
              <a:rPr dirty="0"/>
              <a:t> </a:t>
            </a:r>
            <a:r>
              <a:rPr dirty="0" err="1"/>
              <a:t>brasileira</a:t>
            </a:r>
            <a:r>
              <a:rPr dirty="0"/>
              <a:t>. </a:t>
            </a:r>
            <a:r>
              <a:rPr dirty="0" err="1"/>
              <a:t>Foi</a:t>
            </a:r>
            <a:r>
              <a:rPr dirty="0"/>
              <a:t> o inventor do </a:t>
            </a:r>
            <a:r>
              <a:rPr dirty="0" err="1"/>
              <a:t>termo</a:t>
            </a:r>
            <a:r>
              <a:rPr dirty="0"/>
              <a:t> </a:t>
            </a:r>
            <a:r>
              <a:rPr dirty="0" err="1">
                <a:ea typeface="+mj-ea"/>
                <a:cs typeface="+mj-cs"/>
                <a:sym typeface="Helvetica"/>
              </a:rPr>
              <a:t>dor</a:t>
            </a:r>
            <a:r>
              <a:rPr dirty="0">
                <a:ea typeface="+mj-ea"/>
                <a:cs typeface="+mj-cs"/>
                <a:sym typeface="Helvetica"/>
              </a:rPr>
              <a:t>-de-</a:t>
            </a:r>
            <a:r>
              <a:rPr dirty="0" err="1">
                <a:ea typeface="+mj-ea"/>
                <a:cs typeface="+mj-cs"/>
                <a:sym typeface="Helvetica"/>
              </a:rPr>
              <a:t>cotovelo</a:t>
            </a:r>
            <a:r>
              <a:rPr dirty="0"/>
              <a:t>, </a:t>
            </a:r>
            <a:r>
              <a:rPr dirty="0" err="1"/>
              <a:t>que</a:t>
            </a:r>
            <a:r>
              <a:rPr dirty="0"/>
              <a:t> se </a:t>
            </a:r>
            <a:r>
              <a:rPr dirty="0" err="1"/>
              <a:t>refere</a:t>
            </a:r>
            <a:r>
              <a:rPr dirty="0"/>
              <a:t> à </a:t>
            </a:r>
            <a:r>
              <a:rPr dirty="0" err="1"/>
              <a:t>prática</a:t>
            </a:r>
            <a:r>
              <a:rPr dirty="0"/>
              <a:t> de </a:t>
            </a:r>
            <a:r>
              <a:rPr dirty="0" err="1"/>
              <a:t>quem</a:t>
            </a:r>
            <a:r>
              <a:rPr dirty="0"/>
              <a:t> </a:t>
            </a:r>
            <a:r>
              <a:rPr dirty="0" err="1"/>
              <a:t>crava</a:t>
            </a:r>
            <a:r>
              <a:rPr dirty="0"/>
              <a:t> </a:t>
            </a:r>
            <a:r>
              <a:rPr dirty="0" err="1"/>
              <a:t>os</a:t>
            </a:r>
            <a:r>
              <a:rPr dirty="0"/>
              <a:t> </a:t>
            </a:r>
            <a:r>
              <a:rPr dirty="0" err="1"/>
              <a:t>cotovelos</a:t>
            </a:r>
            <a:r>
              <a:rPr dirty="0"/>
              <a:t> </a:t>
            </a:r>
            <a:r>
              <a:rPr dirty="0" err="1"/>
              <a:t>em</a:t>
            </a:r>
            <a:r>
              <a:rPr dirty="0"/>
              <a:t> um </a:t>
            </a:r>
            <a:r>
              <a:rPr dirty="0" err="1"/>
              <a:t>balcão</a:t>
            </a:r>
            <a:r>
              <a:rPr dirty="0"/>
              <a:t> </a:t>
            </a:r>
            <a:r>
              <a:rPr dirty="0" err="1"/>
              <a:t>ou</a:t>
            </a:r>
            <a:r>
              <a:rPr dirty="0"/>
              <a:t> mesa de bar, </a:t>
            </a:r>
            <a:r>
              <a:rPr dirty="0" err="1"/>
              <a:t>pede</a:t>
            </a:r>
            <a:r>
              <a:rPr dirty="0"/>
              <a:t> um </a:t>
            </a:r>
            <a:r>
              <a:rPr dirty="0" err="1"/>
              <a:t>uísque</a:t>
            </a:r>
            <a:r>
              <a:rPr dirty="0"/>
              <a:t> </a:t>
            </a:r>
            <a:r>
              <a:rPr dirty="0" err="1"/>
              <a:t>duplo</a:t>
            </a:r>
            <a:r>
              <a:rPr dirty="0"/>
              <a:t>, e </a:t>
            </a:r>
            <a:r>
              <a:rPr dirty="0" err="1"/>
              <a:t>chora</a:t>
            </a:r>
            <a:r>
              <a:rPr dirty="0"/>
              <a:t> </a:t>
            </a:r>
            <a:r>
              <a:rPr dirty="0" err="1"/>
              <a:t>pela</a:t>
            </a:r>
            <a:r>
              <a:rPr dirty="0"/>
              <a:t> </a:t>
            </a:r>
            <a:r>
              <a:rPr dirty="0" err="1"/>
              <a:t>perda</a:t>
            </a:r>
            <a:r>
              <a:rPr dirty="0"/>
              <a:t> </a:t>
            </a:r>
            <a:r>
              <a:rPr dirty="0" err="1"/>
              <a:t>da</a:t>
            </a:r>
            <a:r>
              <a:rPr dirty="0"/>
              <a:t> </a:t>
            </a:r>
            <a:r>
              <a:rPr dirty="0" err="1"/>
              <a:t>pessoa</a:t>
            </a:r>
            <a:r>
              <a:rPr dirty="0"/>
              <a:t> </a:t>
            </a:r>
            <a:r>
              <a:rPr dirty="0" err="1"/>
              <a:t>amada</a:t>
            </a:r>
            <a:r>
              <a:rPr dirty="0"/>
              <a:t>.</a:t>
            </a:r>
          </a:p>
          <a:p>
            <a:pPr algn="just">
              <a:defRPr sz="2000"/>
            </a:pPr>
            <a:endParaRPr dirty="0"/>
          </a:p>
          <a:p>
            <a:pPr algn="just">
              <a:defRPr sz="2000"/>
            </a:pPr>
            <a:endParaRPr dirty="0"/>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OLIVEIRA, </a:t>
            </a:r>
            <a:r>
              <a:rPr dirty="0" err="1"/>
              <a:t>Márcia</a:t>
            </a:r>
            <a:r>
              <a:rPr dirty="0"/>
              <a:t> Ramos de. </a:t>
            </a:r>
            <a:r>
              <a:rPr dirty="0" err="1"/>
              <a:t>Lupicínio</a:t>
            </a:r>
            <a:r>
              <a:rPr dirty="0"/>
              <a:t> </a:t>
            </a:r>
            <a:r>
              <a:rPr dirty="0" err="1"/>
              <a:t>Rodrigues</a:t>
            </a:r>
            <a:r>
              <a:rPr dirty="0"/>
              <a:t>:  a </a:t>
            </a:r>
            <a:r>
              <a:rPr dirty="0" err="1"/>
              <a:t>cidade</a:t>
            </a:r>
            <a:r>
              <a:rPr dirty="0"/>
              <a:t>, a </a:t>
            </a:r>
            <a:r>
              <a:rPr dirty="0" err="1"/>
              <a:t>música</a:t>
            </a:r>
            <a:r>
              <a:rPr dirty="0"/>
              <a:t>, </a:t>
            </a:r>
            <a:r>
              <a:rPr dirty="0" err="1"/>
              <a:t>os</a:t>
            </a:r>
            <a:r>
              <a:rPr dirty="0"/>
              <a:t> amigos. </a:t>
            </a:r>
            <a:r>
              <a:rPr dirty="0" err="1"/>
              <a:t>Dissertação</a:t>
            </a:r>
            <a:r>
              <a:rPr dirty="0"/>
              <a:t>. RS: UFRGS, 1995. </a:t>
            </a:r>
            <a:r>
              <a:rPr dirty="0" err="1"/>
              <a:t>Disponível</a:t>
            </a:r>
            <a:r>
              <a:rPr dirty="0"/>
              <a:t> </a:t>
            </a:r>
            <a:r>
              <a:rPr dirty="0" err="1"/>
              <a:t>em</a:t>
            </a:r>
            <a:r>
              <a:rPr dirty="0"/>
              <a:t>: </a:t>
            </a:r>
          </a:p>
          <a:p>
            <a:pPr algn="just">
              <a:defRPr sz="1200" u="sng">
                <a:solidFill>
                  <a:srgbClr val="0000FF"/>
                </a:solidFill>
                <a:uFill>
                  <a:solidFill>
                    <a:srgbClr val="0000FF"/>
                  </a:solidFill>
                </a:uFill>
              </a:defRPr>
            </a:pPr>
            <a:r>
              <a:rPr dirty="0">
                <a:hlinkClick r:id="rId2"/>
              </a:rPr>
              <a:t>https://www.lume.ufrgs.br/bitstream/handle/10183/95054/000129783.pdf?sequence=1&amp;isAllowed=y</a:t>
            </a:r>
            <a:r>
              <a:rPr u="none" dirty="0">
                <a:solidFill>
                  <a:srgbClr val="000000"/>
                </a:solidFill>
                <a:uFillTx/>
              </a:rPr>
              <a:t>. </a:t>
            </a:r>
            <a:r>
              <a:rPr u="none" dirty="0" err="1">
                <a:solidFill>
                  <a:srgbClr val="000000"/>
                </a:solidFill>
                <a:uFillTx/>
              </a:rPr>
              <a:t>Acessado</a:t>
            </a:r>
            <a:r>
              <a:rPr u="none" dirty="0">
                <a:solidFill>
                  <a:srgbClr val="000000"/>
                </a:solidFill>
                <a:uFillTx/>
              </a:rPr>
              <a:t> </a:t>
            </a:r>
            <a:r>
              <a:rPr u="none" dirty="0" err="1">
                <a:solidFill>
                  <a:srgbClr val="000000"/>
                </a:solidFill>
                <a:uFillTx/>
              </a:rPr>
              <a:t>em</a:t>
            </a:r>
            <a:r>
              <a:rPr u="none" dirty="0">
                <a:solidFill>
                  <a:srgbClr val="000000"/>
                </a:solidFill>
                <a:uFillTx/>
              </a:rPr>
              <a:t> 25 de </a:t>
            </a:r>
            <a:r>
              <a:rPr u="none" dirty="0" err="1">
                <a:solidFill>
                  <a:srgbClr val="000000"/>
                </a:solidFill>
                <a:uFillTx/>
              </a:rPr>
              <a:t>maio</a:t>
            </a:r>
            <a:r>
              <a:rPr u="none" dirty="0">
                <a:solidFill>
                  <a:srgbClr val="000000"/>
                </a:solidFill>
                <a:uFillTx/>
              </a:rPr>
              <a:t> de 2019; </a:t>
            </a:r>
            <a:r>
              <a:rPr dirty="0">
                <a:hlinkClick r:id="rId3"/>
              </a:rPr>
              <a:t>http://enciclopedia.itaucultural.org.br/pessoa6600/lupicinio-rodrigues</a:t>
            </a:r>
            <a:r>
              <a:rPr u="none" dirty="0">
                <a:solidFill>
                  <a:srgbClr val="000000"/>
                </a:solidFill>
                <a:uFillTx/>
              </a:rPr>
              <a:t>, </a:t>
            </a:r>
            <a:r>
              <a:rPr u="none" dirty="0" err="1">
                <a:solidFill>
                  <a:srgbClr val="000000"/>
                </a:solidFill>
                <a:uFillTx/>
              </a:rPr>
              <a:t>Acessado</a:t>
            </a:r>
            <a:r>
              <a:rPr u="none" dirty="0">
                <a:solidFill>
                  <a:srgbClr val="000000"/>
                </a:solidFill>
                <a:uFillTx/>
              </a:rPr>
              <a:t> </a:t>
            </a:r>
            <a:r>
              <a:rPr u="none" dirty="0" err="1">
                <a:solidFill>
                  <a:srgbClr val="000000"/>
                </a:solidFill>
                <a:uFillTx/>
              </a:rPr>
              <a:t>em</a:t>
            </a:r>
            <a:r>
              <a:rPr u="none" dirty="0">
                <a:solidFill>
                  <a:srgbClr val="000000"/>
                </a:solidFill>
                <a:uFillTx/>
              </a:rPr>
              <a:t> 20/12/2019</a:t>
            </a:r>
          </a:p>
          <a:p>
            <a:pPr algn="just">
              <a:defRPr sz="1200"/>
            </a:pPr>
            <a:r>
              <a:rPr dirty="0" err="1"/>
              <a:t>Imagem</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4"/>
              </a:rPr>
              <a:t>https://www.mis.rj.gov.br/blog/100-anos-de-lupicinio-rodrigues/ </a:t>
            </a:r>
            <a:r>
              <a:rPr dirty="0" err="1"/>
              <a:t>Acessado</a:t>
            </a:r>
            <a:r>
              <a:rPr dirty="0"/>
              <a:t> </a:t>
            </a:r>
            <a:r>
              <a:rPr dirty="0" err="1"/>
              <a:t>em</a:t>
            </a:r>
            <a:r>
              <a:rPr dirty="0"/>
              <a:t> 25 de </a:t>
            </a:r>
            <a:r>
              <a:rPr dirty="0" err="1"/>
              <a:t>maio</a:t>
            </a:r>
            <a:r>
              <a:rPr dirty="0"/>
              <a:t> de 2019</a:t>
            </a: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6" name="MariaNascimento.png"/>
          <p:cNvGrpSpPr/>
          <p:nvPr/>
        </p:nvGrpSpPr>
        <p:grpSpPr>
          <a:xfrm>
            <a:off x="689352" y="1398586"/>
            <a:ext cx="7765297" cy="3703542"/>
            <a:chOff x="0" y="0"/>
            <a:chExt cx="7765296" cy="3703540"/>
          </a:xfrm>
        </p:grpSpPr>
        <p:pic>
          <p:nvPicPr>
            <p:cNvPr id="574" name="MariaNascimento.png" descr="MariaNascimento.png"/>
            <p:cNvPicPr>
              <a:picLocks noChangeAspect="1"/>
            </p:cNvPicPr>
            <p:nvPr/>
          </p:nvPicPr>
          <p:blipFill>
            <a:blip r:embed="rId2" cstate="print">
              <a:extLst/>
            </a:blip>
            <a:stretch>
              <a:fillRect/>
            </a:stretch>
          </p:blipFill>
          <p:spPr>
            <a:xfrm>
              <a:off x="203200" y="215900"/>
              <a:ext cx="7358897" cy="3271740"/>
            </a:xfrm>
            <a:prstGeom prst="rect">
              <a:avLst/>
            </a:prstGeom>
            <a:ln w="12700" cap="flat">
              <a:noFill/>
              <a:miter lim="400000"/>
            </a:ln>
            <a:effectLst/>
          </p:spPr>
        </p:pic>
        <p:pic>
          <p:nvPicPr>
            <p:cNvPr id="575" name="MariaNascimento.png" descr="MariaNascimento.png"/>
            <p:cNvPicPr>
              <a:picLocks noChangeAspect="1"/>
            </p:cNvPicPr>
            <p:nvPr/>
          </p:nvPicPr>
          <p:blipFill>
            <a:blip r:embed="rId3" cstate="print">
              <a:extLst/>
            </a:blip>
            <a:stretch>
              <a:fillRect/>
            </a:stretch>
          </p:blipFill>
          <p:spPr>
            <a:xfrm>
              <a:off x="0" y="-1"/>
              <a:ext cx="7765297" cy="3703542"/>
            </a:xfrm>
            <a:prstGeom prst="rect">
              <a:avLst/>
            </a:prstGeom>
            <a:ln w="12700" cap="flat">
              <a:noFill/>
              <a:miter lim="400000"/>
            </a:ln>
            <a:effectLst/>
          </p:spPr>
        </p:pic>
      </p:grpSp>
      <p:sp>
        <p:nvSpPr>
          <p:cNvPr id="577" name="Maria de Lourdes Vale Nascimento"/>
          <p:cNvSpPr txBox="1"/>
          <p:nvPr/>
        </p:nvSpPr>
        <p:spPr>
          <a:xfrm>
            <a:off x="2213994" y="5268313"/>
            <a:ext cx="471601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200" b="1">
                <a:latin typeface="+mj-lt"/>
                <a:ea typeface="+mj-ea"/>
                <a:cs typeface="+mj-cs"/>
                <a:sym typeface="Helvetica"/>
              </a:defRPr>
            </a:lvl1pPr>
          </a:lstStyle>
          <a:p>
            <a:r>
              <a:t>Maria de Lourdes Vale Nascimento</a:t>
            </a:r>
          </a:p>
        </p:txBody>
      </p:sp>
    </p:spTree>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aixaDeTexto 1"/>
          <p:cNvSpPr txBox="1"/>
          <p:nvPr/>
        </p:nvSpPr>
        <p:spPr>
          <a:xfrm>
            <a:off x="927298" y="332656"/>
            <a:ext cx="7289404" cy="6064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200" b="1">
                <a:latin typeface="+mj-lt"/>
                <a:ea typeface="+mj-ea"/>
                <a:cs typeface="+mj-cs"/>
                <a:sym typeface="Helvetica"/>
              </a:defRPr>
            </a:pPr>
            <a:r>
              <a:rPr dirty="0"/>
              <a:t>Maria de Lourdes Vale </a:t>
            </a:r>
            <a:r>
              <a:rPr dirty="0" err="1"/>
              <a:t>Nascimento</a:t>
            </a:r>
            <a:r>
              <a:rPr dirty="0"/>
              <a:t> </a:t>
            </a:r>
          </a:p>
          <a:p>
            <a:pPr algn="just"/>
            <a:endParaRPr dirty="0"/>
          </a:p>
          <a:p>
            <a:pPr algn="just">
              <a:defRPr sz="2000"/>
            </a:pPr>
            <a:endParaRPr dirty="0"/>
          </a:p>
          <a:p>
            <a:pPr algn="just">
              <a:defRPr sz="2000"/>
            </a:pPr>
            <a:endParaRPr dirty="0"/>
          </a:p>
          <a:p>
            <a:pPr algn="just">
              <a:defRPr sz="2000"/>
            </a:pPr>
            <a:r>
              <a:rPr dirty="0" err="1"/>
              <a:t>Assistente</a:t>
            </a:r>
            <a:r>
              <a:rPr dirty="0"/>
              <a:t> social, </a:t>
            </a:r>
            <a:r>
              <a:rPr dirty="0" err="1"/>
              <a:t>ativista</a:t>
            </a:r>
            <a:r>
              <a:rPr dirty="0"/>
              <a:t> e </a:t>
            </a:r>
            <a:r>
              <a:rPr dirty="0" err="1"/>
              <a:t>jornalista</a:t>
            </a:r>
            <a:r>
              <a:rPr dirty="0"/>
              <a:t> </a:t>
            </a:r>
            <a:r>
              <a:rPr dirty="0" err="1"/>
              <a:t>negra</a:t>
            </a:r>
            <a:r>
              <a:rPr dirty="0"/>
              <a:t>, </a:t>
            </a:r>
            <a:r>
              <a:rPr dirty="0" err="1"/>
              <a:t>pauta</a:t>
            </a:r>
            <a:r>
              <a:rPr dirty="0"/>
              <a:t> </a:t>
            </a:r>
            <a:r>
              <a:rPr dirty="0" err="1"/>
              <a:t>sua</a:t>
            </a:r>
            <a:r>
              <a:rPr dirty="0"/>
              <a:t> </a:t>
            </a:r>
            <a:r>
              <a:rPr dirty="0" err="1"/>
              <a:t>atuaçao</a:t>
            </a:r>
            <a:r>
              <a:rPr dirty="0"/>
              <a:t> no </a:t>
            </a:r>
            <a:r>
              <a:rPr dirty="0" err="1"/>
              <a:t>estímulo</a:t>
            </a:r>
            <a:r>
              <a:rPr dirty="0"/>
              <a:t> à </a:t>
            </a:r>
            <a:r>
              <a:rPr dirty="0" err="1"/>
              <a:t>participação</a:t>
            </a:r>
            <a:r>
              <a:rPr dirty="0"/>
              <a:t> das </a:t>
            </a:r>
            <a:r>
              <a:rPr dirty="0" err="1"/>
              <a:t>mulheres</a:t>
            </a:r>
            <a:r>
              <a:rPr dirty="0"/>
              <a:t> </a:t>
            </a:r>
            <a:r>
              <a:rPr dirty="0" err="1"/>
              <a:t>negras</a:t>
            </a:r>
            <a:r>
              <a:rPr dirty="0"/>
              <a:t> de </a:t>
            </a:r>
            <a:r>
              <a:rPr dirty="0" err="1"/>
              <a:t>seu</a:t>
            </a:r>
            <a:r>
              <a:rPr dirty="0"/>
              <a:t> tempo </a:t>
            </a:r>
            <a:r>
              <a:rPr dirty="0" err="1"/>
              <a:t>na</a:t>
            </a:r>
            <a:r>
              <a:rPr dirty="0"/>
              <a:t> </a:t>
            </a:r>
            <a:r>
              <a:rPr dirty="0" err="1"/>
              <a:t>política</a:t>
            </a:r>
            <a:r>
              <a:rPr dirty="0"/>
              <a:t>. </a:t>
            </a:r>
            <a:r>
              <a:rPr dirty="0" err="1"/>
              <a:t>Figura</a:t>
            </a:r>
            <a:r>
              <a:rPr dirty="0"/>
              <a:t> </a:t>
            </a:r>
            <a:r>
              <a:rPr dirty="0" err="1"/>
              <a:t>feminina</a:t>
            </a:r>
            <a:r>
              <a:rPr dirty="0"/>
              <a:t> de </a:t>
            </a:r>
            <a:r>
              <a:rPr dirty="0" err="1"/>
              <a:t>destaque</a:t>
            </a:r>
            <a:r>
              <a:rPr dirty="0"/>
              <a:t> no </a:t>
            </a:r>
            <a:r>
              <a:rPr dirty="0" err="1"/>
              <a:t>Movimento</a:t>
            </a:r>
            <a:r>
              <a:rPr dirty="0"/>
              <a:t> Negro </a:t>
            </a:r>
            <a:r>
              <a:rPr dirty="0" err="1"/>
              <a:t>nos</a:t>
            </a:r>
            <a:r>
              <a:rPr dirty="0"/>
              <a:t> </a:t>
            </a:r>
            <a:r>
              <a:rPr dirty="0" err="1"/>
              <a:t>anos</a:t>
            </a:r>
            <a:r>
              <a:rPr dirty="0"/>
              <a:t> 1940 e 1950, </a:t>
            </a:r>
            <a:r>
              <a:rPr dirty="0" err="1"/>
              <a:t>também</a:t>
            </a:r>
            <a:r>
              <a:rPr dirty="0"/>
              <a:t> </a:t>
            </a:r>
            <a:r>
              <a:rPr dirty="0" err="1"/>
              <a:t>lutor</a:t>
            </a:r>
            <a:r>
              <a:rPr dirty="0"/>
              <a:t> </a:t>
            </a:r>
            <a:r>
              <a:rPr dirty="0" err="1"/>
              <a:t>pela</a:t>
            </a:r>
            <a:r>
              <a:rPr dirty="0"/>
              <a:t> </a:t>
            </a:r>
            <a:r>
              <a:rPr dirty="0" err="1"/>
              <a:t>regulamentação</a:t>
            </a:r>
            <a:r>
              <a:rPr dirty="0"/>
              <a:t> dos </a:t>
            </a:r>
            <a:r>
              <a:rPr dirty="0" err="1"/>
              <a:t>direitos</a:t>
            </a:r>
            <a:r>
              <a:rPr dirty="0"/>
              <a:t> </a:t>
            </a:r>
            <a:r>
              <a:rPr dirty="0" err="1"/>
              <a:t>trabalhistas</a:t>
            </a:r>
            <a:r>
              <a:rPr dirty="0"/>
              <a:t> das </a:t>
            </a:r>
            <a:r>
              <a:rPr dirty="0" err="1"/>
              <a:t>empregadas</a:t>
            </a:r>
            <a:r>
              <a:rPr dirty="0"/>
              <a:t> </a:t>
            </a:r>
            <a:r>
              <a:rPr dirty="0" err="1"/>
              <a:t>domésticas</a:t>
            </a:r>
            <a:r>
              <a:rPr dirty="0"/>
              <a:t>. </a:t>
            </a:r>
            <a:r>
              <a:rPr dirty="0" err="1"/>
              <a:t>Foi</a:t>
            </a:r>
            <a:r>
              <a:rPr dirty="0"/>
              <a:t> </a:t>
            </a:r>
            <a:r>
              <a:rPr dirty="0" err="1"/>
              <a:t>uma</a:t>
            </a:r>
            <a:r>
              <a:rPr dirty="0"/>
              <a:t> das </a:t>
            </a:r>
            <a:r>
              <a:rPr dirty="0" err="1"/>
              <a:t>fundadoras</a:t>
            </a:r>
            <a:r>
              <a:rPr dirty="0"/>
              <a:t> do </a:t>
            </a:r>
            <a:r>
              <a:rPr dirty="0" err="1"/>
              <a:t>Teatro</a:t>
            </a:r>
            <a:r>
              <a:rPr dirty="0"/>
              <a:t> Experimental do Negro e </a:t>
            </a:r>
            <a:r>
              <a:rPr dirty="0" err="1"/>
              <a:t>diretora</a:t>
            </a:r>
            <a:r>
              <a:rPr dirty="0"/>
              <a:t>/</a:t>
            </a:r>
            <a:r>
              <a:rPr dirty="0" err="1"/>
              <a:t>gerente</a:t>
            </a:r>
            <a:r>
              <a:rPr dirty="0"/>
              <a:t> do </a:t>
            </a:r>
            <a:r>
              <a:rPr dirty="0" err="1"/>
              <a:t>jornal</a:t>
            </a:r>
            <a:r>
              <a:rPr dirty="0"/>
              <a:t> </a:t>
            </a:r>
            <a:r>
              <a:rPr dirty="0" err="1"/>
              <a:t>Quilombo</a:t>
            </a:r>
            <a:r>
              <a:rPr dirty="0"/>
              <a:t>.</a:t>
            </a:r>
          </a:p>
          <a:p>
            <a:pPr algn="just"/>
            <a:endParaRPr sz="2000" dirty="0"/>
          </a:p>
          <a:p>
            <a:pPr algn="just"/>
            <a:endParaRPr dirty="0"/>
          </a:p>
          <a:p>
            <a:pPr algn="just">
              <a:defRPr sz="1200"/>
            </a:pPr>
            <a:r>
              <a:rPr dirty="0" err="1" smtClean="0"/>
              <a:t>Referências</a:t>
            </a:r>
            <a:r>
              <a:rPr dirty="0"/>
              <a:t>:</a:t>
            </a:r>
          </a:p>
          <a:p>
            <a:pPr algn="just">
              <a:defRPr sz="1200"/>
            </a:pPr>
            <a:endParaRPr dirty="0"/>
          </a:p>
          <a:p>
            <a:pPr algn="just">
              <a:defRPr sz="1200"/>
            </a:pPr>
            <a:r>
              <a:rPr dirty="0" err="1"/>
              <a:t>Imagem</a:t>
            </a:r>
            <a:r>
              <a:rPr dirty="0"/>
              <a:t> e </a:t>
            </a:r>
            <a:r>
              <a:rPr dirty="0" err="1"/>
              <a:t>Biografia</a:t>
            </a:r>
            <a:r>
              <a:rPr dirty="0"/>
              <a:t>:  XAVIER, </a:t>
            </a:r>
            <a:r>
              <a:rPr dirty="0" err="1"/>
              <a:t>Giovana</a:t>
            </a:r>
            <a:r>
              <a:rPr dirty="0"/>
              <a:t>. Maria de </a:t>
            </a:r>
            <a:r>
              <a:rPr dirty="0" err="1"/>
              <a:t>Lurdes</a:t>
            </a:r>
            <a:r>
              <a:rPr dirty="0"/>
              <a:t> Vale </a:t>
            </a:r>
            <a:r>
              <a:rPr dirty="0" err="1"/>
              <a:t>Nascimento</a:t>
            </a:r>
            <a:r>
              <a:rPr dirty="0"/>
              <a:t>, </a:t>
            </a:r>
            <a:r>
              <a:rPr dirty="0" err="1"/>
              <a:t>uma</a:t>
            </a:r>
            <a:r>
              <a:rPr dirty="0"/>
              <a:t> </a:t>
            </a:r>
            <a:r>
              <a:rPr dirty="0" err="1"/>
              <a:t>intelectual</a:t>
            </a:r>
            <a:r>
              <a:rPr dirty="0"/>
              <a:t> </a:t>
            </a:r>
            <a:r>
              <a:rPr dirty="0" err="1"/>
              <a:t>negra</a:t>
            </a:r>
            <a:r>
              <a:rPr dirty="0"/>
              <a:t> do </a:t>
            </a:r>
            <a:r>
              <a:rPr dirty="0" err="1"/>
              <a:t>pós-abolição</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http://www.bvconsueloponde.ba.gov.br/modules/conteudo/conteudo.php?conteudo=196</a:t>
            </a:r>
            <a:r>
              <a:rPr dirty="0"/>
              <a:t> </a:t>
            </a:r>
            <a:r>
              <a:rPr dirty="0" err="1"/>
              <a:t>Acessado</a:t>
            </a:r>
            <a:r>
              <a:rPr dirty="0"/>
              <a:t> </a:t>
            </a:r>
            <a:r>
              <a:rPr dirty="0" err="1"/>
              <a:t>em</a:t>
            </a:r>
            <a:r>
              <a:rPr dirty="0"/>
              <a:t> 08 de </a:t>
            </a:r>
            <a:r>
              <a:rPr dirty="0" err="1"/>
              <a:t>dezembro</a:t>
            </a:r>
            <a:r>
              <a:rPr dirty="0"/>
              <a:t> de 2019; </a:t>
            </a:r>
            <a:r>
              <a:rPr dirty="0" err="1"/>
              <a:t>Biografia</a:t>
            </a:r>
            <a:r>
              <a:rPr dirty="0"/>
              <a:t>: XAVIER, </a:t>
            </a:r>
            <a:r>
              <a:rPr dirty="0" err="1"/>
              <a:t>Giovana</a:t>
            </a:r>
            <a:r>
              <a:rPr dirty="0"/>
              <a:t>. “</a:t>
            </a:r>
            <a:r>
              <a:rPr dirty="0" err="1"/>
              <a:t>Fala</a:t>
            </a:r>
            <a:r>
              <a:rPr dirty="0"/>
              <a:t> a </a:t>
            </a:r>
            <a:r>
              <a:rPr dirty="0" err="1"/>
              <a:t>Mulher</a:t>
            </a:r>
            <a:r>
              <a:rPr dirty="0"/>
              <a:t>” </a:t>
            </a:r>
            <a:r>
              <a:rPr dirty="0" err="1"/>
              <a:t>ou</a:t>
            </a:r>
            <a:r>
              <a:rPr dirty="0"/>
              <a:t> a </a:t>
            </a:r>
            <a:r>
              <a:rPr dirty="0" err="1"/>
              <a:t>mulher</a:t>
            </a:r>
            <a:r>
              <a:rPr dirty="0"/>
              <a:t> </a:t>
            </a:r>
            <a:r>
              <a:rPr dirty="0" err="1"/>
              <a:t>também</a:t>
            </a:r>
            <a:r>
              <a:rPr dirty="0"/>
              <a:t> </a:t>
            </a:r>
            <a:r>
              <a:rPr dirty="0" err="1"/>
              <a:t>fala</a:t>
            </a:r>
            <a:r>
              <a:rPr dirty="0"/>
              <a:t>? Maria de </a:t>
            </a:r>
            <a:r>
              <a:rPr dirty="0" err="1"/>
              <a:t>Lurdes</a:t>
            </a:r>
            <a:r>
              <a:rPr dirty="0"/>
              <a:t> Vale </a:t>
            </a:r>
            <a:r>
              <a:rPr dirty="0" err="1"/>
              <a:t>Nascimento</a:t>
            </a:r>
            <a:r>
              <a:rPr dirty="0"/>
              <a:t> e as </a:t>
            </a:r>
            <a:r>
              <a:rPr dirty="0" err="1"/>
              <a:t>articulações</a:t>
            </a:r>
            <a:r>
              <a:rPr dirty="0"/>
              <a:t> entre </a:t>
            </a:r>
            <a:r>
              <a:rPr dirty="0" err="1"/>
              <a:t>gênero</a:t>
            </a:r>
            <a:r>
              <a:rPr dirty="0"/>
              <a:t>, </a:t>
            </a:r>
            <a:r>
              <a:rPr dirty="0" err="1"/>
              <a:t>raça</a:t>
            </a:r>
            <a:r>
              <a:rPr dirty="0"/>
              <a:t> e </a:t>
            </a:r>
            <a:r>
              <a:rPr dirty="0" err="1"/>
              <a:t>classe</a:t>
            </a:r>
            <a:r>
              <a:rPr dirty="0"/>
              <a:t> no </a:t>
            </a:r>
            <a:r>
              <a:rPr dirty="0" err="1"/>
              <a:t>jornal</a:t>
            </a:r>
            <a:r>
              <a:rPr dirty="0"/>
              <a:t> O </a:t>
            </a:r>
            <a:r>
              <a:rPr dirty="0" err="1"/>
              <a:t>Quilombo</a:t>
            </a:r>
            <a:r>
              <a:rPr dirty="0"/>
              <a:t> (Rio de Janeiro, 1948-1950). </a:t>
            </a:r>
            <a:r>
              <a:rPr dirty="0" err="1"/>
              <a:t>Anais</a:t>
            </a:r>
            <a:r>
              <a:rPr dirty="0"/>
              <a:t>. º </a:t>
            </a:r>
            <a:r>
              <a:rPr dirty="0" err="1"/>
              <a:t>Encontro</a:t>
            </a:r>
            <a:r>
              <a:rPr dirty="0"/>
              <a:t> </a:t>
            </a:r>
            <a:r>
              <a:rPr dirty="0" err="1"/>
              <a:t>Escravidão</a:t>
            </a:r>
            <a:r>
              <a:rPr dirty="0"/>
              <a:t> e </a:t>
            </a:r>
            <a:r>
              <a:rPr dirty="0" err="1"/>
              <a:t>Liberdade</a:t>
            </a:r>
            <a:r>
              <a:rPr dirty="0"/>
              <a:t> no </a:t>
            </a:r>
            <a:r>
              <a:rPr dirty="0" err="1"/>
              <a:t>Brasil</a:t>
            </a:r>
            <a:r>
              <a:rPr dirty="0"/>
              <a:t> </a:t>
            </a:r>
            <a:r>
              <a:rPr dirty="0" err="1"/>
              <a:t>Meridional</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http://www.escravidaoeliberdade.com.br/congresso/index.php/E-X/7/paper/view/211</a:t>
            </a:r>
            <a:r>
              <a:rPr dirty="0"/>
              <a:t>. </a:t>
            </a:r>
            <a:r>
              <a:rPr dirty="0" err="1"/>
              <a:t>Acessado</a:t>
            </a:r>
            <a:r>
              <a:rPr dirty="0"/>
              <a:t> </a:t>
            </a:r>
            <a:r>
              <a:rPr dirty="0" err="1"/>
              <a:t>em</a:t>
            </a:r>
            <a:r>
              <a:rPr dirty="0"/>
              <a:t> 05 de </a:t>
            </a:r>
            <a:r>
              <a:rPr dirty="0" err="1"/>
              <a:t>agosto</a:t>
            </a:r>
            <a:r>
              <a:rPr dirty="0"/>
              <a:t> de 2019.  </a:t>
            </a:r>
          </a:p>
          <a:p>
            <a:pPr algn="just">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4"/>
              </a:rPr>
              <a:t>http://cearacriolo.com.br/novo/2019/03/maria-nascimento-e-a-forca-das-mulheres-na-politica/</a:t>
            </a:r>
            <a:r>
              <a:rPr dirty="0"/>
              <a:t>. </a:t>
            </a:r>
            <a:r>
              <a:rPr dirty="0" err="1"/>
              <a:t>Acessado</a:t>
            </a:r>
            <a:r>
              <a:rPr dirty="0"/>
              <a:t> </a:t>
            </a:r>
            <a:r>
              <a:rPr dirty="0" err="1"/>
              <a:t>em</a:t>
            </a:r>
            <a:r>
              <a:rPr dirty="0"/>
              <a:t> 05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 name="lossy-page1-1200px-Grande_Otelo,_sem_data.tif.jpg"/>
          <p:cNvGrpSpPr/>
          <p:nvPr/>
        </p:nvGrpSpPr>
        <p:grpSpPr>
          <a:xfrm>
            <a:off x="2558708" y="454470"/>
            <a:ext cx="4026585" cy="5303966"/>
            <a:chOff x="0" y="0"/>
            <a:chExt cx="4026584" cy="5303965"/>
          </a:xfrm>
        </p:grpSpPr>
        <p:pic>
          <p:nvPicPr>
            <p:cNvPr id="581" name="lossy-page1-1200px-Grande_Otelo,_sem_data.tif.jpg" descr="lossy-page1-1200px-Grande_Otelo,_sem_data.tif.jpg"/>
            <p:cNvPicPr>
              <a:picLocks noChangeAspect="1"/>
            </p:cNvPicPr>
            <p:nvPr/>
          </p:nvPicPr>
          <p:blipFill>
            <a:blip r:embed="rId2" cstate="print">
              <a:extLst/>
            </a:blip>
            <a:stretch>
              <a:fillRect/>
            </a:stretch>
          </p:blipFill>
          <p:spPr>
            <a:xfrm>
              <a:off x="203200" y="215899"/>
              <a:ext cx="3620185" cy="4872166"/>
            </a:xfrm>
            <a:prstGeom prst="rect">
              <a:avLst/>
            </a:prstGeom>
            <a:ln w="12700" cap="flat">
              <a:noFill/>
              <a:miter lim="400000"/>
            </a:ln>
            <a:effectLst/>
          </p:spPr>
        </p:pic>
        <p:pic>
          <p:nvPicPr>
            <p:cNvPr id="582" name="lossy-page1-1200px-Grande_Otelo,_sem_data.tif.jpg" descr="lossy-page1-1200px-Grande_Otelo,_sem_data.tif.jpg"/>
            <p:cNvPicPr>
              <a:picLocks noChangeAspect="1"/>
            </p:cNvPicPr>
            <p:nvPr/>
          </p:nvPicPr>
          <p:blipFill>
            <a:blip r:embed="rId3" cstate="print">
              <a:extLst/>
            </a:blip>
            <a:stretch>
              <a:fillRect/>
            </a:stretch>
          </p:blipFill>
          <p:spPr>
            <a:xfrm>
              <a:off x="0" y="-1"/>
              <a:ext cx="4026585" cy="5303966"/>
            </a:xfrm>
            <a:prstGeom prst="rect">
              <a:avLst/>
            </a:prstGeom>
            <a:ln w="12700" cap="flat">
              <a:noFill/>
              <a:miter lim="400000"/>
            </a:ln>
            <a:effectLst/>
          </p:spPr>
        </p:pic>
      </p:grpSp>
      <p:sp>
        <p:nvSpPr>
          <p:cNvPr id="584" name="Grande Otelo"/>
          <p:cNvSpPr txBox="1"/>
          <p:nvPr/>
        </p:nvSpPr>
        <p:spPr>
          <a:xfrm>
            <a:off x="3715452" y="5875109"/>
            <a:ext cx="1713096"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000" b="1">
                <a:latin typeface="+mj-lt"/>
                <a:ea typeface="+mj-ea"/>
                <a:cs typeface="+mj-cs"/>
                <a:sym typeface="Helvetica"/>
              </a:defRPr>
            </a:lvl1pPr>
          </a:lstStyle>
          <a:p>
            <a:r>
              <a:t>Grande Otelo</a:t>
            </a:r>
          </a:p>
        </p:txBody>
      </p:sp>
    </p:spTree>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aixaDeTexto 1"/>
          <p:cNvSpPr txBox="1"/>
          <p:nvPr/>
        </p:nvSpPr>
        <p:spPr>
          <a:xfrm>
            <a:off x="1115616" y="692697"/>
            <a:ext cx="7143220" cy="5553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000" b="1">
                <a:latin typeface="+mj-lt"/>
                <a:ea typeface="+mj-ea"/>
                <a:cs typeface="+mj-cs"/>
                <a:sym typeface="Helvetica"/>
              </a:defRPr>
            </a:pPr>
            <a:r>
              <a:t>Sebastião Bernardes de Sousa Prata </a:t>
            </a:r>
          </a:p>
          <a:p>
            <a:pPr algn="ctr">
              <a:defRPr sz="2000" b="1">
                <a:latin typeface="+mj-lt"/>
                <a:ea typeface="+mj-ea"/>
                <a:cs typeface="+mj-cs"/>
                <a:sym typeface="Helvetica"/>
              </a:defRPr>
            </a:pPr>
            <a:r>
              <a:t>Ou  Sebastião Bernardo da Costa </a:t>
            </a:r>
          </a:p>
          <a:p>
            <a:pPr algn="ctr">
              <a:lnSpc>
                <a:spcPct val="120000"/>
              </a:lnSpc>
              <a:defRPr sz="2000" b="1" u="sng">
                <a:latin typeface="+mj-lt"/>
                <a:ea typeface="+mj-ea"/>
                <a:cs typeface="+mj-cs"/>
                <a:sym typeface="Helvetica"/>
              </a:defRPr>
            </a:pPr>
            <a:r>
              <a:t>Grande Otelo</a:t>
            </a:r>
          </a:p>
          <a:p>
            <a:pPr algn="ctr">
              <a:lnSpc>
                <a:spcPct val="120000"/>
              </a:lnSpc>
              <a:defRPr sz="2000"/>
            </a:pPr>
            <a:r>
              <a:t>(Uberlândia/MG, 1915-Paris/FR, 1993)</a:t>
            </a:r>
            <a:endParaRPr b="1">
              <a:latin typeface="+mj-lt"/>
              <a:ea typeface="+mj-ea"/>
              <a:cs typeface="+mj-cs"/>
              <a:sym typeface="Helvetica"/>
            </a:endParaRPr>
          </a:p>
          <a:p>
            <a:pPr algn="just">
              <a:defRPr sz="2000"/>
            </a:pPr>
            <a:endParaRPr/>
          </a:p>
          <a:p>
            <a:pPr algn="just">
              <a:defRPr sz="2000"/>
            </a:pPr>
            <a:endParaRPr/>
          </a:p>
          <a:p>
            <a:pPr algn="just">
              <a:defRPr sz="2000"/>
            </a:pPr>
            <a:r>
              <a:t>Ator, comediante, cantor, produtor e compositor, tendo atuado no teatro, rádio, cassino, cinema e televisão. Começou a carreira artística no anos 1920, ainda criança, na Companhia Negra de Revistas. Participou de diversos filmes brasileiros de sucesso, entre os quais as comédias nas décadas de 1940 e 1950, que estrelou em parceria com o cômico Oscarito, e a versão cinematográfica de Macunaíma, realizada em 1969. </a:t>
            </a:r>
            <a:endParaRPr b="1">
              <a:latin typeface="+mj-lt"/>
              <a:ea typeface="+mj-ea"/>
              <a:cs typeface="+mj-cs"/>
              <a:sym typeface="Helvetica"/>
            </a:endParaRPr>
          </a:p>
          <a:p>
            <a:pPr>
              <a:defRPr b="1">
                <a:latin typeface="+mj-lt"/>
                <a:ea typeface="+mj-ea"/>
                <a:cs typeface="+mj-cs"/>
                <a:sym typeface="Helvetica"/>
              </a:defRPr>
            </a:pPr>
            <a:endParaRPr/>
          </a:p>
          <a:p>
            <a:pPr algn="just">
              <a:defRPr sz="1200"/>
            </a:pPr>
            <a:r>
              <a:t>Referência:</a:t>
            </a:r>
          </a:p>
          <a:p>
            <a:pPr algn="just">
              <a:defRPr sz="1200"/>
            </a:pPr>
            <a:endParaRPr/>
          </a:p>
          <a:p>
            <a:pPr algn="just">
              <a:defRPr sz="1200"/>
            </a:pPr>
            <a:r>
              <a:t>Imagem e Biografia:</a:t>
            </a:r>
          </a:p>
          <a:p>
            <a:pPr algn="just">
              <a:defRPr sz="1200"/>
            </a:pPr>
            <a:r>
              <a:t> Disponível em: </a:t>
            </a:r>
            <a:r>
              <a:rPr u="sng">
                <a:solidFill>
                  <a:srgbClr val="0000FF"/>
                </a:solidFill>
                <a:uFill>
                  <a:solidFill>
                    <a:srgbClr val="0000FF"/>
                  </a:solidFill>
                </a:uFill>
                <a:hlinkClick r:id="rId2"/>
              </a:rPr>
              <a:t>https://pt.wikipedia.org/wiki/Grande_Otelo</a:t>
            </a:r>
            <a:r>
              <a:t>. Acessado em 02 de agosto de 2019; </a:t>
            </a:r>
            <a:r>
              <a:rPr u="sng">
                <a:solidFill>
                  <a:srgbClr val="0000FF"/>
                </a:solidFill>
                <a:uFill>
                  <a:solidFill>
                    <a:srgbClr val="0000FF"/>
                  </a:solidFill>
                </a:uFill>
                <a:hlinkClick r:id="rId3"/>
              </a:rPr>
              <a:t>http://www.museuafrobrasil.org.br/pesquisa/hist%C3%B3ria-e-mem%C3%B3ria/historia-e-memoria/2014/07/17/grande-otelo</a:t>
            </a:r>
            <a:r>
              <a:t> Acessado em 20 de dezembro de 2019..</a:t>
            </a:r>
          </a:p>
        </p:txBody>
      </p:sp>
    </p:spTree>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 name="Alberto-Guerreiro-Ramos-idoso.jpg"/>
          <p:cNvGrpSpPr/>
          <p:nvPr/>
        </p:nvGrpSpPr>
        <p:grpSpPr>
          <a:xfrm>
            <a:off x="2660650" y="831055"/>
            <a:ext cx="3822700" cy="4495803"/>
            <a:chOff x="0" y="0"/>
            <a:chExt cx="3822700" cy="4495801"/>
          </a:xfrm>
        </p:grpSpPr>
        <p:pic>
          <p:nvPicPr>
            <p:cNvPr id="588" name="Alberto-Guerreiro-Ramos-idoso.jpg" descr="Alberto-Guerreiro-Ramos-idoso.jpg"/>
            <p:cNvPicPr>
              <a:picLocks noChangeAspect="1"/>
            </p:cNvPicPr>
            <p:nvPr/>
          </p:nvPicPr>
          <p:blipFill>
            <a:blip r:embed="rId2" cstate="print">
              <a:extLst/>
            </a:blip>
            <a:stretch>
              <a:fillRect/>
            </a:stretch>
          </p:blipFill>
          <p:spPr>
            <a:xfrm>
              <a:off x="203200" y="215900"/>
              <a:ext cx="3416300" cy="4064002"/>
            </a:xfrm>
            <a:prstGeom prst="rect">
              <a:avLst/>
            </a:prstGeom>
            <a:ln w="12700" cap="flat">
              <a:noFill/>
              <a:miter lim="400000"/>
            </a:ln>
            <a:effectLst/>
          </p:spPr>
        </p:pic>
        <p:pic>
          <p:nvPicPr>
            <p:cNvPr id="589" name="Alberto-Guerreiro-Ramos-idoso.jpg" descr="Alberto-Guerreiro-Ramos-idoso.jpg"/>
            <p:cNvPicPr>
              <a:picLocks noChangeAspect="1"/>
            </p:cNvPicPr>
            <p:nvPr/>
          </p:nvPicPr>
          <p:blipFill>
            <a:blip r:embed="rId3" cstate="print">
              <a:extLst/>
            </a:blip>
            <a:stretch>
              <a:fillRect/>
            </a:stretch>
          </p:blipFill>
          <p:spPr>
            <a:xfrm>
              <a:off x="0" y="0"/>
              <a:ext cx="3822700" cy="4495802"/>
            </a:xfrm>
            <a:prstGeom prst="rect">
              <a:avLst/>
            </a:prstGeom>
            <a:ln w="12700" cap="flat">
              <a:noFill/>
              <a:miter lim="400000"/>
            </a:ln>
            <a:effectLst/>
          </p:spPr>
        </p:pic>
      </p:grpSp>
      <p:sp>
        <p:nvSpPr>
          <p:cNvPr id="591" name="Alberto Guerreiro Ramos"/>
          <p:cNvSpPr txBox="1"/>
          <p:nvPr/>
        </p:nvSpPr>
        <p:spPr>
          <a:xfrm>
            <a:off x="2850897" y="5452015"/>
            <a:ext cx="3442205"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Alberto Guerreiro Ramos</a:t>
            </a:r>
          </a:p>
        </p:txBody>
      </p:sp>
    </p:spTree>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Retângulo 2"/>
          <p:cNvSpPr txBox="1"/>
          <p:nvPr/>
        </p:nvSpPr>
        <p:spPr>
          <a:xfrm>
            <a:off x="982679" y="681038"/>
            <a:ext cx="7178642" cy="5749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Alberto </a:t>
            </a:r>
            <a:r>
              <a:rPr dirty="0" err="1"/>
              <a:t>Guerreiro</a:t>
            </a:r>
            <a:r>
              <a:rPr dirty="0"/>
              <a:t> Ramos</a:t>
            </a:r>
          </a:p>
          <a:p>
            <a:pPr algn="ctr">
              <a:defRPr sz="2000"/>
            </a:pPr>
            <a:r>
              <a:rPr dirty="0"/>
              <a:t>(Santo </a:t>
            </a:r>
            <a:r>
              <a:rPr dirty="0" err="1"/>
              <a:t>Amaro</a:t>
            </a:r>
            <a:r>
              <a:rPr dirty="0"/>
              <a:t> </a:t>
            </a:r>
            <a:r>
              <a:rPr dirty="0" err="1"/>
              <a:t>da</a:t>
            </a:r>
            <a:r>
              <a:rPr dirty="0"/>
              <a:t> </a:t>
            </a:r>
            <a:r>
              <a:rPr dirty="0" err="1"/>
              <a:t>Purificação</a:t>
            </a:r>
            <a:r>
              <a:rPr dirty="0"/>
              <a:t>/BA, 1915 – Los Angeles/EUA, 1982)</a:t>
            </a:r>
            <a:endParaRPr b="1" dirty="0">
              <a:latin typeface="+mj-lt"/>
              <a:ea typeface="+mj-ea"/>
              <a:cs typeface="+mj-cs"/>
              <a:sym typeface="Helvetica"/>
            </a:endParaRPr>
          </a:p>
          <a:p>
            <a:pPr algn="just">
              <a:defRPr sz="2000"/>
            </a:pPr>
            <a:endParaRPr dirty="0"/>
          </a:p>
          <a:p>
            <a:pPr algn="just">
              <a:defRPr sz="2000"/>
            </a:pPr>
            <a:endParaRPr dirty="0"/>
          </a:p>
          <a:p>
            <a:pPr algn="just">
              <a:defRPr sz="2000"/>
            </a:pPr>
            <a:r>
              <a:rPr dirty="0" err="1"/>
              <a:t>Sociólogo</a:t>
            </a:r>
            <a:r>
              <a:rPr dirty="0"/>
              <a:t>, </a:t>
            </a:r>
            <a:r>
              <a:rPr dirty="0" err="1"/>
              <a:t>jornalista</a:t>
            </a:r>
            <a:r>
              <a:rPr dirty="0"/>
              <a:t> </a:t>
            </a:r>
            <a:r>
              <a:rPr dirty="0" err="1"/>
              <a:t>político</a:t>
            </a:r>
            <a:r>
              <a:rPr dirty="0"/>
              <a:t> e </a:t>
            </a:r>
            <a:r>
              <a:rPr dirty="0" err="1"/>
              <a:t>ativista</a:t>
            </a:r>
            <a:r>
              <a:rPr dirty="0"/>
              <a:t> negro.  </a:t>
            </a:r>
            <a:r>
              <a:rPr dirty="0" err="1"/>
              <a:t>Foi</a:t>
            </a:r>
            <a:r>
              <a:rPr dirty="0"/>
              <a:t> </a:t>
            </a:r>
            <a:r>
              <a:rPr dirty="0" err="1"/>
              <a:t>coordenador</a:t>
            </a:r>
            <a:r>
              <a:rPr dirty="0"/>
              <a:t> do </a:t>
            </a:r>
            <a:r>
              <a:rPr dirty="0" err="1"/>
              <a:t>Instituto</a:t>
            </a:r>
            <a:r>
              <a:rPr dirty="0"/>
              <a:t> </a:t>
            </a:r>
            <a:r>
              <a:rPr dirty="0" err="1"/>
              <a:t>Nacional</a:t>
            </a:r>
            <a:r>
              <a:rPr dirty="0"/>
              <a:t> do Negro. </a:t>
            </a:r>
            <a:r>
              <a:rPr dirty="0" err="1"/>
              <a:t>Atuou</a:t>
            </a:r>
            <a:r>
              <a:rPr dirty="0"/>
              <a:t>  </a:t>
            </a:r>
            <a:r>
              <a:rPr dirty="0" err="1"/>
              <a:t>como</a:t>
            </a:r>
            <a:r>
              <a:rPr dirty="0"/>
              <a:t> </a:t>
            </a:r>
            <a:r>
              <a:rPr dirty="0" err="1"/>
              <a:t>diretor</a:t>
            </a:r>
            <a:r>
              <a:rPr dirty="0"/>
              <a:t> do </a:t>
            </a:r>
            <a:r>
              <a:rPr dirty="0" err="1"/>
              <a:t>departamento</a:t>
            </a:r>
            <a:r>
              <a:rPr dirty="0"/>
              <a:t> de </a:t>
            </a:r>
            <a:r>
              <a:rPr dirty="0" err="1"/>
              <a:t>sociologia</a:t>
            </a:r>
            <a:r>
              <a:rPr dirty="0"/>
              <a:t> do </a:t>
            </a:r>
            <a:r>
              <a:rPr dirty="0" err="1"/>
              <a:t>Instituto</a:t>
            </a:r>
            <a:r>
              <a:rPr dirty="0"/>
              <a:t> Superior de </a:t>
            </a:r>
            <a:r>
              <a:rPr dirty="0" err="1"/>
              <a:t>Estudos</a:t>
            </a:r>
            <a:r>
              <a:rPr dirty="0"/>
              <a:t> </a:t>
            </a:r>
            <a:r>
              <a:rPr dirty="0" err="1"/>
              <a:t>Brasileiros</a:t>
            </a:r>
            <a:r>
              <a:rPr dirty="0"/>
              <a:t> (ISEB). No ISEB, Alberto </a:t>
            </a:r>
            <a:r>
              <a:rPr dirty="0" err="1"/>
              <a:t>Guerreiro</a:t>
            </a:r>
            <a:r>
              <a:rPr dirty="0"/>
              <a:t> Ramos </a:t>
            </a:r>
            <a:r>
              <a:rPr dirty="0" err="1"/>
              <a:t>publica</a:t>
            </a:r>
            <a:r>
              <a:rPr dirty="0"/>
              <a:t> </a:t>
            </a:r>
            <a:r>
              <a:rPr dirty="0" err="1"/>
              <a:t>dois</a:t>
            </a:r>
            <a:r>
              <a:rPr dirty="0"/>
              <a:t> </a:t>
            </a:r>
            <a:r>
              <a:rPr dirty="0" err="1"/>
              <a:t>trabalhos</a:t>
            </a:r>
            <a:r>
              <a:rPr dirty="0"/>
              <a:t> </a:t>
            </a:r>
            <a:r>
              <a:rPr dirty="0" err="1"/>
              <a:t>que</a:t>
            </a:r>
            <a:r>
              <a:rPr dirty="0"/>
              <a:t> se </a:t>
            </a:r>
            <a:r>
              <a:rPr dirty="0" err="1"/>
              <a:t>tornaram</a:t>
            </a:r>
            <a:r>
              <a:rPr dirty="0"/>
              <a:t> </a:t>
            </a:r>
            <a:r>
              <a:rPr dirty="0" err="1"/>
              <a:t>clássicos</a:t>
            </a:r>
            <a:r>
              <a:rPr dirty="0"/>
              <a:t>: </a:t>
            </a:r>
            <a:r>
              <a:rPr dirty="0" err="1">
                <a:ea typeface="+mj-ea"/>
                <a:cs typeface="+mj-cs"/>
                <a:sym typeface="Helvetica"/>
              </a:rPr>
              <a:t>Introdução</a:t>
            </a:r>
            <a:r>
              <a:rPr dirty="0">
                <a:ea typeface="+mj-ea"/>
                <a:cs typeface="+mj-cs"/>
                <a:sym typeface="Helvetica"/>
              </a:rPr>
              <a:t> </a:t>
            </a:r>
            <a:r>
              <a:rPr dirty="0" err="1">
                <a:ea typeface="+mj-ea"/>
                <a:cs typeface="+mj-cs"/>
                <a:sym typeface="Helvetica"/>
              </a:rPr>
              <a:t>Crítica</a:t>
            </a:r>
            <a:r>
              <a:rPr dirty="0">
                <a:ea typeface="+mj-ea"/>
                <a:cs typeface="+mj-cs"/>
                <a:sym typeface="Helvetica"/>
              </a:rPr>
              <a:t> à </a:t>
            </a:r>
            <a:r>
              <a:rPr dirty="0" err="1">
                <a:ea typeface="+mj-ea"/>
                <a:cs typeface="+mj-cs"/>
                <a:sym typeface="Helvetica"/>
              </a:rPr>
              <a:t>Sociologia</a:t>
            </a:r>
            <a:r>
              <a:rPr dirty="0">
                <a:ea typeface="+mj-ea"/>
                <a:cs typeface="+mj-cs"/>
                <a:sym typeface="Helvetica"/>
              </a:rPr>
              <a:t> </a:t>
            </a:r>
            <a:r>
              <a:rPr dirty="0" err="1">
                <a:ea typeface="+mj-ea"/>
                <a:cs typeface="+mj-cs"/>
                <a:sym typeface="Helvetica"/>
              </a:rPr>
              <a:t>Brasileira</a:t>
            </a:r>
            <a:r>
              <a:rPr dirty="0">
                <a:ea typeface="+mj-ea"/>
                <a:cs typeface="+mj-cs"/>
                <a:sym typeface="Helvetica"/>
              </a:rPr>
              <a:t> (1957) e A </a:t>
            </a:r>
            <a:r>
              <a:rPr dirty="0" err="1">
                <a:ea typeface="+mj-ea"/>
                <a:cs typeface="+mj-cs"/>
                <a:sym typeface="Helvetica"/>
              </a:rPr>
              <a:t>Redução</a:t>
            </a:r>
            <a:r>
              <a:rPr dirty="0">
                <a:ea typeface="+mj-ea"/>
                <a:cs typeface="+mj-cs"/>
                <a:sym typeface="Helvetica"/>
              </a:rPr>
              <a:t> </a:t>
            </a:r>
            <a:r>
              <a:rPr dirty="0" err="1">
                <a:ea typeface="+mj-ea"/>
                <a:cs typeface="+mj-cs"/>
                <a:sym typeface="Helvetica"/>
              </a:rPr>
              <a:t>Sociológica</a:t>
            </a:r>
            <a:r>
              <a:rPr dirty="0">
                <a:ea typeface="+mj-ea"/>
                <a:cs typeface="+mj-cs"/>
                <a:sym typeface="Helvetica"/>
              </a:rPr>
              <a:t> (1958). </a:t>
            </a:r>
            <a:r>
              <a:rPr dirty="0"/>
              <a:t>No </a:t>
            </a:r>
            <a:r>
              <a:rPr dirty="0" err="1"/>
              <a:t>início</a:t>
            </a:r>
            <a:r>
              <a:rPr dirty="0"/>
              <a:t> dos </a:t>
            </a:r>
            <a:r>
              <a:rPr dirty="0" err="1"/>
              <a:t>anos</a:t>
            </a:r>
            <a:r>
              <a:rPr dirty="0"/>
              <a:t> 1960 </a:t>
            </a:r>
            <a:r>
              <a:rPr dirty="0" err="1"/>
              <a:t>candidatou</a:t>
            </a:r>
            <a:r>
              <a:rPr dirty="0"/>
              <a:t>-se </a:t>
            </a:r>
            <a:r>
              <a:rPr dirty="0" err="1"/>
              <a:t>pelo</a:t>
            </a:r>
            <a:r>
              <a:rPr dirty="0"/>
              <a:t> PTB e </a:t>
            </a:r>
            <a:r>
              <a:rPr dirty="0" err="1"/>
              <a:t>ocupou</a:t>
            </a:r>
            <a:r>
              <a:rPr dirty="0"/>
              <a:t> </a:t>
            </a:r>
            <a:r>
              <a:rPr dirty="0" err="1"/>
              <a:t>uma</a:t>
            </a:r>
            <a:r>
              <a:rPr dirty="0"/>
              <a:t> </a:t>
            </a:r>
            <a:r>
              <a:rPr dirty="0" err="1"/>
              <a:t>cadeira</a:t>
            </a:r>
            <a:r>
              <a:rPr dirty="0"/>
              <a:t> </a:t>
            </a:r>
            <a:r>
              <a:rPr dirty="0" err="1"/>
              <a:t>na</a:t>
            </a:r>
            <a:r>
              <a:rPr dirty="0"/>
              <a:t> </a:t>
            </a:r>
            <a:r>
              <a:rPr dirty="0" err="1"/>
              <a:t>Câmara</a:t>
            </a:r>
            <a:r>
              <a:rPr dirty="0"/>
              <a:t> dos </a:t>
            </a:r>
            <a:r>
              <a:rPr dirty="0" err="1"/>
              <a:t>Deputados</a:t>
            </a:r>
            <a:r>
              <a:rPr dirty="0"/>
              <a:t> </a:t>
            </a:r>
            <a:r>
              <a:rPr dirty="0" err="1"/>
              <a:t>até</a:t>
            </a:r>
            <a:r>
              <a:rPr dirty="0"/>
              <a:t> 1964 </a:t>
            </a:r>
            <a:r>
              <a:rPr dirty="0" err="1"/>
              <a:t>quando</a:t>
            </a:r>
            <a:r>
              <a:rPr dirty="0"/>
              <a:t> </a:t>
            </a:r>
            <a:r>
              <a:rPr dirty="0" err="1"/>
              <a:t>foi</a:t>
            </a:r>
            <a:r>
              <a:rPr dirty="0"/>
              <a:t> </a:t>
            </a:r>
            <a:r>
              <a:rPr dirty="0" err="1"/>
              <a:t>cassado</a:t>
            </a:r>
            <a:r>
              <a:rPr dirty="0"/>
              <a:t> </a:t>
            </a:r>
            <a:r>
              <a:rPr dirty="0" err="1"/>
              <a:t>pelo</a:t>
            </a:r>
            <a:r>
              <a:rPr dirty="0"/>
              <a:t> </a:t>
            </a:r>
            <a:r>
              <a:rPr dirty="0" err="1"/>
              <a:t>Ato</a:t>
            </a:r>
            <a:r>
              <a:rPr dirty="0"/>
              <a:t> </a:t>
            </a:r>
            <a:r>
              <a:rPr dirty="0" err="1"/>
              <a:t>InstitucionaI</a:t>
            </a:r>
            <a:r>
              <a:rPr dirty="0"/>
              <a:t> no. 1. </a:t>
            </a:r>
          </a:p>
          <a:p>
            <a:pPr algn="just">
              <a:defRPr sz="2000" i="1">
                <a:latin typeface="+mj-lt"/>
                <a:ea typeface="+mj-ea"/>
                <a:cs typeface="+mj-cs"/>
                <a:sym typeface="Helvetica"/>
              </a:defRPr>
            </a:pPr>
            <a:endParaRPr dirty="0"/>
          </a:p>
          <a:p>
            <a:pPr algn="just"/>
            <a:endParaRPr sz="2000" i="1" dirty="0">
              <a:latin typeface="+mj-lt"/>
              <a:ea typeface="+mj-ea"/>
              <a:cs typeface="+mj-cs"/>
              <a:sym typeface="Helvetica"/>
            </a:endParaRPr>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https://irradiandoluz.com.br/2008/06/alberto-guerreiro-ramos.html</a:t>
            </a:r>
            <a:r>
              <a:rPr dirty="0"/>
              <a:t>. </a:t>
            </a:r>
            <a:r>
              <a:rPr dirty="0" err="1"/>
              <a:t>Acessado</a:t>
            </a:r>
            <a:r>
              <a:rPr dirty="0"/>
              <a:t> </a:t>
            </a:r>
            <a:r>
              <a:rPr dirty="0" err="1"/>
              <a:t>em</a:t>
            </a:r>
            <a:r>
              <a:rPr dirty="0"/>
              <a:t> 02 de </a:t>
            </a:r>
            <a:r>
              <a:rPr dirty="0" err="1"/>
              <a:t>agosto</a:t>
            </a:r>
            <a:r>
              <a:rPr dirty="0"/>
              <a:t> de 2019; </a:t>
            </a:r>
            <a:r>
              <a:rPr u="sng" dirty="0">
                <a:solidFill>
                  <a:srgbClr val="0000FF"/>
                </a:solidFill>
                <a:uFill>
                  <a:solidFill>
                    <a:srgbClr val="0000FF"/>
                  </a:solidFill>
                </a:uFill>
                <a:hlinkClick r:id="rId3"/>
              </a:rPr>
              <a:t>https://cpdoc.fgv.br/producao/dossies/AEraVargas2/biografias/guerreiro_ramos</a:t>
            </a:r>
            <a:r>
              <a:rPr dirty="0"/>
              <a:t>.</a:t>
            </a:r>
          </a:p>
          <a:p>
            <a:pPr algn="just">
              <a:defRPr sz="1200"/>
            </a:pPr>
            <a:r>
              <a:rPr dirty="0"/>
              <a:t> </a:t>
            </a:r>
            <a:r>
              <a:rPr dirty="0" err="1"/>
              <a:t>Acessdo</a:t>
            </a:r>
            <a:r>
              <a:rPr dirty="0"/>
              <a:t> </a:t>
            </a:r>
            <a:r>
              <a:rPr dirty="0" err="1"/>
              <a:t>em</a:t>
            </a:r>
            <a:r>
              <a:rPr dirty="0"/>
              <a:t> 20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7" name="Picture 2"/>
          <p:cNvGrpSpPr/>
          <p:nvPr/>
        </p:nvGrpSpPr>
        <p:grpSpPr>
          <a:xfrm>
            <a:off x="1746017" y="1130174"/>
            <a:ext cx="5651967" cy="3808360"/>
            <a:chOff x="0" y="0"/>
            <a:chExt cx="5651965" cy="3808358"/>
          </a:xfrm>
        </p:grpSpPr>
        <p:pic>
          <p:nvPicPr>
            <p:cNvPr id="595" name="Picture 2" descr="Picture 2"/>
            <p:cNvPicPr>
              <a:picLocks noChangeAspect="1"/>
            </p:cNvPicPr>
            <p:nvPr/>
          </p:nvPicPr>
          <p:blipFill>
            <a:blip r:embed="rId2" cstate="print">
              <a:extLst/>
            </a:blip>
            <a:stretch>
              <a:fillRect/>
            </a:stretch>
          </p:blipFill>
          <p:spPr>
            <a:xfrm>
              <a:off x="203199" y="215900"/>
              <a:ext cx="5245567" cy="3376558"/>
            </a:xfrm>
            <a:prstGeom prst="rect">
              <a:avLst/>
            </a:prstGeom>
            <a:ln w="12700" cap="flat">
              <a:noFill/>
              <a:miter lim="400000"/>
            </a:ln>
            <a:effectLst/>
          </p:spPr>
        </p:pic>
        <p:pic>
          <p:nvPicPr>
            <p:cNvPr id="596" name="Picture 2" descr="Picture 2"/>
            <p:cNvPicPr>
              <a:picLocks noChangeAspect="1"/>
            </p:cNvPicPr>
            <p:nvPr/>
          </p:nvPicPr>
          <p:blipFill>
            <a:blip r:embed="rId3" cstate="print">
              <a:extLst/>
            </a:blip>
            <a:stretch>
              <a:fillRect/>
            </a:stretch>
          </p:blipFill>
          <p:spPr>
            <a:xfrm>
              <a:off x="-1" y="-1"/>
              <a:ext cx="5651967" cy="3808360"/>
            </a:xfrm>
            <a:prstGeom prst="rect">
              <a:avLst/>
            </a:prstGeom>
            <a:ln w="12700" cap="flat">
              <a:noFill/>
              <a:miter lim="400000"/>
            </a:ln>
            <a:effectLst/>
          </p:spPr>
        </p:pic>
      </p:grpSp>
      <p:sp>
        <p:nvSpPr>
          <p:cNvPr id="598" name="Sebastião Rodrigues Alves"/>
          <p:cNvSpPr txBox="1"/>
          <p:nvPr/>
        </p:nvSpPr>
        <p:spPr>
          <a:xfrm>
            <a:off x="2723885" y="5077813"/>
            <a:ext cx="369623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200" b="1">
                <a:latin typeface="+mj-lt"/>
                <a:ea typeface="+mj-ea"/>
                <a:cs typeface="+mj-cs"/>
                <a:sym typeface="Helvetica"/>
              </a:defRPr>
            </a:lvl1pPr>
          </a:lstStyle>
          <a:p>
            <a:r>
              <a:t>Sebastião Rodrigues Alves</a:t>
            </a:r>
          </a:p>
        </p:txBody>
      </p:sp>
    </p:spTree>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Retângulo 1"/>
          <p:cNvSpPr txBox="1"/>
          <p:nvPr/>
        </p:nvSpPr>
        <p:spPr>
          <a:xfrm>
            <a:off x="881258" y="332656"/>
            <a:ext cx="7381483" cy="5645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200" b="1">
                <a:latin typeface="+mj-lt"/>
                <a:ea typeface="+mj-ea"/>
                <a:cs typeface="+mj-cs"/>
                <a:sym typeface="Helvetica"/>
              </a:defRPr>
            </a:pPr>
            <a:r>
              <a:t>Sebastião Rodrigues Alves - “Rodrigues Alves”</a:t>
            </a:r>
          </a:p>
          <a:p>
            <a:pPr algn="just">
              <a:defRPr sz="2000" b="1">
                <a:latin typeface="+mj-lt"/>
                <a:ea typeface="+mj-ea"/>
                <a:cs typeface="+mj-cs"/>
                <a:sym typeface="Helvetica"/>
              </a:defRPr>
            </a:pPr>
            <a:endParaRPr/>
          </a:p>
          <a:p>
            <a:pPr algn="just">
              <a:defRPr sz="2000" b="1">
                <a:latin typeface="+mj-lt"/>
                <a:ea typeface="+mj-ea"/>
                <a:cs typeface="+mj-cs"/>
                <a:sym typeface="Helvetica"/>
              </a:defRPr>
            </a:pPr>
            <a:endParaRPr/>
          </a:p>
          <a:p>
            <a:pPr algn="just">
              <a:defRPr sz="2000" b="1">
                <a:latin typeface="+mj-lt"/>
                <a:ea typeface="+mj-ea"/>
                <a:cs typeface="+mj-cs"/>
                <a:sym typeface="Helvetica"/>
              </a:defRPr>
            </a:pPr>
            <a:endParaRPr/>
          </a:p>
          <a:p>
            <a:pPr algn="just">
              <a:defRPr sz="2000"/>
            </a:pPr>
            <a:r>
              <a:t>Assistente social, escritor, pesquisador e ativista. Rodrigues Alves ajudou a organizar os profissionais da sua categoria fundando o Sindicato dos Assistentes Sociais. Como escritor e pesquisador,  dedicou-se à temática da valorização do negro. Ele investigou as condições da população menos favorecida nas suas frequentes visitas aos morros cariocas. Ajudou a fundar a Secretaria do Movimento Negro do Partido Democrático Trabalhista (PDT) e participou de forma ativa na campanha política de Abdias Nascimento para a Câmara dos Deputados. Faleceu em 1985.</a:t>
            </a:r>
          </a:p>
          <a:p>
            <a:pPr>
              <a:defRPr b="1">
                <a:latin typeface="+mj-lt"/>
                <a:ea typeface="+mj-ea"/>
                <a:cs typeface="+mj-cs"/>
                <a:sym typeface="Helvetica"/>
              </a:defRPr>
            </a:pPr>
            <a:endParaRPr/>
          </a:p>
          <a:p>
            <a:pPr>
              <a:defRPr b="1">
                <a:latin typeface="+mj-lt"/>
                <a:ea typeface="+mj-ea"/>
                <a:cs typeface="+mj-cs"/>
                <a:sym typeface="Helvetica"/>
              </a:defRPr>
            </a:pPr>
            <a:endParaRPr/>
          </a:p>
          <a:p>
            <a:pPr>
              <a:defRPr b="1">
                <a:latin typeface="+mj-lt"/>
                <a:ea typeface="+mj-ea"/>
                <a:cs typeface="+mj-cs"/>
                <a:sym typeface="Helvetica"/>
              </a:defRPr>
            </a:pPr>
            <a:endParaRPr/>
          </a:p>
          <a:p>
            <a:pPr algn="just">
              <a:defRPr sz="1200"/>
            </a:pPr>
            <a:r>
              <a:t>Referência:</a:t>
            </a:r>
          </a:p>
          <a:p>
            <a:pPr algn="just">
              <a:defRPr sz="1200"/>
            </a:pPr>
            <a:endParaRPr/>
          </a:p>
          <a:p>
            <a:pPr algn="just">
              <a:defRPr sz="1200"/>
            </a:pPr>
            <a:r>
              <a:t>Imagem e Biografia: </a:t>
            </a:r>
          </a:p>
          <a:p>
            <a:pPr algn="just">
              <a:defRPr sz="1200"/>
            </a:pPr>
            <a:r>
              <a:t>Disponível em:  </a:t>
            </a:r>
            <a:r>
              <a:rPr u="sng">
                <a:solidFill>
                  <a:srgbClr val="0000FF"/>
                </a:solidFill>
                <a:uFill>
                  <a:solidFill>
                    <a:srgbClr val="0000FF"/>
                  </a:solidFill>
                </a:uFill>
                <a:hlinkClick r:id="rId2"/>
              </a:rPr>
              <a:t>http://ipeafro.org.br/personalidades/sebastiao-rodrigues-alves/</a:t>
            </a:r>
            <a:r>
              <a:t> Acessado em 02 de agosto de 2019</a:t>
            </a:r>
          </a:p>
        </p:txBody>
      </p:sp>
    </p:spTree>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1" name="image67.jpeg"/>
          <p:cNvGrpSpPr/>
          <p:nvPr/>
        </p:nvGrpSpPr>
        <p:grpSpPr>
          <a:xfrm>
            <a:off x="3134037" y="815428"/>
            <a:ext cx="2875927" cy="4414345"/>
            <a:chOff x="0" y="0"/>
            <a:chExt cx="2875925" cy="4414343"/>
          </a:xfrm>
        </p:grpSpPr>
        <p:pic>
          <p:nvPicPr>
            <p:cNvPr id="609" name="image67.jpeg" descr="image67.jpeg"/>
            <p:cNvPicPr>
              <a:picLocks noChangeAspect="1"/>
            </p:cNvPicPr>
            <p:nvPr/>
          </p:nvPicPr>
          <p:blipFill>
            <a:blip r:embed="rId2" cstate="print">
              <a:extLst/>
            </a:blip>
            <a:stretch>
              <a:fillRect/>
            </a:stretch>
          </p:blipFill>
          <p:spPr>
            <a:xfrm>
              <a:off x="203200" y="215899"/>
              <a:ext cx="2469526" cy="3982545"/>
            </a:xfrm>
            <a:prstGeom prst="rect">
              <a:avLst/>
            </a:prstGeom>
            <a:ln w="12700" cap="flat">
              <a:noFill/>
              <a:miter lim="400000"/>
            </a:ln>
            <a:effectLst/>
          </p:spPr>
        </p:pic>
        <p:pic>
          <p:nvPicPr>
            <p:cNvPr id="610" name="image67.jpeg" descr="image67.jpeg"/>
            <p:cNvPicPr>
              <a:picLocks noChangeAspect="1"/>
            </p:cNvPicPr>
            <p:nvPr/>
          </p:nvPicPr>
          <p:blipFill>
            <a:blip r:embed="rId3" cstate="print">
              <a:extLst/>
            </a:blip>
            <a:stretch>
              <a:fillRect/>
            </a:stretch>
          </p:blipFill>
          <p:spPr>
            <a:xfrm>
              <a:off x="0" y="-1"/>
              <a:ext cx="2875926" cy="4414345"/>
            </a:xfrm>
            <a:prstGeom prst="rect">
              <a:avLst/>
            </a:prstGeom>
            <a:ln w="12700" cap="flat">
              <a:noFill/>
              <a:miter lim="400000"/>
            </a:ln>
            <a:effectLst/>
          </p:spPr>
        </p:pic>
      </p:grpSp>
      <p:sp>
        <p:nvSpPr>
          <p:cNvPr id="612" name="Aristides Barbosa"/>
          <p:cNvSpPr txBox="1"/>
          <p:nvPr/>
        </p:nvSpPr>
        <p:spPr>
          <a:xfrm>
            <a:off x="3324295" y="5382613"/>
            <a:ext cx="249541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Aristides Barbosa</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machado.jpeg"/>
          <p:cNvGrpSpPr/>
          <p:nvPr/>
        </p:nvGrpSpPr>
        <p:grpSpPr>
          <a:xfrm>
            <a:off x="2903072" y="633011"/>
            <a:ext cx="3658486" cy="5213246"/>
            <a:chOff x="0" y="0"/>
            <a:chExt cx="3658485" cy="5213244"/>
          </a:xfrm>
        </p:grpSpPr>
        <p:pic>
          <p:nvPicPr>
            <p:cNvPr id="142" name="machado.jpeg" descr="machado.jpeg"/>
            <p:cNvPicPr>
              <a:picLocks noChangeAspect="1"/>
            </p:cNvPicPr>
            <p:nvPr/>
          </p:nvPicPr>
          <p:blipFill>
            <a:blip r:embed="rId2" cstate="print">
              <a:extLst/>
            </a:blip>
            <a:stretch>
              <a:fillRect/>
            </a:stretch>
          </p:blipFill>
          <p:spPr>
            <a:xfrm>
              <a:off x="203200" y="215900"/>
              <a:ext cx="3252086" cy="4781446"/>
            </a:xfrm>
            <a:prstGeom prst="rect">
              <a:avLst/>
            </a:prstGeom>
            <a:ln w="12700" cap="flat">
              <a:noFill/>
              <a:miter lim="400000"/>
            </a:ln>
            <a:effectLst/>
          </p:spPr>
        </p:pic>
        <p:pic>
          <p:nvPicPr>
            <p:cNvPr id="143" name="machado.jpeg" descr="machado.jpeg"/>
            <p:cNvPicPr>
              <a:picLocks noChangeAspect="1"/>
            </p:cNvPicPr>
            <p:nvPr/>
          </p:nvPicPr>
          <p:blipFill>
            <a:blip r:embed="rId3" cstate="print">
              <a:extLst/>
            </a:blip>
            <a:stretch>
              <a:fillRect/>
            </a:stretch>
          </p:blipFill>
          <p:spPr>
            <a:xfrm>
              <a:off x="0" y="0"/>
              <a:ext cx="3658486" cy="5213246"/>
            </a:xfrm>
            <a:prstGeom prst="rect">
              <a:avLst/>
            </a:prstGeom>
            <a:ln w="12700" cap="flat">
              <a:noFill/>
              <a:miter lim="400000"/>
            </a:ln>
            <a:effectLst/>
          </p:spPr>
        </p:pic>
      </p:grpSp>
      <p:sp>
        <p:nvSpPr>
          <p:cNvPr id="145" name="Machado de Assis"/>
          <p:cNvSpPr txBox="1"/>
          <p:nvPr/>
        </p:nvSpPr>
        <p:spPr>
          <a:xfrm>
            <a:off x="3466465" y="5875109"/>
            <a:ext cx="2531699"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200" b="1">
                <a:latin typeface="+mj-lt"/>
                <a:ea typeface="+mj-ea"/>
                <a:cs typeface="+mj-cs"/>
                <a:sym typeface="Helvetica"/>
              </a:defRPr>
            </a:lvl1pPr>
          </a:lstStyle>
          <a:p>
            <a:r>
              <a:t>Machado de Assis</a:t>
            </a:r>
          </a:p>
        </p:txBody>
      </p:sp>
    </p:spTree>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CaixaDeTexto 1"/>
          <p:cNvSpPr txBox="1"/>
          <p:nvPr/>
        </p:nvSpPr>
        <p:spPr>
          <a:xfrm>
            <a:off x="850855" y="728885"/>
            <a:ext cx="7442291" cy="5304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Aristides </a:t>
            </a:r>
            <a:r>
              <a:rPr dirty="0" err="1"/>
              <a:t>Barbosa</a:t>
            </a:r>
            <a:endParaRPr dirty="0"/>
          </a:p>
          <a:p>
            <a:pPr algn="ctr">
              <a:lnSpc>
                <a:spcPct val="120000"/>
              </a:lnSpc>
              <a:defRPr sz="2000"/>
            </a:pPr>
            <a:r>
              <a:rPr dirty="0"/>
              <a:t>(25 de </a:t>
            </a:r>
            <a:r>
              <a:rPr dirty="0" err="1"/>
              <a:t>março</a:t>
            </a:r>
            <a:r>
              <a:rPr dirty="0"/>
              <a:t> de 1920 - ?)</a:t>
            </a:r>
            <a:endParaRPr b="1" dirty="0">
              <a:latin typeface="+mj-lt"/>
              <a:ea typeface="+mj-ea"/>
              <a:cs typeface="+mj-cs"/>
              <a:sym typeface="Helvetica"/>
            </a:endParaRPr>
          </a:p>
          <a:p>
            <a:pPr algn="just">
              <a:defRPr sz="2000"/>
            </a:pPr>
            <a:endParaRPr dirty="0"/>
          </a:p>
          <a:p>
            <a:pPr algn="just">
              <a:defRPr sz="2000"/>
            </a:pPr>
            <a:endParaRPr dirty="0"/>
          </a:p>
          <a:p>
            <a:pPr algn="just">
              <a:defRPr sz="2000"/>
            </a:pPr>
            <a:endParaRPr dirty="0"/>
          </a:p>
          <a:p>
            <a:pPr algn="just">
              <a:defRPr sz="2000"/>
            </a:pPr>
            <a:r>
              <a:rPr dirty="0" err="1"/>
              <a:t>Redator</a:t>
            </a:r>
            <a:r>
              <a:rPr dirty="0"/>
              <a:t> do </a:t>
            </a:r>
            <a:r>
              <a:rPr dirty="0" err="1"/>
              <a:t>jornal</a:t>
            </a:r>
            <a:r>
              <a:rPr dirty="0"/>
              <a:t> </a:t>
            </a:r>
            <a:r>
              <a:rPr i="1" dirty="0">
                <a:ea typeface="+mj-ea"/>
                <a:cs typeface="+mj-cs"/>
                <a:sym typeface="Helvetica"/>
              </a:rPr>
              <a:t>Novo Horizonte e </a:t>
            </a:r>
            <a:r>
              <a:rPr dirty="0" err="1"/>
              <a:t>Colaborador</a:t>
            </a:r>
            <a:r>
              <a:rPr dirty="0"/>
              <a:t> do </a:t>
            </a:r>
            <a:r>
              <a:rPr i="1" dirty="0" err="1">
                <a:ea typeface="+mj-ea"/>
                <a:cs typeface="+mj-cs"/>
                <a:sym typeface="Helvetica"/>
              </a:rPr>
              <a:t>Senzala</a:t>
            </a:r>
            <a:r>
              <a:rPr i="1" dirty="0">
                <a:ea typeface="+mj-ea"/>
                <a:cs typeface="+mj-cs"/>
                <a:sym typeface="Helvetica"/>
              </a:rPr>
              <a:t>, </a:t>
            </a:r>
            <a:r>
              <a:rPr dirty="0"/>
              <a:t> </a:t>
            </a:r>
            <a:r>
              <a:rPr dirty="0" err="1"/>
              <a:t>foi</a:t>
            </a:r>
            <a:r>
              <a:rPr dirty="0"/>
              <a:t> um dos </a:t>
            </a:r>
            <a:r>
              <a:rPr dirty="0" err="1"/>
              <a:t>membros</a:t>
            </a:r>
            <a:r>
              <a:rPr dirty="0"/>
              <a:t> </a:t>
            </a:r>
            <a:r>
              <a:rPr dirty="0" err="1"/>
              <a:t>da</a:t>
            </a:r>
            <a:r>
              <a:rPr dirty="0"/>
              <a:t> </a:t>
            </a:r>
            <a:r>
              <a:rPr dirty="0" err="1"/>
              <a:t>Frente</a:t>
            </a:r>
            <a:r>
              <a:rPr dirty="0"/>
              <a:t> </a:t>
            </a:r>
            <a:r>
              <a:rPr dirty="0" err="1"/>
              <a:t>Negra</a:t>
            </a:r>
            <a:r>
              <a:rPr dirty="0"/>
              <a:t> </a:t>
            </a:r>
            <a:r>
              <a:rPr dirty="0" err="1"/>
              <a:t>Brasileira</a:t>
            </a:r>
            <a:r>
              <a:rPr dirty="0"/>
              <a:t> (FNB). A </a:t>
            </a:r>
            <a:r>
              <a:rPr dirty="0" err="1"/>
              <a:t>Frente</a:t>
            </a:r>
            <a:r>
              <a:rPr dirty="0"/>
              <a:t> </a:t>
            </a:r>
            <a:r>
              <a:rPr dirty="0" err="1"/>
              <a:t>Negra</a:t>
            </a:r>
            <a:r>
              <a:rPr dirty="0"/>
              <a:t>  </a:t>
            </a:r>
            <a:r>
              <a:rPr dirty="0" err="1"/>
              <a:t>buscou</a:t>
            </a:r>
            <a:r>
              <a:rPr dirty="0"/>
              <a:t> </a:t>
            </a:r>
            <a:r>
              <a:rPr dirty="0" err="1"/>
              <a:t>construir</a:t>
            </a:r>
            <a:r>
              <a:rPr dirty="0"/>
              <a:t> um </a:t>
            </a:r>
            <a:r>
              <a:rPr dirty="0" err="1"/>
              <a:t>grande</a:t>
            </a:r>
            <a:r>
              <a:rPr dirty="0"/>
              <a:t> </a:t>
            </a:r>
            <a:r>
              <a:rPr dirty="0" err="1"/>
              <a:t>movimento</a:t>
            </a:r>
            <a:r>
              <a:rPr dirty="0"/>
              <a:t> de </a:t>
            </a:r>
            <a:r>
              <a:rPr dirty="0" err="1"/>
              <a:t>massas</a:t>
            </a:r>
            <a:r>
              <a:rPr dirty="0"/>
              <a:t>, </a:t>
            </a:r>
            <a:r>
              <a:rPr dirty="0" err="1"/>
              <a:t>em</a:t>
            </a:r>
            <a:r>
              <a:rPr dirty="0"/>
              <a:t> 1931, </a:t>
            </a:r>
            <a:r>
              <a:rPr dirty="0" err="1"/>
              <a:t>congregando</a:t>
            </a:r>
            <a:r>
              <a:rPr dirty="0"/>
              <a:t> </a:t>
            </a:r>
            <a:r>
              <a:rPr dirty="0" err="1"/>
              <a:t>todos</a:t>
            </a:r>
            <a:r>
              <a:rPr dirty="0"/>
              <a:t> </a:t>
            </a:r>
            <a:r>
              <a:rPr dirty="0" err="1"/>
              <a:t>os</a:t>
            </a:r>
            <a:r>
              <a:rPr dirty="0"/>
              <a:t> </a:t>
            </a:r>
            <a:r>
              <a:rPr dirty="0" err="1"/>
              <a:t>grupos</a:t>
            </a:r>
            <a:r>
              <a:rPr dirty="0"/>
              <a:t> e </a:t>
            </a:r>
            <a:r>
              <a:rPr dirty="0" err="1"/>
              <a:t>jornais</a:t>
            </a:r>
            <a:r>
              <a:rPr dirty="0"/>
              <a:t> </a:t>
            </a:r>
            <a:r>
              <a:rPr dirty="0" err="1"/>
              <a:t>militantes</a:t>
            </a:r>
            <a:r>
              <a:rPr dirty="0"/>
              <a:t> </a:t>
            </a:r>
            <a:r>
              <a:rPr dirty="0" err="1"/>
              <a:t>existentes</a:t>
            </a:r>
            <a:r>
              <a:rPr dirty="0"/>
              <a:t> no </a:t>
            </a:r>
            <a:r>
              <a:rPr dirty="0" err="1"/>
              <a:t>meio</a:t>
            </a:r>
            <a:r>
              <a:rPr dirty="0"/>
              <a:t> negro com vistas </a:t>
            </a:r>
            <a:r>
              <a:rPr dirty="0" err="1"/>
              <a:t>ao</a:t>
            </a:r>
            <a:r>
              <a:rPr dirty="0"/>
              <a:t> </a:t>
            </a:r>
            <a:r>
              <a:rPr dirty="0" err="1"/>
              <a:t>enfrentamento</a:t>
            </a:r>
            <a:r>
              <a:rPr dirty="0"/>
              <a:t> do </a:t>
            </a:r>
            <a:r>
              <a:rPr dirty="0" err="1"/>
              <a:t>racismo</a:t>
            </a:r>
            <a:r>
              <a:rPr dirty="0"/>
              <a:t> e </a:t>
            </a:r>
            <a:r>
              <a:rPr dirty="0" err="1"/>
              <a:t>defesa</a:t>
            </a:r>
            <a:r>
              <a:rPr dirty="0"/>
              <a:t> de </a:t>
            </a:r>
            <a:r>
              <a:rPr dirty="0" err="1"/>
              <a:t>seus</a:t>
            </a:r>
            <a:r>
              <a:rPr dirty="0"/>
              <a:t> </a:t>
            </a:r>
            <a:r>
              <a:rPr dirty="0" err="1"/>
              <a:t>interesses</a:t>
            </a:r>
            <a:r>
              <a:rPr dirty="0"/>
              <a:t>. </a:t>
            </a:r>
            <a:br>
              <a:rPr dirty="0"/>
            </a:br>
            <a:endParaRPr dirty="0"/>
          </a:p>
          <a:p>
            <a:endParaRPr sz="2000" dirty="0"/>
          </a:p>
          <a:p>
            <a:endParaRPr sz="2000" dirty="0"/>
          </a:p>
          <a:p>
            <a:pPr algn="just">
              <a:defRPr sz="1200"/>
            </a:pPr>
            <a:r>
              <a:rPr dirty="0" err="1"/>
              <a:t>Referência</a:t>
            </a:r>
            <a:r>
              <a:rPr dirty="0"/>
              <a:t>:</a:t>
            </a:r>
          </a:p>
          <a:p>
            <a:pPr algn="just">
              <a:defRPr sz="1200"/>
            </a:pPr>
            <a:endParaRPr dirty="0"/>
          </a:p>
          <a:p>
            <a:pPr>
              <a:defRPr sz="1200"/>
            </a:pPr>
            <a:r>
              <a:rPr dirty="0" err="1"/>
              <a:t>Imagem</a:t>
            </a:r>
            <a:r>
              <a:rPr dirty="0"/>
              <a:t> e </a:t>
            </a: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http://www2.assis.unesp.br/cedap/cat_imprensa_negra/biografias/aristides_barbosa.html</a:t>
            </a:r>
            <a:r>
              <a:rPr dirty="0"/>
              <a:t> </a:t>
            </a:r>
            <a:r>
              <a:rPr dirty="0" err="1"/>
              <a:t>Acessado</a:t>
            </a:r>
            <a:r>
              <a:rPr dirty="0"/>
              <a:t> </a:t>
            </a:r>
            <a:r>
              <a:rPr dirty="0" err="1"/>
              <a:t>em</a:t>
            </a:r>
            <a:r>
              <a:rPr dirty="0"/>
              <a:t> 02 de </a:t>
            </a:r>
            <a:r>
              <a:rPr dirty="0" err="1"/>
              <a:t>agosto</a:t>
            </a:r>
            <a:r>
              <a:rPr dirty="0"/>
              <a:t> de 2019; </a:t>
            </a:r>
            <a:r>
              <a:rPr u="sng" dirty="0">
                <a:solidFill>
                  <a:srgbClr val="0000FF"/>
                </a:solidFill>
                <a:uFill>
                  <a:solidFill>
                    <a:srgbClr val="0000FF"/>
                  </a:solidFill>
                </a:uFill>
                <a:hlinkClick r:id="rId3"/>
              </a:rPr>
              <a:t>http://www.palmares.gov.br/?p=1946</a:t>
            </a:r>
            <a:r>
              <a:rPr dirty="0"/>
              <a:t>, </a:t>
            </a:r>
            <a:r>
              <a:rPr dirty="0" err="1"/>
              <a:t>Acessado</a:t>
            </a:r>
            <a:r>
              <a:rPr dirty="0"/>
              <a:t> </a:t>
            </a:r>
            <a:r>
              <a:rPr dirty="0" err="1"/>
              <a:t>em</a:t>
            </a:r>
            <a:r>
              <a:rPr dirty="0"/>
              <a:t> 20 de </a:t>
            </a:r>
            <a:r>
              <a:rPr dirty="0" err="1"/>
              <a:t>dezembro</a:t>
            </a:r>
            <a:r>
              <a:rPr dirty="0"/>
              <a:t> d 2019.</a:t>
            </a:r>
          </a:p>
        </p:txBody>
      </p:sp>
    </p:spTree>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Picture 12"/>
          <p:cNvGrpSpPr/>
          <p:nvPr/>
        </p:nvGrpSpPr>
        <p:grpSpPr>
          <a:xfrm>
            <a:off x="1353904" y="1183358"/>
            <a:ext cx="6436193" cy="3980620"/>
            <a:chOff x="0" y="0"/>
            <a:chExt cx="6436192" cy="3980619"/>
          </a:xfrm>
        </p:grpSpPr>
        <p:pic>
          <p:nvPicPr>
            <p:cNvPr id="616" name="Picture 12" descr="Picture 12"/>
            <p:cNvPicPr>
              <a:picLocks noChangeAspect="1"/>
            </p:cNvPicPr>
            <p:nvPr/>
          </p:nvPicPr>
          <p:blipFill>
            <a:blip r:embed="rId2" cstate="print">
              <a:extLst/>
            </a:blip>
            <a:stretch>
              <a:fillRect/>
            </a:stretch>
          </p:blipFill>
          <p:spPr>
            <a:xfrm>
              <a:off x="203200" y="215900"/>
              <a:ext cx="6029793" cy="3548820"/>
            </a:xfrm>
            <a:prstGeom prst="rect">
              <a:avLst/>
            </a:prstGeom>
            <a:ln w="12700" cap="flat">
              <a:noFill/>
              <a:miter lim="400000"/>
            </a:ln>
            <a:effectLst/>
          </p:spPr>
        </p:pic>
        <p:pic>
          <p:nvPicPr>
            <p:cNvPr id="617" name="Picture 12" descr="Picture 12"/>
            <p:cNvPicPr>
              <a:picLocks noChangeAspect="1"/>
            </p:cNvPicPr>
            <p:nvPr/>
          </p:nvPicPr>
          <p:blipFill>
            <a:blip r:embed="rId3" cstate="print">
              <a:extLst/>
            </a:blip>
            <a:stretch>
              <a:fillRect/>
            </a:stretch>
          </p:blipFill>
          <p:spPr>
            <a:xfrm>
              <a:off x="0" y="0"/>
              <a:ext cx="6436193" cy="3980620"/>
            </a:xfrm>
            <a:prstGeom prst="rect">
              <a:avLst/>
            </a:prstGeom>
            <a:ln w="12700" cap="flat">
              <a:noFill/>
              <a:miter lim="400000"/>
            </a:ln>
            <a:effectLst/>
          </p:spPr>
        </p:pic>
      </p:grpSp>
      <p:sp>
        <p:nvSpPr>
          <p:cNvPr id="619" name="Maria de Lourdes Mendes"/>
          <p:cNvSpPr txBox="1"/>
          <p:nvPr/>
        </p:nvSpPr>
        <p:spPr>
          <a:xfrm>
            <a:off x="2924989" y="5367109"/>
            <a:ext cx="3294022"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000" b="1">
                <a:latin typeface="+mj-lt"/>
                <a:ea typeface="+mj-ea"/>
                <a:cs typeface="+mj-cs"/>
                <a:sym typeface="Helvetica"/>
              </a:defRPr>
            </a:lvl1pPr>
          </a:lstStyle>
          <a:p>
            <a:r>
              <a:t>Maria de Lourdes Mendes </a:t>
            </a:r>
          </a:p>
        </p:txBody>
      </p:sp>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Retângulo 4"/>
          <p:cNvSpPr txBox="1"/>
          <p:nvPr/>
        </p:nvSpPr>
        <p:spPr>
          <a:xfrm>
            <a:off x="831705" y="332656"/>
            <a:ext cx="7480590" cy="5540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000" b="1">
                <a:latin typeface="+mj-lt"/>
                <a:ea typeface="+mj-ea"/>
                <a:cs typeface="+mj-cs"/>
                <a:sym typeface="Helvetica"/>
              </a:defRPr>
            </a:pPr>
            <a:r>
              <a:t>Maria de Lourdes Mendes </a:t>
            </a:r>
          </a:p>
          <a:p>
            <a:pPr algn="ctr">
              <a:lnSpc>
                <a:spcPct val="120000"/>
              </a:lnSpc>
              <a:defRPr sz="2000" b="1" u="sng">
                <a:latin typeface="+mj-lt"/>
                <a:ea typeface="+mj-ea"/>
                <a:cs typeface="+mj-cs"/>
                <a:sym typeface="Helvetica"/>
              </a:defRPr>
            </a:pPr>
            <a:r>
              <a:t>Tia Maria do Jongo</a:t>
            </a:r>
          </a:p>
          <a:p>
            <a:pPr algn="ctr">
              <a:lnSpc>
                <a:spcPct val="120000"/>
              </a:lnSpc>
              <a:defRPr sz="2000"/>
            </a:pPr>
            <a:r>
              <a:t>(Rio de Janeiro/RJ, c.1920 -  2019)</a:t>
            </a:r>
            <a:endParaRPr b="1">
              <a:latin typeface="+mj-lt"/>
              <a:ea typeface="+mj-ea"/>
              <a:cs typeface="+mj-cs"/>
              <a:sym typeface="Helvetica"/>
            </a:endParaRPr>
          </a:p>
          <a:p>
            <a:pPr algn="just">
              <a:defRPr sz="2000"/>
            </a:pPr>
            <a:endParaRPr/>
          </a:p>
          <a:p>
            <a:pPr algn="just">
              <a:defRPr sz="2000"/>
            </a:pPr>
            <a:endParaRPr/>
          </a:p>
          <a:p>
            <a:pPr algn="just">
              <a:defRPr sz="2000"/>
            </a:pPr>
            <a:endParaRPr/>
          </a:p>
          <a:p>
            <a:pPr algn="just">
              <a:defRPr sz="2000"/>
            </a:pPr>
            <a:r>
              <a:t>Tia Maria do Jongo, como ficou conhecida, foi a guardião do jongo da Serrinha, uma das expressões da cultura afro-brasileira do Sudesta. Junto aos seus oito irmãos fundou a Escola de Samba Império Serrano, em 1947, em Madureira, Rio de Janeiro.</a:t>
            </a:r>
          </a:p>
          <a:p>
            <a:pPr algn="just">
              <a:defRPr sz="2000"/>
            </a:pPr>
            <a:endParaRPr/>
          </a:p>
          <a:p>
            <a:endParaRPr sz="2000"/>
          </a:p>
          <a:p>
            <a:pPr algn="just">
              <a:defRPr sz="1200"/>
            </a:pPr>
            <a:r>
              <a:t>Referências:</a:t>
            </a:r>
          </a:p>
          <a:p>
            <a:pPr algn="just">
              <a:defRPr sz="1200"/>
            </a:pPr>
            <a:endParaRPr/>
          </a:p>
          <a:p>
            <a:pPr algn="just">
              <a:defRPr sz="1200"/>
            </a:pPr>
            <a:r>
              <a:t>Biografia: </a:t>
            </a:r>
          </a:p>
          <a:p>
            <a:pPr algn="just">
              <a:defRPr sz="1200"/>
            </a:pPr>
            <a:r>
              <a:t>Disponível em:  </a:t>
            </a:r>
            <a:r>
              <a:rPr u="sng">
                <a:solidFill>
                  <a:srgbClr val="0000FF"/>
                </a:solidFill>
                <a:uFill>
                  <a:solidFill>
                    <a:srgbClr val="0000FF"/>
                  </a:solidFill>
                </a:uFill>
                <a:hlinkClick r:id="rId2"/>
              </a:rPr>
              <a:t>https://mundonegro.inf.br/tia-maria-a-guardia-do-jongo-da-serrinha/</a:t>
            </a:r>
            <a:r>
              <a:t> Acessado em 03 de agosto de 2019</a:t>
            </a:r>
          </a:p>
          <a:p>
            <a:pPr algn="just">
              <a:defRPr sz="1200"/>
            </a:pPr>
            <a:endParaRPr/>
          </a:p>
          <a:p>
            <a:pPr algn="just">
              <a:defRPr sz="1200"/>
            </a:pPr>
            <a:r>
              <a:t>Imagem: </a:t>
            </a:r>
          </a:p>
          <a:p>
            <a:pPr algn="just">
              <a:defRPr sz="1200"/>
            </a:pPr>
            <a:r>
              <a:t>Disponível em : </a:t>
            </a:r>
            <a:r>
              <a:rPr u="sng">
                <a:solidFill>
                  <a:srgbClr val="0000FF"/>
                </a:solidFill>
                <a:uFill>
                  <a:solidFill>
                    <a:srgbClr val="0000FF"/>
                  </a:solidFill>
                </a:uFill>
                <a:hlinkClick r:id="rId3"/>
              </a:rPr>
              <a:t>https://www.sambando.com/tia-maria-do-jongo-97-anos</a:t>
            </a:r>
            <a:r>
              <a:t> Acessado em 03 de agosto de 2019</a:t>
            </a:r>
          </a:p>
        </p:txBody>
      </p:sp>
    </p:spTree>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5" name="lossy-page1-1200px-Ruth_de_Souza_(1968).tif.jpg"/>
          <p:cNvGrpSpPr/>
          <p:nvPr/>
        </p:nvGrpSpPr>
        <p:grpSpPr>
          <a:xfrm>
            <a:off x="2569350" y="357335"/>
            <a:ext cx="4005301" cy="5365293"/>
            <a:chOff x="0" y="0"/>
            <a:chExt cx="4005299" cy="5365291"/>
          </a:xfrm>
        </p:grpSpPr>
        <p:pic>
          <p:nvPicPr>
            <p:cNvPr id="623" name="lossy-page1-1200px-Ruth_de_Souza_(1968).tif.jpg" descr="lossy-page1-1200px-Ruth_de_Souza_(1968).tif.jpg"/>
            <p:cNvPicPr>
              <a:picLocks noChangeAspect="1"/>
            </p:cNvPicPr>
            <p:nvPr/>
          </p:nvPicPr>
          <p:blipFill>
            <a:blip r:embed="rId2" cstate="print">
              <a:extLst/>
            </a:blip>
            <a:stretch>
              <a:fillRect/>
            </a:stretch>
          </p:blipFill>
          <p:spPr>
            <a:xfrm>
              <a:off x="203200" y="215900"/>
              <a:ext cx="3598900" cy="4933491"/>
            </a:xfrm>
            <a:prstGeom prst="rect">
              <a:avLst/>
            </a:prstGeom>
            <a:ln w="12700" cap="flat">
              <a:noFill/>
              <a:miter lim="400000"/>
            </a:ln>
            <a:effectLst/>
          </p:spPr>
        </p:pic>
        <p:pic>
          <p:nvPicPr>
            <p:cNvPr id="624" name="lossy-page1-1200px-Ruth_de_Souza_(1968).tif.jpg" descr="lossy-page1-1200px-Ruth_de_Souza_(1968).tif.jpg"/>
            <p:cNvPicPr>
              <a:picLocks noChangeAspect="1"/>
            </p:cNvPicPr>
            <p:nvPr/>
          </p:nvPicPr>
          <p:blipFill>
            <a:blip r:embed="rId3" cstate="print">
              <a:extLst/>
            </a:blip>
            <a:stretch>
              <a:fillRect/>
            </a:stretch>
          </p:blipFill>
          <p:spPr>
            <a:xfrm>
              <a:off x="-1" y="-1"/>
              <a:ext cx="4005301" cy="5365293"/>
            </a:xfrm>
            <a:prstGeom prst="rect">
              <a:avLst/>
            </a:prstGeom>
            <a:ln w="12700" cap="flat">
              <a:noFill/>
              <a:miter lim="400000"/>
            </a:ln>
            <a:effectLst/>
          </p:spPr>
        </p:pic>
      </p:grpSp>
      <p:sp>
        <p:nvSpPr>
          <p:cNvPr id="626" name="Ruth de Souza"/>
          <p:cNvSpPr txBox="1"/>
          <p:nvPr/>
        </p:nvSpPr>
        <p:spPr>
          <a:xfrm>
            <a:off x="3549807" y="5839813"/>
            <a:ext cx="204438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Ruth de Souza</a:t>
            </a:r>
          </a:p>
        </p:txBody>
      </p:sp>
    </p:spTree>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Ruth de Souza…"/>
          <p:cNvSpPr txBox="1">
            <a:spLocks noGrp="1"/>
          </p:cNvSpPr>
          <p:nvPr>
            <p:ph type="title" idx="4294967295"/>
          </p:nvPr>
        </p:nvSpPr>
        <p:spPr>
          <a:xfrm>
            <a:off x="827584" y="740221"/>
            <a:ext cx="7325246" cy="4996558"/>
          </a:xfrm>
          <a:prstGeom prst="rect">
            <a:avLst/>
          </a:prstGeom>
        </p:spPr>
        <p:txBody>
          <a:bodyPr>
            <a:normAutofit fontScale="90000"/>
          </a:bodyPr>
          <a:lstStyle/>
          <a:p>
            <a:pPr defTabSz="822959">
              <a:lnSpc>
                <a:spcPct val="120000"/>
              </a:lnSpc>
              <a:defRPr sz="1710" b="1">
                <a:latin typeface="+mj-lt"/>
                <a:ea typeface="+mj-ea"/>
                <a:cs typeface="+mj-cs"/>
                <a:sym typeface="Helvetica"/>
              </a:defRPr>
            </a:pPr>
            <a:r>
              <a:rPr dirty="0"/>
              <a:t>Ruth de Souza</a:t>
            </a:r>
          </a:p>
          <a:p>
            <a:pPr defTabSz="822959">
              <a:lnSpc>
                <a:spcPct val="120000"/>
              </a:lnSpc>
              <a:defRPr sz="1619"/>
            </a:pPr>
            <a:r>
              <a:rPr dirty="0"/>
              <a:t>(Rio de Janeiro/RJ,  1921 – 2019)</a:t>
            </a:r>
            <a:br>
              <a:rPr dirty="0"/>
            </a:br>
            <a:endParaRPr dirty="0"/>
          </a:p>
          <a:p>
            <a:pPr algn="just" defTabSz="822959">
              <a:lnSpc>
                <a:spcPct val="120000"/>
              </a:lnSpc>
              <a:defRPr sz="1619"/>
            </a:pPr>
            <a:r>
              <a:rPr dirty="0"/>
              <a:t/>
            </a:r>
            <a:br>
              <a:rPr dirty="0"/>
            </a:br>
            <a:r>
              <a:rPr sz="2200" dirty="0" err="1"/>
              <a:t>Atriz</a:t>
            </a:r>
            <a:r>
              <a:rPr sz="2200" dirty="0"/>
              <a:t> </a:t>
            </a:r>
            <a:r>
              <a:rPr sz="2200" dirty="0" err="1"/>
              <a:t>dramática</a:t>
            </a:r>
            <a:r>
              <a:rPr sz="2200" dirty="0"/>
              <a:t>, </a:t>
            </a:r>
            <a:r>
              <a:rPr sz="2200" dirty="0" err="1"/>
              <a:t>atuou</a:t>
            </a:r>
            <a:r>
              <a:rPr sz="2200" dirty="0"/>
              <a:t> no </a:t>
            </a:r>
            <a:r>
              <a:rPr sz="2200" dirty="0" err="1"/>
              <a:t>teatro</a:t>
            </a:r>
            <a:r>
              <a:rPr sz="2200" dirty="0"/>
              <a:t>, cinema e </a:t>
            </a:r>
            <a:r>
              <a:rPr sz="2200" dirty="0" err="1"/>
              <a:t>televisão</a:t>
            </a:r>
            <a:r>
              <a:rPr sz="2200" dirty="0"/>
              <a:t>. Fez parte do </a:t>
            </a:r>
            <a:r>
              <a:rPr sz="2200" dirty="0" err="1"/>
              <a:t>Teatro</a:t>
            </a:r>
            <a:r>
              <a:rPr sz="2200" dirty="0"/>
              <a:t>  Experimental do Negro entre </a:t>
            </a:r>
            <a:r>
              <a:rPr sz="2200" dirty="0" err="1"/>
              <a:t>os</a:t>
            </a:r>
            <a:r>
              <a:rPr sz="2200" dirty="0"/>
              <a:t> </a:t>
            </a:r>
            <a:r>
              <a:rPr sz="2200" dirty="0" err="1"/>
              <a:t>anos</a:t>
            </a:r>
            <a:r>
              <a:rPr sz="2200" dirty="0"/>
              <a:t> 1940 e 1950. </a:t>
            </a:r>
            <a:r>
              <a:rPr sz="2200" dirty="0" err="1"/>
              <a:t>Estudou</a:t>
            </a:r>
            <a:r>
              <a:rPr sz="2200" dirty="0"/>
              <a:t> e </a:t>
            </a:r>
            <a:r>
              <a:rPr sz="2200" dirty="0" err="1"/>
              <a:t>pesquisou</a:t>
            </a:r>
            <a:r>
              <a:rPr sz="2200" dirty="0"/>
              <a:t> </a:t>
            </a:r>
            <a:r>
              <a:rPr sz="2200" dirty="0" err="1"/>
              <a:t>artes</a:t>
            </a:r>
            <a:r>
              <a:rPr sz="2200" dirty="0"/>
              <a:t> </a:t>
            </a:r>
            <a:r>
              <a:rPr sz="2200" dirty="0" err="1"/>
              <a:t>cênicas</a:t>
            </a:r>
            <a:r>
              <a:rPr sz="2200" dirty="0"/>
              <a:t> </a:t>
            </a:r>
            <a:r>
              <a:rPr sz="2200" dirty="0" err="1"/>
              <a:t>nos</a:t>
            </a:r>
            <a:r>
              <a:rPr sz="2200" dirty="0"/>
              <a:t>  </a:t>
            </a:r>
            <a:r>
              <a:rPr sz="2200" dirty="0" err="1"/>
              <a:t>Estados</a:t>
            </a:r>
            <a:r>
              <a:rPr sz="2200" dirty="0"/>
              <a:t> </a:t>
            </a:r>
            <a:r>
              <a:rPr sz="2200" dirty="0" err="1"/>
              <a:t>Unidos</a:t>
            </a:r>
            <a:r>
              <a:rPr sz="2200" dirty="0"/>
              <a:t>. </a:t>
            </a:r>
            <a:r>
              <a:rPr sz="2200" dirty="0" err="1"/>
              <a:t>Sua</a:t>
            </a:r>
            <a:r>
              <a:rPr sz="2200" dirty="0"/>
              <a:t> </a:t>
            </a:r>
            <a:r>
              <a:rPr sz="2200" dirty="0" err="1"/>
              <a:t>presença</a:t>
            </a:r>
            <a:r>
              <a:rPr sz="2200" dirty="0"/>
              <a:t> </a:t>
            </a:r>
            <a:r>
              <a:rPr sz="2200" dirty="0" err="1"/>
              <a:t>nos</a:t>
            </a:r>
            <a:r>
              <a:rPr sz="2200" dirty="0"/>
              <a:t> </a:t>
            </a:r>
            <a:r>
              <a:rPr sz="2200" dirty="0" err="1"/>
              <a:t>palcos</a:t>
            </a:r>
            <a:r>
              <a:rPr sz="2200" dirty="0"/>
              <a:t> </a:t>
            </a:r>
            <a:r>
              <a:rPr sz="2200" dirty="0" err="1"/>
              <a:t>trazia</a:t>
            </a:r>
            <a:r>
              <a:rPr sz="2200" dirty="0"/>
              <a:t> a </a:t>
            </a:r>
            <a:r>
              <a:rPr sz="2200" dirty="0" err="1"/>
              <a:t>denúncia</a:t>
            </a:r>
            <a:r>
              <a:rPr sz="2200" dirty="0"/>
              <a:t> </a:t>
            </a:r>
            <a:r>
              <a:rPr sz="2200" dirty="0" err="1"/>
              <a:t>da</a:t>
            </a:r>
            <a:r>
              <a:rPr sz="2200" dirty="0"/>
              <a:t> </a:t>
            </a:r>
            <a:r>
              <a:rPr sz="2200" dirty="0" err="1"/>
              <a:t>exclusão</a:t>
            </a:r>
            <a:r>
              <a:rPr sz="2200" dirty="0"/>
              <a:t> social e </a:t>
            </a:r>
            <a:r>
              <a:rPr sz="2200" dirty="0" err="1"/>
              <a:t>opressão</a:t>
            </a:r>
            <a:r>
              <a:rPr sz="2200" dirty="0"/>
              <a:t> cultural do negro no </a:t>
            </a:r>
            <a:r>
              <a:rPr sz="2200" dirty="0" err="1"/>
              <a:t>Brasil</a:t>
            </a:r>
            <a:r>
              <a:rPr sz="2200" dirty="0"/>
              <a:t>.</a:t>
            </a:r>
          </a:p>
          <a:p>
            <a:pPr algn="just" defTabSz="822959">
              <a:defRPr sz="1619"/>
            </a:pPr>
            <a:endParaRPr dirty="0"/>
          </a:p>
          <a:p>
            <a:pPr algn="just" defTabSz="822959">
              <a:defRPr sz="1619"/>
            </a:pPr>
            <a:r>
              <a:rPr dirty="0"/>
              <a:t/>
            </a:r>
            <a:br>
              <a:rPr dirty="0"/>
            </a:br>
            <a:endParaRPr dirty="0"/>
          </a:p>
          <a:p>
            <a:pPr algn="just" defTabSz="822959">
              <a:defRPr sz="1170">
                <a:latin typeface="+mj-lt"/>
                <a:ea typeface="+mj-ea"/>
                <a:cs typeface="+mj-cs"/>
                <a:sym typeface="Helvetica"/>
              </a:defRPr>
            </a:pPr>
            <a:endParaRPr dirty="0"/>
          </a:p>
          <a:p>
            <a:pPr algn="l" defTabSz="822959">
              <a:defRPr sz="989"/>
            </a:pPr>
            <a:r>
              <a:rPr dirty="0" err="1"/>
              <a:t>Referências</a:t>
            </a:r>
            <a:r>
              <a:rPr dirty="0"/>
              <a:t>:</a:t>
            </a:r>
            <a:br>
              <a:rPr dirty="0"/>
            </a:br>
            <a:r>
              <a:rPr dirty="0"/>
              <a:t/>
            </a:r>
            <a:br>
              <a:rPr dirty="0"/>
            </a:br>
            <a:r>
              <a:rPr dirty="0" err="1"/>
              <a:t>Biografia</a:t>
            </a:r>
            <a:r>
              <a:rPr dirty="0"/>
              <a:t>:</a:t>
            </a:r>
            <a:br>
              <a:rPr dirty="0"/>
            </a:br>
            <a:r>
              <a:rPr dirty="0" err="1"/>
              <a:t>Disponível</a:t>
            </a:r>
            <a:r>
              <a:rPr dirty="0"/>
              <a:t> </a:t>
            </a:r>
            <a:r>
              <a:rPr dirty="0" err="1"/>
              <a:t>em</a:t>
            </a:r>
            <a:r>
              <a:rPr dirty="0"/>
              <a:t>: </a:t>
            </a:r>
            <a:r>
              <a:rPr u="sng" dirty="0">
                <a:solidFill>
                  <a:srgbClr val="0000FF"/>
                </a:solidFill>
                <a:uFill>
                  <a:solidFill>
                    <a:srgbClr val="0000FF"/>
                  </a:solidFill>
                </a:uFill>
                <a:hlinkClick r:id="rId2"/>
              </a:rPr>
              <a:t>http://portais.funarte.gov.br/brasilmemoriadasartes/acervo/atores-d-brasil/biografia-ruth-de-souza/</a:t>
            </a:r>
            <a:r>
              <a:rPr dirty="0"/>
              <a:t> </a:t>
            </a:r>
            <a:r>
              <a:rPr dirty="0" err="1"/>
              <a:t>Acessado</a:t>
            </a:r>
            <a:r>
              <a:rPr dirty="0"/>
              <a:t> </a:t>
            </a:r>
            <a:r>
              <a:rPr dirty="0" err="1"/>
              <a:t>em</a:t>
            </a:r>
            <a:r>
              <a:rPr dirty="0"/>
              <a:t> 12 de </a:t>
            </a:r>
            <a:r>
              <a:rPr dirty="0" err="1"/>
              <a:t>julho</a:t>
            </a:r>
            <a:r>
              <a:rPr dirty="0"/>
              <a:t> de 2019;  SILVA, Julio Claudio. O </a:t>
            </a:r>
            <a:r>
              <a:rPr dirty="0" err="1"/>
              <a:t>dito</a:t>
            </a:r>
            <a:r>
              <a:rPr dirty="0"/>
              <a:t> e o </a:t>
            </a:r>
            <a:r>
              <a:rPr dirty="0" err="1"/>
              <a:t>não</a:t>
            </a:r>
            <a:r>
              <a:rPr dirty="0"/>
              <a:t> </a:t>
            </a:r>
            <a:r>
              <a:rPr dirty="0" err="1"/>
              <a:t>dito</a:t>
            </a:r>
            <a:r>
              <a:rPr dirty="0"/>
              <a:t> </a:t>
            </a:r>
            <a:r>
              <a:rPr dirty="0" err="1"/>
              <a:t>sobre</a:t>
            </a:r>
            <a:r>
              <a:rPr dirty="0"/>
              <a:t> a </a:t>
            </a:r>
            <a:r>
              <a:rPr dirty="0" err="1"/>
              <a:t>dimensão</a:t>
            </a:r>
            <a:r>
              <a:rPr dirty="0"/>
              <a:t> </a:t>
            </a:r>
            <a:r>
              <a:rPr dirty="0" err="1"/>
              <a:t>política</a:t>
            </a:r>
            <a:r>
              <a:rPr dirty="0"/>
              <a:t> do </a:t>
            </a:r>
            <a:r>
              <a:rPr dirty="0" err="1"/>
              <a:t>Teatro</a:t>
            </a:r>
            <a:r>
              <a:rPr dirty="0"/>
              <a:t> Experimental do Negro </a:t>
            </a:r>
            <a:r>
              <a:rPr dirty="0" err="1"/>
              <a:t>nas</a:t>
            </a:r>
            <a:r>
              <a:rPr dirty="0"/>
              <a:t> </a:t>
            </a:r>
            <a:r>
              <a:rPr dirty="0" err="1"/>
              <a:t>memórias</a:t>
            </a:r>
            <a:r>
              <a:rPr dirty="0"/>
              <a:t> de Ruth de Souza. In: </a:t>
            </a:r>
            <a:r>
              <a:rPr sz="900" dirty="0"/>
              <a:t>n: </a:t>
            </a:r>
            <a:r>
              <a:rPr sz="900" dirty="0" err="1"/>
              <a:t>Abreu</a:t>
            </a:r>
            <a:r>
              <a:rPr sz="900" dirty="0"/>
              <a:t>, Xavier, </a:t>
            </a:r>
            <a:r>
              <a:rPr sz="900" dirty="0" err="1"/>
              <a:t>Monteiro</a:t>
            </a:r>
            <a:r>
              <a:rPr sz="900" dirty="0"/>
              <a:t>, </a:t>
            </a:r>
            <a:r>
              <a:rPr sz="900" dirty="0" err="1"/>
              <a:t>Brasil</a:t>
            </a:r>
            <a:r>
              <a:rPr sz="900" dirty="0"/>
              <a:t>. </a:t>
            </a:r>
            <a:r>
              <a:rPr sz="809" i="1" dirty="0" err="1">
                <a:latin typeface="+mj-lt"/>
                <a:ea typeface="+mj-ea"/>
                <a:cs typeface="+mj-cs"/>
                <a:sym typeface="Helvetica"/>
              </a:rPr>
              <a:t>Cultura</a:t>
            </a:r>
            <a:r>
              <a:rPr sz="809" i="1" dirty="0">
                <a:latin typeface="+mj-lt"/>
                <a:ea typeface="+mj-ea"/>
                <a:cs typeface="+mj-cs"/>
                <a:sym typeface="Helvetica"/>
              </a:rPr>
              <a:t> </a:t>
            </a:r>
            <a:r>
              <a:rPr sz="809" i="1" dirty="0" err="1">
                <a:latin typeface="+mj-lt"/>
                <a:ea typeface="+mj-ea"/>
                <a:cs typeface="+mj-cs"/>
                <a:sym typeface="Helvetica"/>
              </a:rPr>
              <a:t>Negra</a:t>
            </a:r>
            <a:r>
              <a:rPr sz="809" i="1" dirty="0">
                <a:latin typeface="+mj-lt"/>
                <a:ea typeface="+mj-ea"/>
                <a:cs typeface="+mj-cs"/>
                <a:sym typeface="Helvetica"/>
              </a:rPr>
              <a:t>, </a:t>
            </a:r>
            <a:r>
              <a:rPr sz="809" i="1" dirty="0" err="1">
                <a:latin typeface="+mj-lt"/>
                <a:ea typeface="+mj-ea"/>
                <a:cs typeface="+mj-cs"/>
                <a:sym typeface="Helvetica"/>
              </a:rPr>
              <a:t>Novos</a:t>
            </a:r>
            <a:r>
              <a:rPr sz="809" i="1" dirty="0">
                <a:latin typeface="+mj-lt"/>
                <a:ea typeface="+mj-ea"/>
                <a:cs typeface="+mj-cs"/>
                <a:sym typeface="Helvetica"/>
              </a:rPr>
              <a:t> </a:t>
            </a:r>
            <a:r>
              <a:rPr sz="809" i="1" dirty="0" err="1">
                <a:latin typeface="+mj-lt"/>
                <a:ea typeface="+mj-ea"/>
                <a:cs typeface="+mj-cs"/>
                <a:sym typeface="Helvetica"/>
              </a:rPr>
              <a:t>Desafios</a:t>
            </a:r>
            <a:r>
              <a:rPr sz="809" i="1" dirty="0">
                <a:latin typeface="+mj-lt"/>
                <a:ea typeface="+mj-ea"/>
                <a:cs typeface="+mj-cs"/>
                <a:sym typeface="Helvetica"/>
              </a:rPr>
              <a:t> </a:t>
            </a:r>
            <a:r>
              <a:rPr sz="809" i="1" dirty="0" err="1">
                <a:latin typeface="+mj-lt"/>
                <a:ea typeface="+mj-ea"/>
                <a:cs typeface="+mj-cs"/>
                <a:sym typeface="Helvetica"/>
              </a:rPr>
              <a:t>para</a:t>
            </a:r>
            <a:r>
              <a:rPr sz="809" i="1" dirty="0">
                <a:latin typeface="+mj-lt"/>
                <a:ea typeface="+mj-ea"/>
                <a:cs typeface="+mj-cs"/>
                <a:sym typeface="Helvetica"/>
              </a:rPr>
              <a:t> </a:t>
            </a:r>
            <a:r>
              <a:rPr sz="809" i="1" dirty="0" err="1">
                <a:latin typeface="+mj-lt"/>
                <a:ea typeface="+mj-ea"/>
                <a:cs typeface="+mj-cs"/>
                <a:sym typeface="Helvetica"/>
              </a:rPr>
              <a:t>os</a:t>
            </a:r>
            <a:r>
              <a:rPr sz="809" i="1" dirty="0">
                <a:latin typeface="+mj-lt"/>
                <a:ea typeface="+mj-ea"/>
                <a:cs typeface="+mj-cs"/>
                <a:sym typeface="Helvetica"/>
              </a:rPr>
              <a:t> </a:t>
            </a:r>
            <a:r>
              <a:rPr sz="809" i="1" dirty="0" err="1">
                <a:latin typeface="+mj-lt"/>
                <a:ea typeface="+mj-ea"/>
                <a:cs typeface="+mj-cs"/>
                <a:sym typeface="Helvetica"/>
              </a:rPr>
              <a:t>Historiadores</a:t>
            </a:r>
            <a:r>
              <a:rPr sz="900" dirty="0"/>
              <a:t>. Niteroi, </a:t>
            </a:r>
            <a:r>
              <a:rPr sz="900" dirty="0" err="1"/>
              <a:t>Eduff</a:t>
            </a:r>
            <a:r>
              <a:rPr sz="900" dirty="0"/>
              <a:t>, 2017; </a:t>
            </a:r>
            <a:br>
              <a:rPr sz="900" dirty="0"/>
            </a:br>
            <a:r>
              <a:rPr dirty="0" err="1"/>
              <a:t>Imagem</a:t>
            </a:r>
            <a:r>
              <a:rPr dirty="0"/>
              <a:t>:</a:t>
            </a:r>
            <a:br>
              <a:rPr dirty="0"/>
            </a:b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https://pt.wikipedia.org/wiki/Ruth_de_Souza</a:t>
            </a:r>
            <a:r>
              <a:rPr dirty="0"/>
              <a:t> </a:t>
            </a:r>
            <a:r>
              <a:rPr dirty="0" err="1"/>
              <a:t>Acessado</a:t>
            </a:r>
            <a:r>
              <a:rPr dirty="0"/>
              <a:t> </a:t>
            </a:r>
            <a:r>
              <a:rPr dirty="0" err="1"/>
              <a:t>em</a:t>
            </a:r>
            <a:r>
              <a:rPr dirty="0"/>
              <a:t> 08 de </a:t>
            </a:r>
            <a:r>
              <a:rPr dirty="0" err="1"/>
              <a:t>dezesmbro</a:t>
            </a:r>
            <a:r>
              <a:rPr dirty="0"/>
              <a:t> de 2019.</a:t>
            </a:r>
            <a:br>
              <a:rPr dirty="0"/>
            </a:br>
            <a:endParaRPr sz="1170" dirty="0"/>
          </a:p>
        </p:txBody>
      </p:sp>
    </p:spTree>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2" name="ivone lara.jpg"/>
          <p:cNvGrpSpPr/>
          <p:nvPr/>
        </p:nvGrpSpPr>
        <p:grpSpPr>
          <a:xfrm>
            <a:off x="2006600" y="516383"/>
            <a:ext cx="5130800" cy="5207002"/>
            <a:chOff x="0" y="0"/>
            <a:chExt cx="5130800" cy="5207001"/>
          </a:xfrm>
        </p:grpSpPr>
        <p:pic>
          <p:nvPicPr>
            <p:cNvPr id="630" name="ivone lara.jpg" descr="ivone lara.jpg"/>
            <p:cNvPicPr>
              <a:picLocks noChangeAspect="1"/>
            </p:cNvPicPr>
            <p:nvPr/>
          </p:nvPicPr>
          <p:blipFill>
            <a:blip r:embed="rId2" cstate="print">
              <a:extLst/>
            </a:blip>
            <a:stretch>
              <a:fillRect/>
            </a:stretch>
          </p:blipFill>
          <p:spPr>
            <a:xfrm>
              <a:off x="203200" y="215900"/>
              <a:ext cx="4724400" cy="4775201"/>
            </a:xfrm>
            <a:prstGeom prst="rect">
              <a:avLst/>
            </a:prstGeom>
            <a:ln w="12700" cap="flat">
              <a:noFill/>
              <a:miter lim="400000"/>
            </a:ln>
            <a:effectLst/>
          </p:spPr>
        </p:pic>
        <p:pic>
          <p:nvPicPr>
            <p:cNvPr id="631" name="ivone lara.jpg" descr="ivone lara.jpg"/>
            <p:cNvPicPr>
              <a:picLocks noChangeAspect="1"/>
            </p:cNvPicPr>
            <p:nvPr/>
          </p:nvPicPr>
          <p:blipFill>
            <a:blip r:embed="rId3" cstate="print">
              <a:extLst/>
            </a:blip>
            <a:stretch>
              <a:fillRect/>
            </a:stretch>
          </p:blipFill>
          <p:spPr>
            <a:xfrm>
              <a:off x="0" y="0"/>
              <a:ext cx="5130800" cy="5207002"/>
            </a:xfrm>
            <a:prstGeom prst="rect">
              <a:avLst/>
            </a:prstGeom>
            <a:ln w="12700" cap="flat">
              <a:noFill/>
              <a:miter lim="400000"/>
            </a:ln>
            <a:effectLst/>
          </p:spPr>
        </p:pic>
      </p:grpSp>
      <p:sp>
        <p:nvSpPr>
          <p:cNvPr id="633" name="Dona Ivone Lara"/>
          <p:cNvSpPr txBox="1"/>
          <p:nvPr/>
        </p:nvSpPr>
        <p:spPr>
          <a:xfrm>
            <a:off x="3531898" y="5824309"/>
            <a:ext cx="2080204"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000" b="1">
                <a:latin typeface="+mj-lt"/>
                <a:ea typeface="+mj-ea"/>
                <a:cs typeface="+mj-cs"/>
                <a:sym typeface="Helvetica"/>
              </a:defRPr>
            </a:lvl1pPr>
          </a:lstStyle>
          <a:p>
            <a:r>
              <a:t>Dona Ivone Lara</a:t>
            </a:r>
          </a:p>
        </p:txBody>
      </p:sp>
    </p:spTree>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CaixaDeTexto 1"/>
          <p:cNvSpPr txBox="1"/>
          <p:nvPr/>
        </p:nvSpPr>
        <p:spPr>
          <a:xfrm>
            <a:off x="832277" y="810875"/>
            <a:ext cx="7479446" cy="5578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000" b="1">
                <a:latin typeface="+mj-lt"/>
                <a:ea typeface="+mj-ea"/>
                <a:cs typeface="+mj-cs"/>
                <a:sym typeface="Helvetica"/>
              </a:defRPr>
            </a:pPr>
            <a:r>
              <a:rPr dirty="0" err="1"/>
              <a:t>Ivone</a:t>
            </a:r>
            <a:r>
              <a:rPr dirty="0"/>
              <a:t> Lara </a:t>
            </a:r>
            <a:r>
              <a:rPr dirty="0" err="1"/>
              <a:t>da</a:t>
            </a:r>
            <a:r>
              <a:rPr dirty="0"/>
              <a:t> Costa – </a:t>
            </a:r>
            <a:r>
              <a:rPr u="sng" dirty="0"/>
              <a:t>Dona </a:t>
            </a:r>
            <a:r>
              <a:rPr u="sng" dirty="0" err="1"/>
              <a:t>Ivone</a:t>
            </a:r>
            <a:r>
              <a:rPr u="sng" dirty="0"/>
              <a:t> Lara </a:t>
            </a:r>
            <a:r>
              <a:rPr dirty="0"/>
              <a:t> </a:t>
            </a:r>
          </a:p>
          <a:p>
            <a:pPr algn="ctr">
              <a:lnSpc>
                <a:spcPct val="120000"/>
              </a:lnSpc>
              <a:defRPr sz="2000"/>
            </a:pPr>
            <a:r>
              <a:rPr dirty="0"/>
              <a:t>(Rio de Janeiro/RJ, 1922- Rio de Janeiro/RJ,  2018)</a:t>
            </a:r>
            <a:endParaRPr b="1" dirty="0">
              <a:latin typeface="+mj-lt"/>
              <a:ea typeface="+mj-ea"/>
              <a:cs typeface="+mj-cs"/>
              <a:sym typeface="Helvetica"/>
            </a:endParaRPr>
          </a:p>
          <a:p>
            <a:pPr algn="just">
              <a:defRPr sz="2000"/>
            </a:pPr>
            <a:endParaRPr dirty="0"/>
          </a:p>
          <a:p>
            <a:pPr algn="just">
              <a:defRPr sz="2000"/>
            </a:pPr>
            <a:endParaRPr dirty="0"/>
          </a:p>
          <a:p>
            <a:pPr algn="just">
              <a:defRPr sz="2000"/>
            </a:pPr>
            <a:endParaRPr dirty="0"/>
          </a:p>
          <a:p>
            <a:pPr algn="just">
              <a:defRPr sz="2000"/>
            </a:pPr>
            <a:r>
              <a:rPr dirty="0" err="1"/>
              <a:t>Cantora</a:t>
            </a:r>
            <a:r>
              <a:rPr dirty="0"/>
              <a:t>, </a:t>
            </a:r>
            <a:r>
              <a:rPr dirty="0" err="1"/>
              <a:t>compositora</a:t>
            </a:r>
            <a:r>
              <a:rPr dirty="0"/>
              <a:t> e </a:t>
            </a:r>
            <a:r>
              <a:rPr dirty="0" err="1"/>
              <a:t>instrumentista</a:t>
            </a:r>
            <a:r>
              <a:rPr dirty="0"/>
              <a:t>. Do </a:t>
            </a:r>
            <a:r>
              <a:rPr dirty="0" err="1"/>
              <a:t>mundo</a:t>
            </a:r>
            <a:r>
              <a:rPr dirty="0"/>
              <a:t> do samba, </a:t>
            </a:r>
            <a:r>
              <a:rPr dirty="0" err="1"/>
              <a:t>teve</a:t>
            </a:r>
            <a:r>
              <a:rPr dirty="0"/>
              <a:t> </a:t>
            </a:r>
            <a:r>
              <a:rPr dirty="0" err="1"/>
              <a:t>formação</a:t>
            </a:r>
            <a:r>
              <a:rPr dirty="0"/>
              <a:t> </a:t>
            </a:r>
            <a:r>
              <a:rPr dirty="0" err="1"/>
              <a:t>na</a:t>
            </a:r>
            <a:r>
              <a:rPr dirty="0"/>
              <a:t> </a:t>
            </a:r>
            <a:r>
              <a:rPr dirty="0" err="1"/>
              <a:t>música</a:t>
            </a:r>
            <a:r>
              <a:rPr dirty="0"/>
              <a:t> </a:t>
            </a:r>
            <a:r>
              <a:rPr dirty="0" err="1"/>
              <a:t>erudita</a:t>
            </a:r>
            <a:r>
              <a:rPr dirty="0"/>
              <a:t>. </a:t>
            </a:r>
            <a:r>
              <a:rPr dirty="0" err="1"/>
              <a:t>Graduada</a:t>
            </a:r>
            <a:r>
              <a:rPr dirty="0"/>
              <a:t> </a:t>
            </a:r>
            <a:r>
              <a:rPr dirty="0" err="1"/>
              <a:t>em</a:t>
            </a:r>
            <a:r>
              <a:rPr dirty="0"/>
              <a:t> </a:t>
            </a:r>
            <a:r>
              <a:rPr dirty="0" err="1"/>
              <a:t>Serviço</a:t>
            </a:r>
            <a:r>
              <a:rPr dirty="0"/>
              <a:t> Social, </a:t>
            </a:r>
            <a:r>
              <a:rPr dirty="0" err="1"/>
              <a:t>trabalhou</a:t>
            </a:r>
            <a:r>
              <a:rPr dirty="0"/>
              <a:t> com a </a:t>
            </a:r>
            <a:r>
              <a:rPr dirty="0" err="1"/>
              <a:t>Dra</a:t>
            </a:r>
            <a:r>
              <a:rPr dirty="0"/>
              <a:t>. </a:t>
            </a:r>
            <a:r>
              <a:rPr dirty="0" err="1"/>
              <a:t>Nise</a:t>
            </a:r>
            <a:r>
              <a:rPr dirty="0"/>
              <a:t> </a:t>
            </a:r>
            <a:r>
              <a:rPr dirty="0" err="1"/>
              <a:t>da</a:t>
            </a:r>
            <a:r>
              <a:rPr dirty="0"/>
              <a:t> </a:t>
            </a:r>
            <a:r>
              <a:rPr dirty="0" err="1"/>
              <a:t>Silveira</a:t>
            </a:r>
            <a:r>
              <a:rPr dirty="0"/>
              <a:t>. </a:t>
            </a:r>
            <a:r>
              <a:rPr dirty="0" err="1"/>
              <a:t>Em</a:t>
            </a:r>
            <a:r>
              <a:rPr dirty="0"/>
              <a:t> 1965 </a:t>
            </a:r>
            <a:r>
              <a:rPr dirty="0" err="1"/>
              <a:t>foi</a:t>
            </a:r>
            <a:r>
              <a:rPr dirty="0"/>
              <a:t> a </a:t>
            </a:r>
            <a:r>
              <a:rPr dirty="0" err="1"/>
              <a:t>primeira</a:t>
            </a:r>
            <a:r>
              <a:rPr dirty="0"/>
              <a:t> </a:t>
            </a:r>
            <a:r>
              <a:rPr dirty="0" err="1"/>
              <a:t>mulher</a:t>
            </a:r>
            <a:r>
              <a:rPr dirty="0"/>
              <a:t> a </a:t>
            </a:r>
            <a:r>
              <a:rPr dirty="0" err="1"/>
              <a:t>ingressar</a:t>
            </a:r>
            <a:r>
              <a:rPr dirty="0"/>
              <a:t> </a:t>
            </a:r>
            <a:r>
              <a:rPr dirty="0" err="1"/>
              <a:t>numa</a:t>
            </a:r>
            <a:r>
              <a:rPr dirty="0"/>
              <a:t>  ala de </a:t>
            </a:r>
            <a:r>
              <a:rPr dirty="0" err="1"/>
              <a:t>compositores</a:t>
            </a:r>
            <a:r>
              <a:rPr dirty="0"/>
              <a:t>, </a:t>
            </a:r>
            <a:r>
              <a:rPr dirty="0" err="1"/>
              <a:t>na</a:t>
            </a:r>
            <a:r>
              <a:rPr dirty="0"/>
              <a:t> </a:t>
            </a:r>
            <a:r>
              <a:rPr dirty="0" err="1"/>
              <a:t>Escola</a:t>
            </a:r>
            <a:r>
              <a:rPr dirty="0"/>
              <a:t> de Samba </a:t>
            </a:r>
            <a:r>
              <a:rPr dirty="0" err="1"/>
              <a:t>Império</a:t>
            </a:r>
            <a:r>
              <a:rPr dirty="0"/>
              <a:t> Serrano.</a:t>
            </a:r>
          </a:p>
          <a:p>
            <a:endParaRPr sz="2000" dirty="0"/>
          </a:p>
          <a:p>
            <a:endParaRPr dirty="0"/>
          </a:p>
          <a:p>
            <a:endParaRPr dirty="0"/>
          </a:p>
          <a:p>
            <a:endParaRPr dirty="0"/>
          </a:p>
          <a:p>
            <a:pPr algn="just">
              <a:defRPr sz="1200"/>
            </a:pPr>
            <a:r>
              <a:rPr dirty="0" err="1"/>
              <a:t>Referências</a:t>
            </a:r>
            <a:r>
              <a:rPr dirty="0"/>
              <a:t>: </a:t>
            </a:r>
          </a:p>
          <a:p>
            <a:pPr algn="just">
              <a:defRPr sz="1200"/>
            </a:pPr>
            <a:endParaRPr dirty="0"/>
          </a:p>
          <a:p>
            <a:pPr algn="just">
              <a:defRPr sz="1200"/>
            </a:pPr>
            <a:r>
              <a:rPr dirty="0" err="1"/>
              <a:t>Biografia</a:t>
            </a:r>
            <a:r>
              <a:rPr dirty="0"/>
              <a:t>:</a:t>
            </a:r>
          </a:p>
          <a:p>
            <a:pPr algn="just">
              <a:defRPr sz="1200"/>
            </a:pPr>
            <a:r>
              <a:rPr dirty="0" err="1"/>
              <a:t>Disponível</a:t>
            </a:r>
            <a:r>
              <a:rPr dirty="0"/>
              <a:t> </a:t>
            </a:r>
            <a:r>
              <a:rPr dirty="0" err="1"/>
              <a:t>em:</a:t>
            </a:r>
            <a:r>
              <a:rPr u="sng" dirty="0" err="1">
                <a:solidFill>
                  <a:srgbClr val="0000FF"/>
                </a:solidFill>
                <a:uFill>
                  <a:solidFill>
                    <a:srgbClr val="0000FF"/>
                  </a:solidFill>
                </a:uFill>
                <a:hlinkClick r:id="rId2"/>
              </a:rPr>
              <a:t>http</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www.donaivonelara.com.br</a:t>
            </a:r>
            <a:r>
              <a:rPr u="sng" dirty="0">
                <a:solidFill>
                  <a:srgbClr val="0000FF"/>
                </a:solidFill>
                <a:uFill>
                  <a:solidFill>
                    <a:srgbClr val="0000FF"/>
                  </a:solidFill>
                </a:uFill>
                <a:hlinkClick r:id="rId2"/>
              </a:rPr>
              <a:t>/</a:t>
            </a:r>
            <a:r>
              <a:rPr u="sng" dirty="0" err="1">
                <a:solidFill>
                  <a:srgbClr val="0000FF"/>
                </a:solidFill>
                <a:uFill>
                  <a:solidFill>
                    <a:srgbClr val="0000FF"/>
                  </a:solidFill>
                </a:uFill>
                <a:hlinkClick r:id="rId2"/>
              </a:rPr>
              <a:t>vida.php</a:t>
            </a:r>
            <a:r>
              <a:rPr dirty="0"/>
              <a:t> </a:t>
            </a:r>
            <a:r>
              <a:rPr dirty="0" err="1"/>
              <a:t>Acessado</a:t>
            </a:r>
            <a:r>
              <a:rPr dirty="0"/>
              <a:t> </a:t>
            </a:r>
            <a:r>
              <a:rPr dirty="0" err="1"/>
              <a:t>em</a:t>
            </a:r>
            <a:r>
              <a:rPr dirty="0"/>
              <a:t> 14 de </a:t>
            </a:r>
            <a:r>
              <a:rPr dirty="0" err="1"/>
              <a:t>julho</a:t>
            </a:r>
            <a:r>
              <a:rPr dirty="0"/>
              <a:t> de 2019; </a:t>
            </a:r>
            <a:r>
              <a:rPr u="sng" dirty="0">
                <a:solidFill>
                  <a:srgbClr val="0000FF"/>
                </a:solidFill>
                <a:uFill>
                  <a:solidFill>
                    <a:srgbClr val="0000FF"/>
                  </a:solidFill>
                </a:uFill>
                <a:hlinkClick r:id="rId3"/>
              </a:rPr>
              <a:t>https://enciclopedia.itaucultural.org.br/pessoa359508/dona-ivone-lara</a:t>
            </a:r>
            <a:r>
              <a:rPr dirty="0"/>
              <a:t> </a:t>
            </a:r>
            <a:r>
              <a:rPr dirty="0" err="1"/>
              <a:t>Acessado</a:t>
            </a:r>
            <a:r>
              <a:rPr dirty="0"/>
              <a:t> </a:t>
            </a:r>
            <a:r>
              <a:rPr dirty="0" err="1"/>
              <a:t>em</a:t>
            </a:r>
            <a:r>
              <a:rPr dirty="0"/>
              <a:t> 20 de </a:t>
            </a:r>
            <a:r>
              <a:rPr dirty="0" err="1"/>
              <a:t>dezembro</a:t>
            </a:r>
            <a:r>
              <a:rPr dirty="0"/>
              <a:t> de 2019.</a:t>
            </a:r>
          </a:p>
          <a:p>
            <a:pPr algn="just">
              <a:defRPr sz="1200"/>
            </a:pPr>
            <a:r>
              <a:rPr dirty="0" err="1"/>
              <a:t>Imagem</a:t>
            </a:r>
            <a:r>
              <a:rPr dirty="0"/>
              <a:t>: </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4"/>
              </a:rPr>
              <a:t>https://setor1.band.uol.com.br/dona-ivone-lara-fica-entre-os-assuntos-mais-comentados-no-twitter-no-mundo/</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9" name="lossy-page1-1200px-Xangô_da_Mangueira,_1972.tif.jpg"/>
          <p:cNvGrpSpPr/>
          <p:nvPr/>
        </p:nvGrpSpPr>
        <p:grpSpPr>
          <a:xfrm>
            <a:off x="1452565" y="756881"/>
            <a:ext cx="6238871" cy="4815874"/>
            <a:chOff x="0" y="0"/>
            <a:chExt cx="6238870" cy="4815873"/>
          </a:xfrm>
        </p:grpSpPr>
        <p:pic>
          <p:nvPicPr>
            <p:cNvPr id="637" name="lossy-page1-1200px-Xangô_da_Mangueira,_1972.tif.jpg" descr="lossy-page1-1200px-Xangô_da_Mangueira,_1972.tif.jpg"/>
            <p:cNvPicPr>
              <a:picLocks noChangeAspect="1"/>
            </p:cNvPicPr>
            <p:nvPr/>
          </p:nvPicPr>
          <p:blipFill>
            <a:blip r:embed="rId2" cstate="print">
              <a:extLst/>
            </a:blip>
            <a:stretch>
              <a:fillRect/>
            </a:stretch>
          </p:blipFill>
          <p:spPr>
            <a:xfrm>
              <a:off x="203200" y="215900"/>
              <a:ext cx="5832471" cy="4384074"/>
            </a:xfrm>
            <a:prstGeom prst="rect">
              <a:avLst/>
            </a:prstGeom>
            <a:ln w="12700" cap="flat">
              <a:noFill/>
              <a:miter lim="400000"/>
            </a:ln>
            <a:effectLst/>
          </p:spPr>
        </p:pic>
        <p:pic>
          <p:nvPicPr>
            <p:cNvPr id="638" name="lossy-page1-1200px-Xangô_da_Mangueira,_1972.tif.jpg" descr="lossy-page1-1200px-Xangô_da_Mangueira,_1972.tif.jpg"/>
            <p:cNvPicPr>
              <a:picLocks noChangeAspect="1"/>
            </p:cNvPicPr>
            <p:nvPr/>
          </p:nvPicPr>
          <p:blipFill>
            <a:blip r:embed="rId3" cstate="print">
              <a:extLst/>
            </a:blip>
            <a:stretch>
              <a:fillRect/>
            </a:stretch>
          </p:blipFill>
          <p:spPr>
            <a:xfrm>
              <a:off x="0" y="0"/>
              <a:ext cx="6238871" cy="4815874"/>
            </a:xfrm>
            <a:prstGeom prst="rect">
              <a:avLst/>
            </a:prstGeom>
            <a:ln w="12700" cap="flat">
              <a:noFill/>
              <a:miter lim="400000"/>
            </a:ln>
            <a:effectLst/>
          </p:spPr>
        </p:pic>
      </p:grpSp>
      <p:sp>
        <p:nvSpPr>
          <p:cNvPr id="640" name="Oliveira Ferreira - Xangô da Mangueira"/>
          <p:cNvSpPr txBox="1"/>
          <p:nvPr/>
        </p:nvSpPr>
        <p:spPr>
          <a:xfrm>
            <a:off x="2190832" y="5710009"/>
            <a:ext cx="4762336"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000" b="1">
                <a:latin typeface="+mj-lt"/>
                <a:ea typeface="+mj-ea"/>
                <a:cs typeface="+mj-cs"/>
                <a:sym typeface="Helvetica"/>
              </a:defRPr>
            </a:lvl1pPr>
          </a:lstStyle>
          <a:p>
            <a:r>
              <a:t>Oliveira Ferreira - Xangô da Mangueira</a:t>
            </a:r>
          </a:p>
        </p:txBody>
      </p:sp>
    </p:spTree>
  </p:cSld>
  <p:clrMapOvr>
    <a:masterClrMapping/>
  </p:clrMapOvr>
  <p:transition spd="med"/>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CaixaDeTexto 1"/>
          <p:cNvSpPr txBox="1"/>
          <p:nvPr/>
        </p:nvSpPr>
        <p:spPr>
          <a:xfrm>
            <a:off x="973118" y="789503"/>
            <a:ext cx="7197764" cy="5324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000" b="1">
                <a:latin typeface="+mj-lt"/>
                <a:ea typeface="+mj-ea"/>
                <a:cs typeface="+mj-cs"/>
                <a:sym typeface="Helvetica"/>
              </a:defRPr>
            </a:pPr>
            <a:r>
              <a:rPr dirty="0"/>
              <a:t>Oliveira Ferreira– </a:t>
            </a:r>
            <a:r>
              <a:rPr u="sng" dirty="0" err="1"/>
              <a:t>Xangô</a:t>
            </a:r>
            <a:r>
              <a:rPr u="sng" dirty="0"/>
              <a:t> </a:t>
            </a:r>
            <a:r>
              <a:rPr u="sng" dirty="0" err="1"/>
              <a:t>da</a:t>
            </a:r>
            <a:r>
              <a:rPr u="sng" dirty="0"/>
              <a:t> </a:t>
            </a:r>
            <a:r>
              <a:rPr u="sng" dirty="0" err="1"/>
              <a:t>Mangueira</a:t>
            </a:r>
            <a:endParaRPr u="sng" dirty="0"/>
          </a:p>
          <a:p>
            <a:pPr algn="ctr">
              <a:defRPr sz="2000"/>
            </a:pPr>
            <a:r>
              <a:rPr dirty="0"/>
              <a:t>(Rio de Janeiro/RJ, </a:t>
            </a:r>
            <a:r>
              <a:rPr dirty="0" smtClean="0"/>
              <a:t> </a:t>
            </a:r>
            <a:r>
              <a:rPr dirty="0"/>
              <a:t>1923- </a:t>
            </a:r>
            <a:r>
              <a:rPr dirty="0" smtClean="0"/>
              <a:t> </a:t>
            </a:r>
            <a:r>
              <a:rPr dirty="0" err="1"/>
              <a:t>janeiro</a:t>
            </a:r>
            <a:r>
              <a:rPr dirty="0"/>
              <a:t> de 2009)</a:t>
            </a:r>
            <a:endParaRPr b="1" dirty="0">
              <a:latin typeface="+mj-lt"/>
              <a:ea typeface="+mj-ea"/>
              <a:cs typeface="+mj-cs"/>
              <a:sym typeface="Helvetica"/>
            </a:endParaRPr>
          </a:p>
          <a:p>
            <a:pPr algn="just">
              <a:defRPr sz="2000"/>
            </a:pPr>
            <a:endParaRPr dirty="0"/>
          </a:p>
          <a:p>
            <a:pPr algn="just">
              <a:defRPr sz="2000"/>
            </a:pPr>
            <a:endParaRPr lang="pt-BR" dirty="0" smtClean="0"/>
          </a:p>
          <a:p>
            <a:pPr algn="just">
              <a:defRPr sz="2000"/>
            </a:pPr>
            <a:endParaRPr dirty="0"/>
          </a:p>
          <a:p>
            <a:pPr algn="just">
              <a:defRPr sz="2000"/>
            </a:pPr>
            <a:r>
              <a:rPr lang="pt-BR" dirty="0" smtClean="0"/>
              <a:t>Compositor, improvisador de partido alto, c</a:t>
            </a:r>
            <a:r>
              <a:rPr dirty="0" err="1" smtClean="0"/>
              <a:t>antor</a:t>
            </a:r>
            <a:r>
              <a:rPr dirty="0" smtClean="0"/>
              <a:t>, </a:t>
            </a:r>
            <a:r>
              <a:rPr dirty="0" err="1"/>
              <a:t>diretor</a:t>
            </a:r>
            <a:r>
              <a:rPr dirty="0"/>
              <a:t> de </a:t>
            </a:r>
            <a:r>
              <a:rPr dirty="0" err="1"/>
              <a:t>harmonia</a:t>
            </a:r>
            <a:r>
              <a:rPr dirty="0"/>
              <a:t> e </a:t>
            </a:r>
            <a:r>
              <a:rPr dirty="0" err="1"/>
              <a:t>intérprete</a:t>
            </a:r>
            <a:r>
              <a:rPr dirty="0"/>
              <a:t> </a:t>
            </a:r>
            <a:r>
              <a:rPr dirty="0" err="1"/>
              <a:t>oficial</a:t>
            </a:r>
            <a:r>
              <a:rPr dirty="0"/>
              <a:t> </a:t>
            </a:r>
            <a:r>
              <a:rPr dirty="0" err="1"/>
              <a:t>da</a:t>
            </a:r>
            <a:r>
              <a:rPr dirty="0"/>
              <a:t> </a:t>
            </a:r>
            <a:r>
              <a:rPr dirty="0" err="1" smtClean="0"/>
              <a:t>Mangueira</a:t>
            </a:r>
            <a:r>
              <a:rPr lang="pt-BR" dirty="0" smtClean="0"/>
              <a:t> até 1951. Teve mais de 150 cações gravadas na indústria fonográfica. Entre elas, </a:t>
            </a:r>
            <a:r>
              <a:rPr lang="pt-BR" sz="2000" dirty="0" smtClean="0"/>
              <a:t>O Rei do Partido-Alto" (1972) e "Velho Batuqueiro" (1975).</a:t>
            </a:r>
            <a:endParaRPr sz="2000" dirty="0"/>
          </a:p>
          <a:p>
            <a:endParaRPr sz="2000" dirty="0"/>
          </a:p>
          <a:p>
            <a:endParaRPr sz="2000" dirty="0"/>
          </a:p>
          <a:p>
            <a:endParaRPr sz="2000" dirty="0"/>
          </a:p>
          <a:p>
            <a:endParaRPr dirty="0"/>
          </a:p>
          <a:p>
            <a:endParaRPr dirty="0"/>
          </a:p>
          <a:p>
            <a:pPr>
              <a:defRPr sz="1200"/>
            </a:pPr>
            <a:r>
              <a:rPr dirty="0" err="1"/>
              <a:t>Referência</a:t>
            </a:r>
            <a:r>
              <a:rPr dirty="0"/>
              <a:t>: </a:t>
            </a:r>
          </a:p>
          <a:p>
            <a:pPr>
              <a:defRPr sz="1200"/>
            </a:pPr>
            <a:endParaRPr dirty="0"/>
          </a:p>
          <a:p>
            <a:pPr algn="just">
              <a:defRPr sz="1200"/>
            </a:pPr>
            <a:r>
              <a:rPr dirty="0" err="1"/>
              <a:t>Imagem</a:t>
            </a:r>
            <a:r>
              <a:rPr dirty="0"/>
              <a:t> e </a:t>
            </a:r>
            <a:r>
              <a:rPr dirty="0" err="1"/>
              <a:t>Biografia</a:t>
            </a:r>
            <a:r>
              <a:rPr dirty="0"/>
              <a:t>: </a:t>
            </a:r>
          </a:p>
          <a:p>
            <a:pPr algn="just">
              <a:defRPr sz="1200"/>
            </a:pPr>
            <a:r>
              <a:rPr dirty="0" err="1"/>
              <a:t>Disponível</a:t>
            </a:r>
            <a:r>
              <a:rPr dirty="0"/>
              <a:t> </a:t>
            </a:r>
            <a:r>
              <a:rPr dirty="0" err="1"/>
              <a:t>em</a:t>
            </a:r>
            <a:r>
              <a:rPr dirty="0"/>
              <a:t>: </a:t>
            </a:r>
            <a:r>
              <a:rPr lang="pt-BR" dirty="0" smtClean="0"/>
              <a:t> </a:t>
            </a:r>
            <a:r>
              <a:rPr lang="pt-BR" dirty="0" smtClean="0">
                <a:hlinkClick r:id="rId2"/>
              </a:rPr>
              <a:t>https://educacao.uol.com.br/biografias/xango-da-mangueira.htm</a:t>
            </a:r>
            <a:r>
              <a:rPr dirty="0" err="1" smtClean="0"/>
              <a:t>Acessado</a:t>
            </a:r>
            <a:r>
              <a:rPr dirty="0" smtClean="0"/>
              <a:t> </a:t>
            </a:r>
            <a:r>
              <a:rPr dirty="0" err="1"/>
              <a:t>em</a:t>
            </a:r>
            <a:r>
              <a:rPr dirty="0"/>
              <a:t> </a:t>
            </a:r>
            <a:r>
              <a:rPr lang="pt-BR" dirty="0" smtClean="0"/>
              <a:t> 20 de dezembro </a:t>
            </a:r>
            <a:r>
              <a:rPr dirty="0" smtClean="0"/>
              <a:t>de 2019</a:t>
            </a:r>
            <a:r>
              <a:rPr dirty="0"/>
              <a:t>.</a:t>
            </a:r>
          </a:p>
        </p:txBody>
      </p:sp>
    </p:spTree>
  </p:cSld>
  <p:clrMapOvr>
    <a:masterClrMapping/>
  </p:clrMapOvr>
  <p:transition spd="med"/>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6" name="Captura de Tela 2019-11-15 às 17.21.18.png"/>
          <p:cNvGrpSpPr/>
          <p:nvPr/>
        </p:nvGrpSpPr>
        <p:grpSpPr>
          <a:xfrm>
            <a:off x="2654300" y="633660"/>
            <a:ext cx="3835400" cy="4826001"/>
            <a:chOff x="0" y="0"/>
            <a:chExt cx="3835400" cy="4826000"/>
          </a:xfrm>
        </p:grpSpPr>
        <p:pic>
          <p:nvPicPr>
            <p:cNvPr id="644" name="Captura de Tela 2019-11-15 às 17.21.18.png" descr="Captura de Tela 2019-11-15 às 17.21.18.png"/>
            <p:cNvPicPr>
              <a:picLocks noChangeAspect="1"/>
            </p:cNvPicPr>
            <p:nvPr/>
          </p:nvPicPr>
          <p:blipFill>
            <a:blip r:embed="rId2" cstate="print">
              <a:extLst/>
            </a:blip>
            <a:stretch>
              <a:fillRect/>
            </a:stretch>
          </p:blipFill>
          <p:spPr>
            <a:xfrm>
              <a:off x="203200" y="215900"/>
              <a:ext cx="3429000" cy="4394201"/>
            </a:xfrm>
            <a:prstGeom prst="rect">
              <a:avLst/>
            </a:prstGeom>
            <a:ln w="12700" cap="flat">
              <a:noFill/>
              <a:miter lim="400000"/>
            </a:ln>
            <a:effectLst/>
          </p:spPr>
        </p:pic>
        <p:pic>
          <p:nvPicPr>
            <p:cNvPr id="645" name="Captura de Tela 2019-11-15 às 17.21.18.png" descr="Captura de Tela 2019-11-15 às 17.21.18.png"/>
            <p:cNvPicPr>
              <a:picLocks noChangeAspect="1"/>
            </p:cNvPicPr>
            <p:nvPr/>
          </p:nvPicPr>
          <p:blipFill>
            <a:blip r:embed="rId3" cstate="print">
              <a:extLst/>
            </a:blip>
            <a:stretch>
              <a:fillRect/>
            </a:stretch>
          </p:blipFill>
          <p:spPr>
            <a:xfrm>
              <a:off x="0" y="0"/>
              <a:ext cx="3835400" cy="4826001"/>
            </a:xfrm>
            <a:prstGeom prst="rect">
              <a:avLst/>
            </a:prstGeom>
            <a:ln w="12700" cap="flat">
              <a:noFill/>
              <a:miter lim="400000"/>
            </a:ln>
            <a:effectLst/>
          </p:spPr>
        </p:pic>
      </p:grpSp>
      <p:sp>
        <p:nvSpPr>
          <p:cNvPr id="647" name="Ironides Rodrigues"/>
          <p:cNvSpPr txBox="1"/>
          <p:nvPr/>
        </p:nvSpPr>
        <p:spPr>
          <a:xfrm>
            <a:off x="3208128" y="5579015"/>
            <a:ext cx="272774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Ironides Rodrigues </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tângulo 1"/>
          <p:cNvSpPr txBox="1"/>
          <p:nvPr/>
        </p:nvSpPr>
        <p:spPr>
          <a:xfrm>
            <a:off x="916015" y="404664"/>
            <a:ext cx="7257620" cy="5380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Machado de </a:t>
            </a:r>
            <a:r>
              <a:rPr dirty="0" err="1"/>
              <a:t>Assis</a:t>
            </a:r>
            <a:endParaRPr dirty="0"/>
          </a:p>
          <a:p>
            <a:pPr algn="ctr">
              <a:lnSpc>
                <a:spcPct val="120000"/>
              </a:lnSpc>
              <a:defRPr sz="2000"/>
            </a:pPr>
            <a:r>
              <a:rPr dirty="0"/>
              <a:t>(Rio de Janeiro, 1839 - 1908) </a:t>
            </a:r>
            <a:endParaRPr b="1" dirty="0">
              <a:latin typeface="+mj-lt"/>
              <a:ea typeface="+mj-ea"/>
              <a:cs typeface="+mj-cs"/>
              <a:sym typeface="Helvetica"/>
            </a:endParaRPr>
          </a:p>
          <a:p>
            <a:pPr>
              <a:defRPr sz="2000"/>
            </a:pPr>
            <a:endParaRPr dirty="0"/>
          </a:p>
          <a:p>
            <a:pPr>
              <a:defRPr sz="2000"/>
            </a:pPr>
            <a:endParaRPr dirty="0"/>
          </a:p>
          <a:p>
            <a:pPr algn="just">
              <a:defRPr sz="2000"/>
            </a:pPr>
            <a:r>
              <a:rPr dirty="0"/>
              <a:t>Um dos </a:t>
            </a:r>
            <a:r>
              <a:rPr dirty="0" err="1"/>
              <a:t>nomes</a:t>
            </a:r>
            <a:r>
              <a:rPr dirty="0"/>
              <a:t> </a:t>
            </a:r>
            <a:r>
              <a:rPr dirty="0" err="1"/>
              <a:t>mais</a:t>
            </a:r>
            <a:r>
              <a:rPr dirty="0"/>
              <a:t> </a:t>
            </a:r>
            <a:r>
              <a:rPr dirty="0" err="1"/>
              <a:t>importantes</a:t>
            </a:r>
            <a:r>
              <a:rPr dirty="0"/>
              <a:t> </a:t>
            </a:r>
            <a:r>
              <a:rPr dirty="0" err="1"/>
              <a:t>da</a:t>
            </a:r>
            <a:r>
              <a:rPr dirty="0"/>
              <a:t> </a:t>
            </a:r>
            <a:r>
              <a:rPr dirty="0" err="1"/>
              <a:t>nossa</a:t>
            </a:r>
            <a:r>
              <a:rPr dirty="0"/>
              <a:t> </a:t>
            </a:r>
            <a:r>
              <a:rPr dirty="0" err="1"/>
              <a:t>literatura</a:t>
            </a:r>
            <a:r>
              <a:rPr dirty="0"/>
              <a:t>, </a:t>
            </a:r>
            <a:r>
              <a:rPr dirty="0" err="1"/>
              <a:t>foi</a:t>
            </a:r>
            <a:r>
              <a:rPr dirty="0"/>
              <a:t> o </a:t>
            </a:r>
            <a:r>
              <a:rPr dirty="0" err="1"/>
              <a:t>primeiro</a:t>
            </a:r>
            <a:r>
              <a:rPr dirty="0"/>
              <a:t> </a:t>
            </a:r>
            <a:r>
              <a:rPr dirty="0" err="1"/>
              <a:t>presidente</a:t>
            </a:r>
            <a:r>
              <a:rPr dirty="0"/>
              <a:t> </a:t>
            </a:r>
            <a:r>
              <a:rPr dirty="0" err="1"/>
              <a:t>da</a:t>
            </a:r>
            <a:r>
              <a:rPr dirty="0"/>
              <a:t> Academia </a:t>
            </a:r>
            <a:r>
              <a:rPr dirty="0" err="1"/>
              <a:t>Brasileira</a:t>
            </a:r>
            <a:r>
              <a:rPr dirty="0"/>
              <a:t> de </a:t>
            </a:r>
            <a:r>
              <a:rPr dirty="0" err="1"/>
              <a:t>Letras</a:t>
            </a:r>
            <a:r>
              <a:rPr dirty="0"/>
              <a:t>. </a:t>
            </a:r>
            <a:r>
              <a:rPr dirty="0" err="1"/>
              <a:t>Escreveu</a:t>
            </a:r>
            <a:r>
              <a:rPr dirty="0"/>
              <a:t> romances, </a:t>
            </a:r>
            <a:r>
              <a:rPr dirty="0" err="1"/>
              <a:t>contos</a:t>
            </a:r>
            <a:r>
              <a:rPr dirty="0"/>
              <a:t>, </a:t>
            </a:r>
            <a:r>
              <a:rPr dirty="0" err="1"/>
              <a:t>poesias</a:t>
            </a:r>
            <a:r>
              <a:rPr dirty="0"/>
              <a:t>, </a:t>
            </a:r>
            <a:r>
              <a:rPr dirty="0" err="1"/>
              <a:t>peças</a:t>
            </a:r>
            <a:r>
              <a:rPr dirty="0"/>
              <a:t> de </a:t>
            </a:r>
            <a:r>
              <a:rPr dirty="0" err="1"/>
              <a:t>teatro</a:t>
            </a:r>
            <a:r>
              <a:rPr dirty="0"/>
              <a:t>, </a:t>
            </a:r>
            <a:r>
              <a:rPr dirty="0" err="1"/>
              <a:t>inúmeras</a:t>
            </a:r>
            <a:r>
              <a:rPr dirty="0"/>
              <a:t> </a:t>
            </a:r>
            <a:r>
              <a:rPr dirty="0" err="1"/>
              <a:t>críticas</a:t>
            </a:r>
            <a:r>
              <a:rPr dirty="0"/>
              <a:t> e </a:t>
            </a:r>
            <a:r>
              <a:rPr dirty="0" err="1"/>
              <a:t>crônicas</a:t>
            </a:r>
            <a:r>
              <a:rPr dirty="0"/>
              <a:t>. Entre </a:t>
            </a:r>
            <a:r>
              <a:rPr dirty="0" err="1"/>
              <a:t>suas</a:t>
            </a:r>
            <a:r>
              <a:rPr dirty="0"/>
              <a:t> </a:t>
            </a:r>
            <a:r>
              <a:rPr dirty="0" err="1"/>
              <a:t>inúmeras</a:t>
            </a:r>
            <a:r>
              <a:rPr dirty="0"/>
              <a:t> </a:t>
            </a:r>
            <a:r>
              <a:rPr dirty="0" err="1"/>
              <a:t>obras</a:t>
            </a:r>
            <a:r>
              <a:rPr dirty="0"/>
              <a:t> </a:t>
            </a:r>
            <a:r>
              <a:rPr dirty="0" err="1"/>
              <a:t>podemos</a:t>
            </a:r>
            <a:r>
              <a:rPr dirty="0"/>
              <a:t> </a:t>
            </a:r>
            <a:r>
              <a:rPr dirty="0" err="1"/>
              <a:t>destacar</a:t>
            </a:r>
            <a:r>
              <a:rPr dirty="0"/>
              <a:t>: “Helena”, “</a:t>
            </a:r>
            <a:r>
              <a:rPr dirty="0" err="1"/>
              <a:t>Memórias</a:t>
            </a:r>
            <a:r>
              <a:rPr dirty="0"/>
              <a:t> </a:t>
            </a:r>
            <a:r>
              <a:rPr dirty="0" err="1"/>
              <a:t>Póstumas</a:t>
            </a:r>
            <a:r>
              <a:rPr dirty="0"/>
              <a:t> de </a:t>
            </a:r>
            <a:r>
              <a:rPr dirty="0" err="1"/>
              <a:t>Brás</a:t>
            </a:r>
            <a:r>
              <a:rPr dirty="0"/>
              <a:t> </a:t>
            </a:r>
            <a:r>
              <a:rPr dirty="0" err="1"/>
              <a:t>Cubas</a:t>
            </a:r>
            <a:r>
              <a:rPr dirty="0"/>
              <a:t>”, “O </a:t>
            </a:r>
            <a:r>
              <a:rPr dirty="0" err="1"/>
              <a:t>Alienista</a:t>
            </a:r>
            <a:r>
              <a:rPr dirty="0"/>
              <a:t>”, “</a:t>
            </a:r>
            <a:r>
              <a:rPr dirty="0" err="1"/>
              <a:t>Quincas</a:t>
            </a:r>
            <a:r>
              <a:rPr dirty="0"/>
              <a:t> </a:t>
            </a:r>
            <a:r>
              <a:rPr dirty="0" err="1"/>
              <a:t>Borba</a:t>
            </a:r>
            <a:r>
              <a:rPr dirty="0"/>
              <a:t>” e “Dom </a:t>
            </a:r>
            <a:r>
              <a:rPr dirty="0" err="1"/>
              <a:t>Casmurro</a:t>
            </a:r>
            <a:r>
              <a:rPr dirty="0"/>
              <a:t>”. </a:t>
            </a:r>
          </a:p>
          <a:p>
            <a:pPr algn="just">
              <a:defRPr sz="2000"/>
            </a:pPr>
            <a:endParaRPr dirty="0"/>
          </a:p>
          <a:p>
            <a:pPr algn="just">
              <a:defRPr sz="2000"/>
            </a:pPr>
            <a:endParaRPr dirty="0"/>
          </a:p>
          <a:p>
            <a:pPr algn="just">
              <a:defRPr sz="1200"/>
            </a:pPr>
            <a:r>
              <a:rPr dirty="0" err="1"/>
              <a:t>Referência</a:t>
            </a:r>
            <a:r>
              <a:rPr dirty="0"/>
              <a:t>:</a:t>
            </a:r>
          </a:p>
          <a:p>
            <a:pPr algn="just">
              <a:defRPr sz="1200"/>
            </a:pPr>
            <a:endParaRPr dirty="0"/>
          </a:p>
          <a:p>
            <a:pPr algn="just">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https://www.ebiografia.com/machado_assis/</a:t>
            </a:r>
            <a:r>
              <a:rPr dirty="0"/>
              <a:t>. </a:t>
            </a:r>
            <a:r>
              <a:rPr dirty="0" err="1"/>
              <a:t>Acessado</a:t>
            </a:r>
            <a:r>
              <a:rPr dirty="0"/>
              <a:t> </a:t>
            </a:r>
            <a:r>
              <a:rPr dirty="0" err="1"/>
              <a:t>em</a:t>
            </a:r>
            <a:r>
              <a:rPr dirty="0"/>
              <a:t> 02 de </a:t>
            </a:r>
            <a:r>
              <a:rPr dirty="0" err="1"/>
              <a:t>agosto</a:t>
            </a:r>
            <a:r>
              <a:rPr dirty="0"/>
              <a:t> de 2019; CHALHOUB, Sidney.  </a:t>
            </a:r>
            <a:r>
              <a:rPr i="1" dirty="0">
                <a:latin typeface="+mj-lt"/>
                <a:ea typeface="+mj-ea"/>
                <a:cs typeface="+mj-cs"/>
                <a:sym typeface="Helvetica"/>
              </a:rPr>
              <a:t>Machado de </a:t>
            </a:r>
            <a:r>
              <a:rPr i="1" dirty="0" err="1">
                <a:latin typeface="+mj-lt"/>
                <a:ea typeface="+mj-ea"/>
                <a:cs typeface="+mj-cs"/>
                <a:sym typeface="Helvetica"/>
              </a:rPr>
              <a:t>Assis</a:t>
            </a:r>
            <a:r>
              <a:rPr i="1" dirty="0">
                <a:latin typeface="+mj-lt"/>
                <a:ea typeface="+mj-ea"/>
                <a:cs typeface="+mj-cs"/>
                <a:sym typeface="Helvetica"/>
              </a:rPr>
              <a:t>,  </a:t>
            </a:r>
            <a:r>
              <a:rPr dirty="0" err="1"/>
              <a:t>historiador</a:t>
            </a:r>
            <a:r>
              <a:rPr dirty="0"/>
              <a:t>. São Paulo: </a:t>
            </a:r>
            <a:r>
              <a:rPr dirty="0" err="1"/>
              <a:t>Companhia</a:t>
            </a:r>
            <a:r>
              <a:rPr dirty="0"/>
              <a:t> das </a:t>
            </a:r>
            <a:r>
              <a:rPr dirty="0" err="1"/>
              <a:t>Letras</a:t>
            </a:r>
            <a:r>
              <a:rPr dirty="0"/>
              <a:t>, 2003; SCHWARZ, Roberto. </a:t>
            </a:r>
            <a:r>
              <a:rPr i="1" dirty="0">
                <a:latin typeface="+mj-lt"/>
                <a:ea typeface="+mj-ea"/>
                <a:cs typeface="+mj-cs"/>
                <a:sym typeface="Helvetica"/>
              </a:rPr>
              <a:t>Um </a:t>
            </a:r>
            <a:r>
              <a:rPr i="1" dirty="0" err="1">
                <a:latin typeface="+mj-lt"/>
                <a:ea typeface="+mj-ea"/>
                <a:cs typeface="+mj-cs"/>
                <a:sym typeface="Helvetica"/>
              </a:rPr>
              <a:t>mestre</a:t>
            </a:r>
            <a:r>
              <a:rPr i="1" dirty="0">
                <a:latin typeface="+mj-lt"/>
                <a:ea typeface="+mj-ea"/>
                <a:cs typeface="+mj-cs"/>
                <a:sym typeface="Helvetica"/>
              </a:rPr>
              <a:t> </a:t>
            </a:r>
            <a:r>
              <a:rPr i="1" dirty="0" err="1">
                <a:latin typeface="+mj-lt"/>
                <a:ea typeface="+mj-ea"/>
                <a:cs typeface="+mj-cs"/>
                <a:sym typeface="Helvetica"/>
              </a:rPr>
              <a:t>na</a:t>
            </a:r>
            <a:r>
              <a:rPr i="1" dirty="0">
                <a:latin typeface="+mj-lt"/>
                <a:ea typeface="+mj-ea"/>
                <a:cs typeface="+mj-cs"/>
                <a:sym typeface="Helvetica"/>
              </a:rPr>
              <a:t> </a:t>
            </a:r>
            <a:r>
              <a:rPr i="1" dirty="0" err="1">
                <a:latin typeface="+mj-lt"/>
                <a:ea typeface="+mj-ea"/>
                <a:cs typeface="+mj-cs"/>
                <a:sym typeface="Helvetica"/>
              </a:rPr>
              <a:t>periferia</a:t>
            </a:r>
            <a:r>
              <a:rPr i="1" dirty="0">
                <a:latin typeface="+mj-lt"/>
                <a:ea typeface="+mj-ea"/>
                <a:cs typeface="+mj-cs"/>
                <a:sym typeface="Helvetica"/>
              </a:rPr>
              <a:t> do </a:t>
            </a:r>
            <a:r>
              <a:rPr i="1" dirty="0" err="1">
                <a:latin typeface="+mj-lt"/>
                <a:ea typeface="+mj-ea"/>
                <a:cs typeface="+mj-cs"/>
                <a:sym typeface="Helvetica"/>
              </a:rPr>
              <a:t>capitalismo</a:t>
            </a:r>
            <a:r>
              <a:rPr i="1" dirty="0">
                <a:latin typeface="+mj-lt"/>
                <a:ea typeface="+mj-ea"/>
                <a:cs typeface="+mj-cs"/>
                <a:sym typeface="Helvetica"/>
              </a:rPr>
              <a:t>: </a:t>
            </a:r>
            <a:r>
              <a:rPr dirty="0"/>
              <a:t>Machado de </a:t>
            </a:r>
            <a:r>
              <a:rPr dirty="0" err="1"/>
              <a:t>Assis</a:t>
            </a:r>
            <a:r>
              <a:rPr dirty="0"/>
              <a:t>. São Paulo: </a:t>
            </a:r>
            <a:r>
              <a:rPr dirty="0" err="1"/>
              <a:t>Duas</a:t>
            </a:r>
            <a:r>
              <a:rPr dirty="0"/>
              <a:t> </a:t>
            </a:r>
            <a:r>
              <a:rPr dirty="0" err="1"/>
              <a:t>Cidades</a:t>
            </a:r>
            <a:r>
              <a:rPr dirty="0"/>
              <a:t>, Ed.34, 2000.</a:t>
            </a:r>
          </a:p>
          <a:p>
            <a:pPr algn="just">
              <a:defRPr sz="1200"/>
            </a:pPr>
            <a:endParaRPr dirty="0"/>
          </a:p>
          <a:p>
            <a:pPr algn="just">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https://www.gazetadopovo.com.br/caderno-g/especialista-em-machado-de-assis-fala-do-metodo-moderno-do-autor-cgq3ycmqofzlntkffiaxwrh3i/</a:t>
            </a:r>
            <a:r>
              <a:rPr dirty="0"/>
              <a:t> </a:t>
            </a:r>
            <a:r>
              <a:rPr dirty="0" err="1"/>
              <a:t>Acessado</a:t>
            </a:r>
            <a:r>
              <a:rPr dirty="0"/>
              <a:t> </a:t>
            </a:r>
            <a:r>
              <a:rPr dirty="0" err="1"/>
              <a:t>em</a:t>
            </a:r>
            <a:r>
              <a:rPr dirty="0"/>
              <a:t> 10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Retângulo 1"/>
          <p:cNvSpPr txBox="1"/>
          <p:nvPr/>
        </p:nvSpPr>
        <p:spPr>
          <a:xfrm>
            <a:off x="661942" y="773554"/>
            <a:ext cx="7820116" cy="563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Ironides</a:t>
            </a:r>
            <a:r>
              <a:rPr dirty="0"/>
              <a:t> </a:t>
            </a:r>
            <a:r>
              <a:rPr dirty="0" err="1"/>
              <a:t>Rodrigues</a:t>
            </a:r>
            <a:r>
              <a:rPr dirty="0"/>
              <a:t> </a:t>
            </a:r>
          </a:p>
          <a:p>
            <a:pPr algn="ctr">
              <a:defRPr sz="2000"/>
            </a:pPr>
            <a:r>
              <a:rPr dirty="0"/>
              <a:t>(</a:t>
            </a:r>
            <a:r>
              <a:rPr dirty="0" err="1"/>
              <a:t>Uberlândia</a:t>
            </a:r>
            <a:r>
              <a:rPr dirty="0"/>
              <a:t>/ MG,  1923 – 1987)</a:t>
            </a:r>
            <a:endParaRPr b="1" dirty="0">
              <a:latin typeface="+mj-lt"/>
              <a:ea typeface="+mj-ea"/>
              <a:cs typeface="+mj-cs"/>
              <a:sym typeface="Helvetica"/>
            </a:endParaRPr>
          </a:p>
          <a:p>
            <a:pPr algn="just"/>
            <a:endParaRPr dirty="0"/>
          </a:p>
          <a:p>
            <a:pPr algn="just"/>
            <a:endParaRPr dirty="0"/>
          </a:p>
          <a:p>
            <a:pPr algn="just"/>
            <a:endParaRPr dirty="0"/>
          </a:p>
          <a:p>
            <a:pPr algn="just"/>
            <a:r>
              <a:rPr sz="2000" dirty="0" err="1"/>
              <a:t>Escritor</a:t>
            </a:r>
            <a:r>
              <a:rPr sz="2000" dirty="0"/>
              <a:t>, </a:t>
            </a:r>
            <a:r>
              <a:rPr sz="2000" dirty="0" err="1"/>
              <a:t>crítico</a:t>
            </a:r>
            <a:r>
              <a:rPr sz="2000" dirty="0"/>
              <a:t> e </a:t>
            </a:r>
            <a:r>
              <a:rPr sz="2000" dirty="0" err="1"/>
              <a:t>ativista</a:t>
            </a:r>
            <a:r>
              <a:rPr sz="2000" dirty="0"/>
              <a:t> negro, </a:t>
            </a:r>
            <a:r>
              <a:rPr sz="2000" dirty="0" err="1"/>
              <a:t>Ironides</a:t>
            </a:r>
            <a:r>
              <a:rPr sz="2000" dirty="0"/>
              <a:t> </a:t>
            </a:r>
            <a:r>
              <a:rPr sz="2000" dirty="0" err="1"/>
              <a:t>foi</a:t>
            </a:r>
            <a:r>
              <a:rPr sz="2000" dirty="0"/>
              <a:t> um dos </a:t>
            </a:r>
            <a:r>
              <a:rPr sz="2000" dirty="0" err="1"/>
              <a:t>colaboradores</a:t>
            </a:r>
            <a:r>
              <a:rPr sz="2000" dirty="0"/>
              <a:t> do </a:t>
            </a:r>
            <a:r>
              <a:rPr sz="2000" dirty="0" err="1"/>
              <a:t>Teatro</a:t>
            </a:r>
            <a:r>
              <a:rPr sz="2000" dirty="0"/>
              <a:t> Experimental do Negro </a:t>
            </a:r>
            <a:r>
              <a:rPr sz="2000" dirty="0" err="1"/>
              <a:t>desde</a:t>
            </a:r>
            <a:r>
              <a:rPr sz="2000" dirty="0"/>
              <a:t> </a:t>
            </a:r>
            <a:r>
              <a:rPr sz="2000" dirty="0" err="1"/>
              <a:t>sua</a:t>
            </a:r>
            <a:r>
              <a:rPr sz="2000" dirty="0"/>
              <a:t> </a:t>
            </a:r>
            <a:r>
              <a:rPr sz="2000" dirty="0" err="1"/>
              <a:t>fundação</a:t>
            </a:r>
            <a:r>
              <a:rPr sz="2000" dirty="0"/>
              <a:t>. </a:t>
            </a:r>
            <a:r>
              <a:rPr sz="2000" dirty="0" err="1"/>
              <a:t>Ministrou</a:t>
            </a:r>
            <a:r>
              <a:rPr sz="2000" dirty="0"/>
              <a:t> </a:t>
            </a:r>
            <a:r>
              <a:rPr sz="2000" dirty="0" err="1"/>
              <a:t>aulas</a:t>
            </a:r>
            <a:r>
              <a:rPr sz="2000" dirty="0"/>
              <a:t> de </a:t>
            </a:r>
            <a:r>
              <a:rPr sz="2000" dirty="0" err="1"/>
              <a:t>alfabetização</a:t>
            </a:r>
            <a:r>
              <a:rPr sz="2000" dirty="0"/>
              <a:t> e de </a:t>
            </a:r>
            <a:r>
              <a:rPr sz="2000" dirty="0" err="1"/>
              <a:t>cultura</a:t>
            </a:r>
            <a:r>
              <a:rPr sz="2000" dirty="0"/>
              <a:t> </a:t>
            </a:r>
            <a:r>
              <a:rPr sz="2000" dirty="0" err="1"/>
              <a:t>geral</a:t>
            </a:r>
            <a:r>
              <a:rPr sz="2000" dirty="0"/>
              <a:t> </a:t>
            </a:r>
            <a:r>
              <a:rPr sz="2000" dirty="0" err="1"/>
              <a:t>nos</a:t>
            </a:r>
            <a:r>
              <a:rPr sz="2000" dirty="0"/>
              <a:t> </a:t>
            </a:r>
            <a:r>
              <a:rPr sz="2000" dirty="0" err="1"/>
              <a:t>cursos</a:t>
            </a:r>
            <a:r>
              <a:rPr sz="2000" dirty="0"/>
              <a:t> de </a:t>
            </a:r>
            <a:r>
              <a:rPr sz="2000" dirty="0" err="1"/>
              <a:t>preparação</a:t>
            </a:r>
            <a:r>
              <a:rPr sz="2000" dirty="0"/>
              <a:t> de </a:t>
            </a:r>
            <a:r>
              <a:rPr sz="2000" dirty="0" err="1"/>
              <a:t>elenco</a:t>
            </a:r>
            <a:r>
              <a:rPr sz="2000" dirty="0"/>
              <a:t> do TEN. </a:t>
            </a:r>
            <a:r>
              <a:rPr sz="2000" dirty="0" err="1"/>
              <a:t>Contribuiu</a:t>
            </a:r>
            <a:r>
              <a:rPr sz="2000" dirty="0"/>
              <a:t> </a:t>
            </a:r>
            <a:r>
              <a:rPr sz="2000" dirty="0" err="1"/>
              <a:t>ainda</a:t>
            </a:r>
            <a:r>
              <a:rPr sz="2000" dirty="0"/>
              <a:t> </a:t>
            </a:r>
            <a:r>
              <a:rPr sz="2000" dirty="0" err="1"/>
              <a:t>para</a:t>
            </a:r>
            <a:r>
              <a:rPr sz="2000" dirty="0"/>
              <a:t> </a:t>
            </a:r>
            <a:r>
              <a:rPr sz="2000" dirty="0" err="1"/>
              <a:t>diversas</a:t>
            </a:r>
            <a:r>
              <a:rPr sz="2000" dirty="0"/>
              <a:t> </a:t>
            </a:r>
            <a:r>
              <a:rPr sz="2000" dirty="0" err="1"/>
              <a:t>atividades</a:t>
            </a:r>
            <a:r>
              <a:rPr sz="2000" dirty="0"/>
              <a:t> </a:t>
            </a:r>
            <a:r>
              <a:rPr sz="2000" dirty="0" err="1"/>
              <a:t>da</a:t>
            </a:r>
            <a:r>
              <a:rPr sz="2000" dirty="0"/>
              <a:t> </a:t>
            </a:r>
            <a:r>
              <a:rPr sz="2000" dirty="0" err="1"/>
              <a:t>companhia</a:t>
            </a:r>
            <a:r>
              <a:rPr sz="2000" dirty="0"/>
              <a:t>, </a:t>
            </a:r>
            <a:r>
              <a:rPr sz="2000" dirty="0" err="1"/>
              <a:t>apresentando</a:t>
            </a:r>
            <a:r>
              <a:rPr sz="2000" dirty="0"/>
              <a:t> </a:t>
            </a:r>
            <a:r>
              <a:rPr sz="2000" dirty="0" err="1"/>
              <a:t>palestras</a:t>
            </a:r>
            <a:r>
              <a:rPr sz="2000" dirty="0"/>
              <a:t>, </a:t>
            </a:r>
            <a:r>
              <a:rPr sz="2000" dirty="0" err="1"/>
              <a:t>elaborando</a:t>
            </a:r>
            <a:r>
              <a:rPr sz="2000" dirty="0"/>
              <a:t> </a:t>
            </a:r>
            <a:r>
              <a:rPr sz="2000" dirty="0" err="1"/>
              <a:t>textos</a:t>
            </a:r>
            <a:r>
              <a:rPr sz="2000" dirty="0"/>
              <a:t> e </a:t>
            </a:r>
            <a:r>
              <a:rPr sz="2000" dirty="0" err="1"/>
              <a:t>fazendo</a:t>
            </a:r>
            <a:r>
              <a:rPr sz="2000" dirty="0"/>
              <a:t> </a:t>
            </a:r>
            <a:r>
              <a:rPr sz="2000" dirty="0" err="1"/>
              <a:t>traduções</a:t>
            </a:r>
            <a:r>
              <a:rPr sz="2000" dirty="0"/>
              <a:t> </a:t>
            </a:r>
            <a:r>
              <a:rPr sz="2000" dirty="0" err="1"/>
              <a:t>para</a:t>
            </a:r>
            <a:r>
              <a:rPr sz="2000" dirty="0"/>
              <a:t> o </a:t>
            </a:r>
            <a:r>
              <a:rPr sz="2000" dirty="0" err="1"/>
              <a:t>jornal</a:t>
            </a:r>
            <a:r>
              <a:rPr sz="2000" dirty="0"/>
              <a:t> </a:t>
            </a:r>
            <a:r>
              <a:rPr sz="2000" i="1" dirty="0" err="1">
                <a:ea typeface="+mj-ea"/>
                <a:cs typeface="+mj-cs"/>
                <a:sym typeface="Helvetica"/>
              </a:rPr>
              <a:t>Quilombo</a:t>
            </a:r>
            <a:r>
              <a:rPr sz="2000" i="1" dirty="0">
                <a:ea typeface="+mj-ea"/>
                <a:cs typeface="+mj-cs"/>
                <a:sym typeface="Helvetica"/>
              </a:rPr>
              <a:t>. </a:t>
            </a:r>
          </a:p>
          <a:p>
            <a:pPr>
              <a:defRPr b="1">
                <a:latin typeface="+mj-lt"/>
                <a:ea typeface="+mj-ea"/>
                <a:cs typeface="+mj-cs"/>
                <a:sym typeface="Helvetica"/>
              </a:defRPr>
            </a:pPr>
            <a:endParaRPr sz="2000" dirty="0"/>
          </a:p>
          <a:p>
            <a:pPr>
              <a:defRPr b="1">
                <a:latin typeface="+mj-lt"/>
                <a:ea typeface="+mj-ea"/>
                <a:cs typeface="+mj-cs"/>
                <a:sym typeface="Helvetica"/>
              </a:defRPr>
            </a:pPr>
            <a:endParaRPr dirty="0"/>
          </a:p>
          <a:p>
            <a:pPr>
              <a:defRPr b="1">
                <a:latin typeface="+mj-lt"/>
                <a:ea typeface="+mj-ea"/>
                <a:cs typeface="+mj-cs"/>
                <a:sym typeface="Helvetica"/>
              </a:defRPr>
            </a:pPr>
            <a:endParaRPr dirty="0"/>
          </a:p>
          <a:p>
            <a:pPr>
              <a:defRPr b="1">
                <a:latin typeface="+mj-lt"/>
                <a:ea typeface="+mj-ea"/>
                <a:cs typeface="+mj-cs"/>
                <a:sym typeface="Helvetica"/>
              </a:defRPr>
            </a:pPr>
            <a:endParaRPr dirty="0"/>
          </a:p>
          <a:p>
            <a:pPr>
              <a:defRPr b="1">
                <a:latin typeface="+mj-lt"/>
                <a:ea typeface="+mj-ea"/>
                <a:cs typeface="+mj-cs"/>
                <a:sym typeface="Helvetica"/>
              </a:defRPr>
            </a:pPr>
            <a:endParaRPr dirty="0"/>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http://ipeafro.org.br/personalidades/ironides-rodrigues/</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dona olga.png"/>
          <p:cNvGrpSpPr/>
          <p:nvPr/>
        </p:nvGrpSpPr>
        <p:grpSpPr>
          <a:xfrm>
            <a:off x="1928017" y="379113"/>
            <a:ext cx="5287967" cy="5313367"/>
            <a:chOff x="0" y="0"/>
            <a:chExt cx="5287965" cy="5313365"/>
          </a:xfrm>
        </p:grpSpPr>
        <p:pic>
          <p:nvPicPr>
            <p:cNvPr id="651" name="dona olga.png" descr="dona olga.png"/>
            <p:cNvPicPr>
              <a:picLocks noChangeAspect="1"/>
            </p:cNvPicPr>
            <p:nvPr/>
          </p:nvPicPr>
          <p:blipFill>
            <a:blip r:embed="rId2" cstate="print">
              <a:extLst/>
            </a:blip>
            <a:stretch>
              <a:fillRect/>
            </a:stretch>
          </p:blipFill>
          <p:spPr>
            <a:xfrm>
              <a:off x="203200" y="215900"/>
              <a:ext cx="4881565" cy="4881565"/>
            </a:xfrm>
            <a:prstGeom prst="rect">
              <a:avLst/>
            </a:prstGeom>
            <a:ln w="12700" cap="flat">
              <a:noFill/>
              <a:miter lim="400000"/>
            </a:ln>
            <a:effectLst/>
          </p:spPr>
        </p:pic>
        <p:pic>
          <p:nvPicPr>
            <p:cNvPr id="652" name="dona olga.png" descr="dona olga.png"/>
            <p:cNvPicPr>
              <a:picLocks noChangeAspect="1"/>
            </p:cNvPicPr>
            <p:nvPr/>
          </p:nvPicPr>
          <p:blipFill>
            <a:blip r:embed="rId3" cstate="print">
              <a:extLst/>
            </a:blip>
            <a:stretch>
              <a:fillRect/>
            </a:stretch>
          </p:blipFill>
          <p:spPr>
            <a:xfrm>
              <a:off x="-1" y="-1"/>
              <a:ext cx="5287967" cy="5313367"/>
            </a:xfrm>
            <a:prstGeom prst="rect">
              <a:avLst/>
            </a:prstGeom>
            <a:ln w="12700" cap="flat">
              <a:noFill/>
              <a:miter lim="400000"/>
            </a:ln>
            <a:effectLst/>
          </p:spPr>
        </p:pic>
      </p:grpSp>
      <p:sp>
        <p:nvSpPr>
          <p:cNvPr id="654" name="Dona Olga do Alaketu"/>
          <p:cNvSpPr txBox="1"/>
          <p:nvPr/>
        </p:nvSpPr>
        <p:spPr>
          <a:xfrm>
            <a:off x="3073545" y="5814413"/>
            <a:ext cx="2996911"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Dona Olga do Alaketu</a:t>
            </a:r>
          </a:p>
        </p:txBody>
      </p:sp>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Retângulo 1"/>
          <p:cNvSpPr txBox="1"/>
          <p:nvPr/>
        </p:nvSpPr>
        <p:spPr>
          <a:xfrm>
            <a:off x="931914" y="611565"/>
            <a:ext cx="7280173" cy="527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Dona Olga do Alaketu</a:t>
            </a:r>
          </a:p>
          <a:p>
            <a:pPr algn="ctr">
              <a:lnSpc>
                <a:spcPct val="120000"/>
              </a:lnSpc>
              <a:defRPr sz="2000"/>
            </a:pPr>
            <a:r>
              <a:t>(Salvador/ BA,  1925 – Rio de Janeiro/RJ –  2005)</a:t>
            </a:r>
            <a:endParaRPr b="1">
              <a:latin typeface="+mj-lt"/>
              <a:ea typeface="+mj-ea"/>
              <a:cs typeface="+mj-cs"/>
              <a:sym typeface="Helvetica"/>
            </a:endParaRPr>
          </a:p>
          <a:p>
            <a:pPr algn="just">
              <a:defRPr sz="2000"/>
            </a:pPr>
            <a:endParaRPr/>
          </a:p>
          <a:p>
            <a:pPr algn="just">
              <a:defRPr sz="2000"/>
            </a:pPr>
            <a:endParaRPr/>
          </a:p>
          <a:p>
            <a:pPr algn="just">
              <a:defRPr sz="2000"/>
            </a:pPr>
            <a:r>
              <a:t>Olga Francisca Régis, conhecida como Olga do Alaketu, foi mãe de santo do terreiro de candomblé “Ilê Maroiá Láji” – o famoso “Terreiro do Alaketu” - por 57 anos. </a:t>
            </a:r>
          </a:p>
          <a:p>
            <a:endParaRPr sz="2000"/>
          </a:p>
          <a:p>
            <a:endParaRPr/>
          </a:p>
          <a:p>
            <a:endParaRPr/>
          </a:p>
          <a:p>
            <a:endParaRPr/>
          </a:p>
          <a:p>
            <a:pPr algn="just">
              <a:defRPr sz="1200"/>
            </a:pPr>
            <a:r>
              <a:t>Referências:</a:t>
            </a:r>
          </a:p>
          <a:p>
            <a:pPr algn="just">
              <a:defRPr sz="1200"/>
            </a:pPr>
            <a:endParaRPr/>
          </a:p>
          <a:p>
            <a:pPr algn="just">
              <a:defRPr sz="1200"/>
            </a:pPr>
            <a:r>
              <a:t>Biografia: </a:t>
            </a:r>
          </a:p>
          <a:p>
            <a:pPr algn="just">
              <a:defRPr sz="1200"/>
            </a:pPr>
            <a:r>
              <a:t>Disponível em:  </a:t>
            </a:r>
            <a:r>
              <a:rPr u="sng">
                <a:solidFill>
                  <a:srgbClr val="0000FF"/>
                </a:solidFill>
                <a:uFill>
                  <a:solidFill>
                    <a:srgbClr val="0000FF"/>
                  </a:solidFill>
                </a:uFill>
                <a:hlinkClick r:id="rId2"/>
              </a:rPr>
              <a:t>http://www.museuafrobrasil.org.br/noticias/2014/07/17/dona-olga-do-alaketu </a:t>
            </a:r>
            <a:r>
              <a:rPr u="sng">
                <a:solidFill>
                  <a:srgbClr val="0000FF"/>
                </a:solidFill>
                <a:uFill>
                  <a:solidFill>
                    <a:srgbClr val="0000FF"/>
                  </a:solidFill>
                </a:uFill>
              </a:rPr>
              <a:t> </a:t>
            </a:r>
            <a:r>
              <a:t>Acessado em 05 de agosto de 2019.</a:t>
            </a:r>
          </a:p>
          <a:p>
            <a:pPr algn="just">
              <a:defRPr sz="1200"/>
            </a:pPr>
            <a:r>
              <a:t>Imagem: </a:t>
            </a:r>
          </a:p>
          <a:p>
            <a:pPr algn="just">
              <a:defRPr sz="1200"/>
            </a:pPr>
            <a:r>
              <a:t>Disponível em: </a:t>
            </a:r>
            <a:r>
              <a:rPr u="sng">
                <a:solidFill>
                  <a:srgbClr val="0000FF"/>
                </a:solidFill>
                <a:uFill>
                  <a:solidFill>
                    <a:srgbClr val="0000FF"/>
                  </a:solidFill>
                </a:uFill>
                <a:hlinkClick r:id="rId3"/>
              </a:rPr>
              <a:t>https://asminanahistoria.wordpress.com/2018/10/17/olga-do-alaketo/</a:t>
            </a:r>
            <a:r>
              <a:t> Acessado em 08 de dezembro de 2019.</a:t>
            </a:r>
          </a:p>
          <a:p>
            <a:r>
              <a:t>​</a:t>
            </a:r>
          </a:p>
        </p:txBody>
      </p: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0" name="Picture 2"/>
          <p:cNvGrpSpPr/>
          <p:nvPr/>
        </p:nvGrpSpPr>
        <p:grpSpPr>
          <a:xfrm>
            <a:off x="1849253" y="1155450"/>
            <a:ext cx="5445495" cy="3977831"/>
            <a:chOff x="0" y="0"/>
            <a:chExt cx="5445493" cy="3977829"/>
          </a:xfrm>
        </p:grpSpPr>
        <p:pic>
          <p:nvPicPr>
            <p:cNvPr id="658" name="Picture 2" descr="Picture 2"/>
            <p:cNvPicPr>
              <a:picLocks noChangeAspect="1"/>
            </p:cNvPicPr>
            <p:nvPr/>
          </p:nvPicPr>
          <p:blipFill>
            <a:blip r:embed="rId2" cstate="print">
              <a:extLst/>
            </a:blip>
            <a:stretch>
              <a:fillRect/>
            </a:stretch>
          </p:blipFill>
          <p:spPr>
            <a:xfrm>
              <a:off x="203200" y="215900"/>
              <a:ext cx="5039093" cy="3546030"/>
            </a:xfrm>
            <a:prstGeom prst="rect">
              <a:avLst/>
            </a:prstGeom>
            <a:ln w="12700" cap="flat">
              <a:noFill/>
              <a:miter lim="400000"/>
            </a:ln>
            <a:effectLst/>
          </p:spPr>
        </p:pic>
        <p:pic>
          <p:nvPicPr>
            <p:cNvPr id="659" name="Picture 2" descr="Picture 2"/>
            <p:cNvPicPr>
              <a:picLocks noChangeAspect="1"/>
            </p:cNvPicPr>
            <p:nvPr/>
          </p:nvPicPr>
          <p:blipFill>
            <a:blip r:embed="rId3" cstate="print">
              <a:extLst/>
            </a:blip>
            <a:stretch>
              <a:fillRect/>
            </a:stretch>
          </p:blipFill>
          <p:spPr>
            <a:xfrm>
              <a:off x="-1" y="-1"/>
              <a:ext cx="5445495" cy="3977831"/>
            </a:xfrm>
            <a:prstGeom prst="rect">
              <a:avLst/>
            </a:prstGeom>
            <a:ln w="12700" cap="flat">
              <a:noFill/>
              <a:miter lim="400000"/>
            </a:ln>
            <a:effectLst/>
          </p:spPr>
        </p:pic>
      </p:grpSp>
      <p:sp>
        <p:nvSpPr>
          <p:cNvPr id="661" name="Milton Santos"/>
          <p:cNvSpPr txBox="1"/>
          <p:nvPr/>
        </p:nvSpPr>
        <p:spPr>
          <a:xfrm>
            <a:off x="3604172" y="5252809"/>
            <a:ext cx="193565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Milton Santos</a:t>
            </a:r>
          </a:p>
        </p:txBody>
      </p:sp>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CaixaDeTexto 1"/>
          <p:cNvSpPr txBox="1"/>
          <p:nvPr/>
        </p:nvSpPr>
        <p:spPr>
          <a:xfrm>
            <a:off x="837722" y="404665"/>
            <a:ext cx="7468556" cy="56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Milton Santos</a:t>
            </a:r>
          </a:p>
          <a:p>
            <a:pPr algn="ctr">
              <a:lnSpc>
                <a:spcPct val="120000"/>
              </a:lnSpc>
              <a:defRPr sz="2000"/>
            </a:pPr>
            <a:r>
              <a:rPr dirty="0"/>
              <a:t>(</a:t>
            </a:r>
            <a:r>
              <a:rPr dirty="0" err="1"/>
              <a:t>Brotas</a:t>
            </a:r>
            <a:r>
              <a:rPr dirty="0"/>
              <a:t> de </a:t>
            </a:r>
            <a:r>
              <a:rPr dirty="0" err="1"/>
              <a:t>Macaúbas</a:t>
            </a:r>
            <a:r>
              <a:rPr dirty="0"/>
              <a:t>/BA,  1926- São Paulo/SP,  2001)</a:t>
            </a:r>
          </a:p>
          <a:p>
            <a:pPr algn="ctr">
              <a:lnSpc>
                <a:spcPct val="120000"/>
              </a:lnSpc>
              <a:defRPr sz="2000"/>
            </a:pPr>
            <a:endParaRPr dirty="0"/>
          </a:p>
          <a:p>
            <a:pPr algn="just">
              <a:defRPr sz="2000"/>
            </a:pPr>
            <a:endParaRPr dirty="0"/>
          </a:p>
          <a:p>
            <a:pPr algn="just">
              <a:defRPr sz="2000"/>
            </a:pPr>
            <a:r>
              <a:rPr dirty="0" err="1"/>
              <a:t>Bacharel</a:t>
            </a:r>
            <a:r>
              <a:rPr dirty="0"/>
              <a:t> </a:t>
            </a:r>
            <a:r>
              <a:rPr dirty="0" err="1"/>
              <a:t>em</a:t>
            </a:r>
            <a:r>
              <a:rPr dirty="0"/>
              <a:t> </a:t>
            </a:r>
            <a:r>
              <a:rPr dirty="0" err="1"/>
              <a:t>Direto</a:t>
            </a:r>
            <a:r>
              <a:rPr dirty="0"/>
              <a:t>, </a:t>
            </a:r>
            <a:r>
              <a:rPr dirty="0" err="1"/>
              <a:t>pela</a:t>
            </a:r>
            <a:r>
              <a:rPr dirty="0"/>
              <a:t> </a:t>
            </a:r>
            <a:r>
              <a:rPr dirty="0" err="1"/>
              <a:t>Universidade</a:t>
            </a:r>
            <a:r>
              <a:rPr dirty="0"/>
              <a:t> Federal </a:t>
            </a:r>
            <a:r>
              <a:rPr dirty="0" err="1"/>
              <a:t>da</a:t>
            </a:r>
            <a:r>
              <a:rPr dirty="0"/>
              <a:t> Bahia (1948) e </a:t>
            </a:r>
            <a:r>
              <a:rPr dirty="0" err="1"/>
              <a:t>Doutor</a:t>
            </a:r>
            <a:r>
              <a:rPr dirty="0"/>
              <a:t> </a:t>
            </a:r>
            <a:r>
              <a:rPr dirty="0" err="1"/>
              <a:t>em</a:t>
            </a:r>
            <a:r>
              <a:rPr dirty="0"/>
              <a:t> </a:t>
            </a:r>
            <a:r>
              <a:rPr dirty="0" err="1"/>
              <a:t>Geografia</a:t>
            </a:r>
            <a:r>
              <a:rPr dirty="0"/>
              <a:t>, </a:t>
            </a:r>
            <a:r>
              <a:rPr dirty="0" err="1"/>
              <a:t>pela</a:t>
            </a:r>
            <a:r>
              <a:rPr dirty="0"/>
              <a:t> </a:t>
            </a:r>
            <a:r>
              <a:rPr dirty="0" err="1"/>
              <a:t>Universidade</a:t>
            </a:r>
            <a:r>
              <a:rPr dirty="0"/>
              <a:t> de Strasbourg (1958). Professor e </a:t>
            </a:r>
            <a:r>
              <a:rPr dirty="0" err="1"/>
              <a:t>Pesquisador</a:t>
            </a:r>
            <a:r>
              <a:rPr dirty="0"/>
              <a:t> </a:t>
            </a:r>
            <a:r>
              <a:rPr dirty="0" err="1"/>
              <a:t>reconhecido</a:t>
            </a:r>
            <a:r>
              <a:rPr dirty="0"/>
              <a:t>, </a:t>
            </a:r>
            <a:r>
              <a:rPr dirty="0" err="1"/>
              <a:t>foi</a:t>
            </a:r>
            <a:r>
              <a:rPr dirty="0"/>
              <a:t> professor </a:t>
            </a:r>
            <a:r>
              <a:rPr dirty="0" err="1"/>
              <a:t>da</a:t>
            </a:r>
            <a:r>
              <a:rPr dirty="0"/>
              <a:t> </a:t>
            </a:r>
            <a:r>
              <a:rPr dirty="0" err="1"/>
              <a:t>Universidade</a:t>
            </a:r>
            <a:r>
              <a:rPr dirty="0"/>
              <a:t> Federal </a:t>
            </a:r>
            <a:r>
              <a:rPr dirty="0" err="1"/>
              <a:t>da</a:t>
            </a:r>
            <a:r>
              <a:rPr dirty="0"/>
              <a:t> Bahia, </a:t>
            </a:r>
            <a:r>
              <a:rPr dirty="0" err="1"/>
              <a:t>da</a:t>
            </a:r>
            <a:r>
              <a:rPr dirty="0"/>
              <a:t> </a:t>
            </a:r>
            <a:r>
              <a:rPr dirty="0" err="1"/>
              <a:t>Universidade</a:t>
            </a:r>
            <a:r>
              <a:rPr dirty="0"/>
              <a:t> Federal do Rio de Janeiro (UFRJ) e </a:t>
            </a:r>
            <a:r>
              <a:rPr dirty="0" err="1"/>
              <a:t>da</a:t>
            </a:r>
            <a:r>
              <a:rPr dirty="0"/>
              <a:t> </a:t>
            </a:r>
            <a:r>
              <a:rPr dirty="0" err="1"/>
              <a:t>Universidade</a:t>
            </a:r>
            <a:r>
              <a:rPr dirty="0"/>
              <a:t> de São Paulo (USP). </a:t>
            </a:r>
            <a:r>
              <a:rPr dirty="0" err="1"/>
              <a:t>Especialista</a:t>
            </a:r>
            <a:r>
              <a:rPr dirty="0"/>
              <a:t> </a:t>
            </a:r>
            <a:r>
              <a:rPr dirty="0" err="1"/>
              <a:t>em</a:t>
            </a:r>
            <a:r>
              <a:rPr dirty="0"/>
              <a:t> </a:t>
            </a:r>
            <a:r>
              <a:rPr dirty="0" err="1"/>
              <a:t>Geografia</a:t>
            </a:r>
            <a:r>
              <a:rPr dirty="0"/>
              <a:t>, tem </a:t>
            </a:r>
            <a:r>
              <a:rPr dirty="0" err="1"/>
              <a:t>uma</a:t>
            </a:r>
            <a:r>
              <a:rPr dirty="0"/>
              <a:t> </a:t>
            </a:r>
            <a:r>
              <a:rPr dirty="0" err="1"/>
              <a:t>vasta</a:t>
            </a:r>
            <a:r>
              <a:rPr dirty="0"/>
              <a:t> </a:t>
            </a:r>
            <a:r>
              <a:rPr dirty="0" err="1"/>
              <a:t>produção</a:t>
            </a:r>
            <a:r>
              <a:rPr dirty="0"/>
              <a:t> </a:t>
            </a:r>
            <a:r>
              <a:rPr dirty="0" err="1"/>
              <a:t>acadêmica</a:t>
            </a:r>
            <a:r>
              <a:rPr dirty="0"/>
              <a:t>. </a:t>
            </a:r>
            <a:r>
              <a:rPr dirty="0" err="1"/>
              <a:t>Destacam</a:t>
            </a:r>
            <a:r>
              <a:rPr dirty="0"/>
              <a:t>-se: </a:t>
            </a:r>
            <a:r>
              <a:rPr dirty="0" err="1"/>
              <a:t>T</a:t>
            </a:r>
            <a:r>
              <a:rPr i="1" dirty="0" err="1">
                <a:ea typeface="+mj-ea"/>
                <a:cs typeface="+mj-cs"/>
                <a:sym typeface="Helvetica"/>
              </a:rPr>
              <a:t>écnica</a:t>
            </a:r>
            <a:r>
              <a:rPr i="1" dirty="0">
                <a:ea typeface="+mj-ea"/>
                <a:cs typeface="+mj-cs"/>
                <a:sym typeface="Helvetica"/>
              </a:rPr>
              <a:t>, </a:t>
            </a:r>
            <a:r>
              <a:rPr i="1" dirty="0" err="1">
                <a:ea typeface="+mj-ea"/>
                <a:cs typeface="+mj-cs"/>
                <a:sym typeface="Helvetica"/>
              </a:rPr>
              <a:t>espaço</a:t>
            </a:r>
            <a:r>
              <a:rPr i="1" dirty="0">
                <a:ea typeface="+mj-ea"/>
                <a:cs typeface="+mj-cs"/>
                <a:sym typeface="Helvetica"/>
              </a:rPr>
              <a:t>, tempo: </a:t>
            </a:r>
            <a:r>
              <a:rPr i="1" dirty="0" err="1">
                <a:ea typeface="+mj-ea"/>
                <a:cs typeface="+mj-cs"/>
                <a:sym typeface="Helvetica"/>
              </a:rPr>
              <a:t>globalização</a:t>
            </a:r>
            <a:r>
              <a:rPr i="1" dirty="0">
                <a:ea typeface="+mj-ea"/>
                <a:cs typeface="+mj-cs"/>
                <a:sym typeface="Helvetica"/>
              </a:rPr>
              <a:t> e </a:t>
            </a:r>
            <a:r>
              <a:rPr i="1" dirty="0" err="1">
                <a:ea typeface="+mj-ea"/>
                <a:cs typeface="+mj-cs"/>
                <a:sym typeface="Helvetica"/>
              </a:rPr>
              <a:t>meio</a:t>
            </a:r>
            <a:r>
              <a:rPr i="1" dirty="0">
                <a:ea typeface="+mj-ea"/>
                <a:cs typeface="+mj-cs"/>
                <a:sym typeface="Helvetica"/>
              </a:rPr>
              <a:t> </a:t>
            </a:r>
            <a:r>
              <a:rPr i="1" dirty="0" err="1">
                <a:ea typeface="+mj-ea"/>
                <a:cs typeface="+mj-cs"/>
                <a:sym typeface="Helvetica"/>
              </a:rPr>
              <a:t>técnico-científico</a:t>
            </a:r>
            <a:r>
              <a:rPr i="1" dirty="0">
                <a:ea typeface="+mj-ea"/>
                <a:cs typeface="+mj-cs"/>
                <a:sym typeface="Helvetica"/>
              </a:rPr>
              <a:t> </a:t>
            </a:r>
            <a:r>
              <a:rPr i="1" dirty="0" err="1">
                <a:ea typeface="+mj-ea"/>
                <a:cs typeface="+mj-cs"/>
                <a:sym typeface="Helvetica"/>
              </a:rPr>
              <a:t>informacional</a:t>
            </a:r>
            <a:r>
              <a:rPr dirty="0"/>
              <a:t> (1994), </a:t>
            </a:r>
            <a:r>
              <a:rPr i="1" dirty="0" err="1">
                <a:ea typeface="+mj-ea"/>
                <a:cs typeface="+mj-cs"/>
                <a:sym typeface="Helvetica"/>
              </a:rPr>
              <a:t>Da</a:t>
            </a:r>
            <a:r>
              <a:rPr i="1" dirty="0">
                <a:ea typeface="+mj-ea"/>
                <a:cs typeface="+mj-cs"/>
                <a:sym typeface="Helvetica"/>
              </a:rPr>
              <a:t> </a:t>
            </a:r>
            <a:r>
              <a:rPr i="1" dirty="0" err="1">
                <a:ea typeface="+mj-ea"/>
                <a:cs typeface="+mj-cs"/>
                <a:sym typeface="Helvetica"/>
              </a:rPr>
              <a:t>totalidade</a:t>
            </a:r>
            <a:r>
              <a:rPr i="1" dirty="0">
                <a:ea typeface="+mj-ea"/>
                <a:cs typeface="+mj-cs"/>
                <a:sym typeface="Helvetica"/>
              </a:rPr>
              <a:t> </a:t>
            </a:r>
            <a:r>
              <a:rPr i="1" dirty="0" err="1">
                <a:ea typeface="+mj-ea"/>
                <a:cs typeface="+mj-cs"/>
                <a:sym typeface="Helvetica"/>
              </a:rPr>
              <a:t>ao</a:t>
            </a:r>
            <a:r>
              <a:rPr i="1" dirty="0">
                <a:ea typeface="+mj-ea"/>
                <a:cs typeface="+mj-cs"/>
                <a:sym typeface="Helvetica"/>
              </a:rPr>
              <a:t> </a:t>
            </a:r>
            <a:r>
              <a:rPr i="1" dirty="0" err="1">
                <a:ea typeface="+mj-ea"/>
                <a:cs typeface="+mj-cs"/>
                <a:sym typeface="Helvetica"/>
              </a:rPr>
              <a:t>lugar</a:t>
            </a:r>
            <a:r>
              <a:rPr dirty="0"/>
              <a:t> (1996), </a:t>
            </a:r>
            <a:r>
              <a:rPr i="1" dirty="0" err="1">
                <a:ea typeface="+mj-ea"/>
                <a:cs typeface="+mj-cs"/>
                <a:sym typeface="Helvetica"/>
              </a:rPr>
              <a:t>Metamorfose</a:t>
            </a:r>
            <a:r>
              <a:rPr i="1" dirty="0">
                <a:ea typeface="+mj-ea"/>
                <a:cs typeface="+mj-cs"/>
                <a:sym typeface="Helvetica"/>
              </a:rPr>
              <a:t> do </a:t>
            </a:r>
            <a:r>
              <a:rPr i="1" dirty="0" err="1">
                <a:ea typeface="+mj-ea"/>
                <a:cs typeface="+mj-cs"/>
                <a:sym typeface="Helvetica"/>
              </a:rPr>
              <a:t>espaço</a:t>
            </a:r>
            <a:r>
              <a:rPr i="1" dirty="0">
                <a:ea typeface="+mj-ea"/>
                <a:cs typeface="+mj-cs"/>
                <a:sym typeface="Helvetica"/>
              </a:rPr>
              <a:t> </a:t>
            </a:r>
            <a:r>
              <a:rPr i="1" dirty="0" err="1">
                <a:ea typeface="+mj-ea"/>
                <a:cs typeface="+mj-cs"/>
                <a:sym typeface="Helvetica"/>
              </a:rPr>
              <a:t>habitado</a:t>
            </a:r>
            <a:r>
              <a:rPr dirty="0"/>
              <a:t> (1997).</a:t>
            </a:r>
          </a:p>
          <a:p>
            <a:pPr algn="just">
              <a:defRPr sz="2000"/>
            </a:pPr>
            <a:endParaRPr dirty="0"/>
          </a:p>
          <a:p>
            <a:pPr algn="just"/>
            <a:endParaRPr sz="2000" dirty="0"/>
          </a:p>
          <a:p>
            <a:pPr algn="just"/>
            <a:endParaRPr sz="2000" dirty="0"/>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http://miltonsantos.com.br/site/biografia/</a:t>
            </a:r>
            <a:r>
              <a:rPr dirty="0"/>
              <a:t>. </a:t>
            </a:r>
            <a:r>
              <a:rPr dirty="0" err="1"/>
              <a:t>Acessado</a:t>
            </a:r>
            <a:r>
              <a:rPr dirty="0"/>
              <a:t> </a:t>
            </a:r>
            <a:r>
              <a:rPr dirty="0" err="1"/>
              <a:t>em</a:t>
            </a:r>
            <a:r>
              <a:rPr dirty="0"/>
              <a:t> 01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7" name="Eduardo_de_Oliveira3.jpg"/>
          <p:cNvGrpSpPr/>
          <p:nvPr/>
        </p:nvGrpSpPr>
        <p:grpSpPr>
          <a:xfrm>
            <a:off x="2527300" y="1123950"/>
            <a:ext cx="4089400" cy="4102100"/>
            <a:chOff x="0" y="0"/>
            <a:chExt cx="4089400" cy="4102100"/>
          </a:xfrm>
        </p:grpSpPr>
        <p:pic>
          <p:nvPicPr>
            <p:cNvPr id="665" name="Eduardo_de_Oliveira3.jpg" descr="Eduardo_de_Oliveira3.jpg"/>
            <p:cNvPicPr>
              <a:picLocks noChangeAspect="1"/>
            </p:cNvPicPr>
            <p:nvPr/>
          </p:nvPicPr>
          <p:blipFill>
            <a:blip r:embed="rId2" cstate="print">
              <a:extLst/>
            </a:blip>
            <a:stretch>
              <a:fillRect/>
            </a:stretch>
          </p:blipFill>
          <p:spPr>
            <a:xfrm>
              <a:off x="203200" y="215900"/>
              <a:ext cx="3683000" cy="3670300"/>
            </a:xfrm>
            <a:prstGeom prst="rect">
              <a:avLst/>
            </a:prstGeom>
            <a:ln w="12700" cap="flat">
              <a:noFill/>
              <a:miter lim="400000"/>
            </a:ln>
            <a:effectLst/>
          </p:spPr>
        </p:pic>
        <p:pic>
          <p:nvPicPr>
            <p:cNvPr id="666" name="Eduardo_de_Oliveira3.jpg" descr="Eduardo_de_Oliveira3.jpg"/>
            <p:cNvPicPr>
              <a:picLocks noChangeAspect="1"/>
            </p:cNvPicPr>
            <p:nvPr/>
          </p:nvPicPr>
          <p:blipFill>
            <a:blip r:embed="rId3" cstate="print">
              <a:extLst/>
            </a:blip>
            <a:stretch>
              <a:fillRect/>
            </a:stretch>
          </p:blipFill>
          <p:spPr>
            <a:xfrm>
              <a:off x="0" y="0"/>
              <a:ext cx="4089400" cy="4102100"/>
            </a:xfrm>
            <a:prstGeom prst="rect">
              <a:avLst/>
            </a:prstGeom>
            <a:ln w="12700" cap="flat">
              <a:noFill/>
              <a:miter lim="400000"/>
            </a:ln>
            <a:effectLst/>
          </p:spPr>
        </p:pic>
      </p:grpSp>
      <p:sp>
        <p:nvSpPr>
          <p:cNvPr id="668" name="Eduardo de Oliveira e Oliveira"/>
          <p:cNvSpPr txBox="1"/>
          <p:nvPr/>
        </p:nvSpPr>
        <p:spPr>
          <a:xfrm>
            <a:off x="3152061" y="5420713"/>
            <a:ext cx="2839876" cy="49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a:t>Eduardo de Oliveira </a:t>
            </a:r>
          </a:p>
        </p:txBody>
      </p:sp>
    </p:spTree>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Retângulo 1"/>
          <p:cNvSpPr txBox="1"/>
          <p:nvPr/>
        </p:nvSpPr>
        <p:spPr>
          <a:xfrm>
            <a:off x="776490" y="805829"/>
            <a:ext cx="7591019" cy="5423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Eduardo de </a:t>
            </a:r>
            <a:r>
              <a:rPr dirty="0" smtClean="0"/>
              <a:t>Oliveira</a:t>
            </a:r>
            <a:endParaRPr dirty="0"/>
          </a:p>
          <a:p>
            <a:pPr algn="ctr">
              <a:lnSpc>
                <a:spcPct val="120000"/>
              </a:lnSpc>
              <a:defRPr sz="2000"/>
            </a:pPr>
            <a:r>
              <a:rPr dirty="0"/>
              <a:t>( São Paulo/SP, c. 1926 – </a:t>
            </a:r>
            <a:r>
              <a:rPr dirty="0" smtClean="0"/>
              <a:t>2012</a:t>
            </a:r>
            <a:r>
              <a:rPr dirty="0"/>
              <a:t>)</a:t>
            </a:r>
            <a:endParaRPr b="1" dirty="0">
              <a:latin typeface="+mj-lt"/>
              <a:ea typeface="+mj-ea"/>
              <a:cs typeface="+mj-cs"/>
              <a:sym typeface="Helvetica"/>
            </a:endParaRPr>
          </a:p>
          <a:p>
            <a:pPr algn="just">
              <a:defRPr sz="2000"/>
            </a:pPr>
            <a:endParaRPr lang="pt-BR" dirty="0" smtClean="0"/>
          </a:p>
          <a:p>
            <a:pPr algn="just">
              <a:defRPr sz="2000"/>
            </a:pPr>
            <a:r>
              <a:rPr dirty="0" smtClean="0"/>
              <a:t>Professor</a:t>
            </a:r>
            <a:r>
              <a:rPr dirty="0"/>
              <a:t>, </a:t>
            </a:r>
            <a:r>
              <a:rPr lang="pt-BR" dirty="0" smtClean="0"/>
              <a:t>sociólogo, </a:t>
            </a:r>
            <a:r>
              <a:rPr dirty="0" err="1" smtClean="0"/>
              <a:t>poeta</a:t>
            </a:r>
            <a:r>
              <a:rPr dirty="0" smtClean="0"/>
              <a:t> </a:t>
            </a:r>
            <a:r>
              <a:rPr dirty="0"/>
              <a:t>e </a:t>
            </a:r>
            <a:r>
              <a:rPr dirty="0" err="1"/>
              <a:t>político</a:t>
            </a:r>
            <a:r>
              <a:rPr dirty="0"/>
              <a:t>. </a:t>
            </a:r>
            <a:r>
              <a:rPr lang="pt-BR" dirty="0" smtClean="0"/>
              <a:t>F</a:t>
            </a:r>
            <a:r>
              <a:rPr dirty="0" err="1" smtClean="0"/>
              <a:t>oi</a:t>
            </a:r>
            <a:r>
              <a:rPr dirty="0" smtClean="0"/>
              <a:t> </a:t>
            </a:r>
            <a:r>
              <a:rPr dirty="0" err="1" smtClean="0"/>
              <a:t>vereador</a:t>
            </a:r>
            <a:r>
              <a:rPr dirty="0" smtClean="0"/>
              <a:t> </a:t>
            </a:r>
            <a:r>
              <a:rPr lang="pt-BR" dirty="0" smtClean="0"/>
              <a:t>na</a:t>
            </a:r>
            <a:r>
              <a:rPr dirty="0" smtClean="0"/>
              <a:t> </a:t>
            </a:r>
            <a:r>
              <a:rPr dirty="0" err="1"/>
              <a:t>cidade</a:t>
            </a:r>
            <a:r>
              <a:rPr dirty="0"/>
              <a:t> de São </a:t>
            </a:r>
            <a:r>
              <a:rPr dirty="0" smtClean="0"/>
              <a:t>Paulo</a:t>
            </a:r>
            <a:r>
              <a:rPr lang="pt-BR" dirty="0" smtClean="0"/>
              <a:t> e </a:t>
            </a:r>
            <a:r>
              <a:rPr dirty="0" err="1" smtClean="0"/>
              <a:t>presidente</a:t>
            </a:r>
            <a:r>
              <a:rPr dirty="0" smtClean="0"/>
              <a:t> </a:t>
            </a:r>
            <a:r>
              <a:rPr dirty="0"/>
              <a:t>do </a:t>
            </a:r>
            <a:r>
              <a:rPr dirty="0" err="1"/>
              <a:t>Congresso</a:t>
            </a:r>
            <a:r>
              <a:rPr dirty="0"/>
              <a:t> </a:t>
            </a:r>
            <a:r>
              <a:rPr dirty="0" err="1"/>
              <a:t>Nacional</a:t>
            </a:r>
            <a:r>
              <a:rPr dirty="0"/>
              <a:t> Afro-</a:t>
            </a:r>
            <a:r>
              <a:rPr dirty="0" err="1"/>
              <a:t>Brasileiro</a:t>
            </a:r>
            <a:r>
              <a:rPr dirty="0"/>
              <a:t> (CNAB). </a:t>
            </a:r>
            <a:r>
              <a:rPr lang="pt-BR" dirty="0" smtClean="0"/>
              <a:t>Fundou, com a atriz negra Thereza Santos, em 1971, em São Paulo, o Centro de Cultura e Arte Negra (CECAN). </a:t>
            </a:r>
            <a:r>
              <a:rPr dirty="0"/>
              <a:t> </a:t>
            </a:r>
            <a:r>
              <a:rPr lang="pt-BR" dirty="0" smtClean="0"/>
              <a:t>Ao lado de outros intelectuais negros, defendeu o desenvolvimento de uma “ciência para o negro”, um projeto epistemológico que teve impacto profundo na construção do </a:t>
            </a:r>
            <a:r>
              <a:rPr lang="pt-BR" dirty="0" err="1" smtClean="0"/>
              <a:t>Movimeno</a:t>
            </a:r>
            <a:r>
              <a:rPr lang="pt-BR" dirty="0" smtClean="0"/>
              <a:t> Negro no Brasil.</a:t>
            </a:r>
          </a:p>
          <a:p>
            <a:pPr algn="just">
              <a:defRPr sz="2000"/>
            </a:pPr>
            <a:endParaRPr lang="pt-BR" dirty="0" smtClean="0"/>
          </a:p>
          <a:p>
            <a:pPr algn="just">
              <a:defRPr sz="2000"/>
            </a:pPr>
            <a:endParaRPr dirty="0"/>
          </a:p>
          <a:p>
            <a:pPr algn="just">
              <a:defRPr sz="1200"/>
            </a:pPr>
            <a:r>
              <a:rPr dirty="0" err="1" smtClean="0"/>
              <a:t>Referências</a:t>
            </a:r>
            <a:r>
              <a:rPr dirty="0"/>
              <a:t>:</a:t>
            </a:r>
          </a:p>
          <a:p>
            <a:pPr algn="just">
              <a:defRPr sz="1200"/>
            </a:pPr>
            <a:endParaRPr dirty="0"/>
          </a:p>
          <a:p>
            <a:pPr algn="just">
              <a:defRPr sz="1200"/>
            </a:pPr>
            <a:r>
              <a:rPr dirty="0" err="1"/>
              <a:t>Biografia</a:t>
            </a:r>
            <a:r>
              <a:rPr dirty="0"/>
              <a:t>:</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http://ipeafro.org.br/personalidades/eduardo-de-oliveira/</a:t>
            </a:r>
            <a:r>
              <a:rPr dirty="0"/>
              <a:t> </a:t>
            </a:r>
            <a:r>
              <a:rPr dirty="0" err="1"/>
              <a:t>Acessado</a:t>
            </a:r>
            <a:r>
              <a:rPr dirty="0"/>
              <a:t> </a:t>
            </a:r>
            <a:r>
              <a:rPr dirty="0" err="1"/>
              <a:t>em</a:t>
            </a:r>
            <a:r>
              <a:rPr dirty="0"/>
              <a:t> 02 de </a:t>
            </a:r>
            <a:r>
              <a:rPr dirty="0" err="1"/>
              <a:t>agosto</a:t>
            </a:r>
            <a:r>
              <a:rPr dirty="0"/>
              <a:t> de 2019</a:t>
            </a:r>
            <a:r>
              <a:rPr dirty="0" smtClean="0"/>
              <a:t>.</a:t>
            </a:r>
            <a:r>
              <a:rPr lang="pt-BR" dirty="0" smtClean="0"/>
              <a:t> </a:t>
            </a:r>
            <a:endParaRPr dirty="0"/>
          </a:p>
          <a:p>
            <a:pPr algn="just">
              <a:defRPr sz="1200"/>
            </a:pPr>
            <a:endParaRPr dirty="0"/>
          </a:p>
          <a:p>
            <a:pPr algn="just">
              <a:defRPr sz="1200"/>
            </a:pPr>
            <a:r>
              <a:rPr dirty="0" err="1"/>
              <a:t>Imagem</a:t>
            </a:r>
            <a:r>
              <a:rPr dirty="0"/>
              <a:t>:</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http://www.letras.ufmg.br/literafro/autores/231-eduardo-de-oliveira</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icture 2"/>
          <p:cNvGrpSpPr/>
          <p:nvPr/>
        </p:nvGrpSpPr>
        <p:grpSpPr>
          <a:xfrm>
            <a:off x="2762250" y="853083"/>
            <a:ext cx="3619500" cy="4389835"/>
            <a:chOff x="0" y="0"/>
            <a:chExt cx="5147733" cy="6243320"/>
          </a:xfrm>
        </p:grpSpPr>
        <p:pic>
          <p:nvPicPr>
            <p:cNvPr id="127" name="Picture 2" descr="Picture 2"/>
            <p:cNvPicPr>
              <a:picLocks noChangeAspect="1"/>
            </p:cNvPicPr>
            <p:nvPr/>
          </p:nvPicPr>
          <p:blipFill>
            <a:blip r:embed="rId2" cstate="print">
              <a:extLst/>
            </a:blip>
            <a:stretch>
              <a:fillRect/>
            </a:stretch>
          </p:blipFill>
          <p:spPr>
            <a:xfrm>
              <a:off x="203199" y="215900"/>
              <a:ext cx="4741335" cy="5811521"/>
            </a:xfrm>
            <a:prstGeom prst="rect">
              <a:avLst/>
            </a:prstGeom>
            <a:ln>
              <a:noFill/>
            </a:ln>
            <a:effectLst/>
          </p:spPr>
        </p:pic>
        <p:pic>
          <p:nvPicPr>
            <p:cNvPr id="126" name="Picture 2" descr="Picture 2"/>
            <p:cNvPicPr>
              <a:picLocks/>
            </p:cNvPicPr>
            <p:nvPr/>
          </p:nvPicPr>
          <p:blipFill>
            <a:blip r:embed="rId3" cstate="print">
              <a:extLst/>
            </a:blip>
            <a:stretch>
              <a:fillRect/>
            </a:stretch>
          </p:blipFill>
          <p:spPr>
            <a:xfrm>
              <a:off x="-1" y="0"/>
              <a:ext cx="5147735" cy="6243321"/>
            </a:xfrm>
            <a:prstGeom prst="rect">
              <a:avLst/>
            </a:prstGeom>
            <a:effectLst/>
          </p:spPr>
        </p:pic>
      </p:grpSp>
      <p:sp>
        <p:nvSpPr>
          <p:cNvPr id="129" name="Luiza Helena de Bairros"/>
          <p:cNvSpPr txBox="1"/>
          <p:nvPr/>
        </p:nvSpPr>
        <p:spPr>
          <a:xfrm>
            <a:off x="2616039" y="5642516"/>
            <a:ext cx="5215524" cy="646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7" tIns="45717" rIns="45717" bIns="45717">
            <a:spAutoFit/>
          </a:bodyPr>
          <a:lstStyle>
            <a:lvl1pPr defTabSz="1300480">
              <a:lnSpc>
                <a:spcPct val="120000"/>
              </a:lnSpc>
              <a:defRPr sz="3000">
                <a:latin typeface="Helvetica"/>
                <a:ea typeface="Helvetica"/>
                <a:cs typeface="Helvetica"/>
                <a:sym typeface="Helvetica"/>
              </a:defRPr>
            </a:lvl1pPr>
          </a:lstStyle>
          <a:p>
            <a:r>
              <a:t>Eduardo de Oliveira e Oliveira</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922114"/>
          </a:xfrm>
        </p:spPr>
        <p:txBody>
          <a:bodyPr>
            <a:normAutofit fontScale="90000"/>
          </a:bodyPr>
          <a:lstStyle/>
          <a:p>
            <a:r>
              <a:rPr lang="pt-BR" sz="3200" dirty="0" smtClean="0"/>
              <a:t>Eduardo de Oliveira e Oliveira</a:t>
            </a:r>
            <a:br>
              <a:rPr lang="pt-BR" sz="3200" dirty="0" smtClean="0"/>
            </a:br>
            <a:r>
              <a:rPr lang="pt-BR" sz="2400" dirty="0" smtClean="0"/>
              <a:t>(1924- 1980)</a:t>
            </a:r>
            <a:endParaRPr lang="pt-BR" sz="2400" dirty="0"/>
          </a:p>
        </p:txBody>
      </p:sp>
      <p:sp>
        <p:nvSpPr>
          <p:cNvPr id="3" name="Espaço Reservado para Texto 2"/>
          <p:cNvSpPr>
            <a:spLocks noGrp="1"/>
          </p:cNvSpPr>
          <p:nvPr>
            <p:ph type="body" idx="1"/>
          </p:nvPr>
        </p:nvSpPr>
        <p:spPr>
          <a:xfrm>
            <a:off x="755576" y="1484784"/>
            <a:ext cx="7488832" cy="4968552"/>
          </a:xfrm>
        </p:spPr>
        <p:txBody>
          <a:bodyPr>
            <a:normAutofit fontScale="62500" lnSpcReduction="20000"/>
          </a:bodyPr>
          <a:lstStyle/>
          <a:p>
            <a:pPr algn="just">
              <a:buNone/>
            </a:pPr>
            <a:r>
              <a:rPr lang="pt-BR" dirty="0" smtClean="0"/>
              <a:t>	</a:t>
            </a:r>
          </a:p>
          <a:p>
            <a:pPr algn="just">
              <a:buNone/>
            </a:pPr>
            <a:r>
              <a:rPr lang="pt-BR" sz="3600" dirty="0" smtClean="0"/>
              <a:t>	Sociólogo formado pela USP,  organizou a “quinzena do negro” nessa mesma universidade, em 1977,  seminário que se tornou um marco do protagonismo negro no meio acadêmico. A tese de doutorado de Eduardo de Oliveira  e Oliveira valorizava o negro como sujeito histórico e defendia uma ciência “para e não tanto sobre o negro”.</a:t>
            </a:r>
          </a:p>
          <a:p>
            <a:pPr>
              <a:buNone/>
            </a:pPr>
            <a:endParaRPr lang="pt-BR" sz="4600" dirty="0" smtClean="0"/>
          </a:p>
          <a:p>
            <a:pPr>
              <a:buNone/>
            </a:pPr>
            <a:endParaRPr lang="pt-BR" sz="1400" dirty="0" smtClean="0"/>
          </a:p>
          <a:p>
            <a:pPr>
              <a:buNone/>
            </a:pPr>
            <a:endParaRPr lang="pt-BR" sz="1400" dirty="0" smtClean="0"/>
          </a:p>
          <a:p>
            <a:pPr>
              <a:buNone/>
            </a:pPr>
            <a:endParaRPr lang="pt-BR" sz="1400" dirty="0" smtClean="0"/>
          </a:p>
          <a:p>
            <a:pPr>
              <a:buNone/>
            </a:pPr>
            <a:r>
              <a:rPr lang="pt-BR" sz="1400" dirty="0" smtClean="0"/>
              <a:t>       	</a:t>
            </a:r>
            <a:r>
              <a:rPr lang="pt-BR" sz="1900" dirty="0" smtClean="0"/>
              <a:t>Referências:</a:t>
            </a:r>
          </a:p>
          <a:p>
            <a:pPr>
              <a:buNone/>
            </a:pPr>
            <a:r>
              <a:rPr lang="pt-BR" sz="1900" dirty="0" smtClean="0"/>
              <a:t>	Bibliografia e imagem</a:t>
            </a:r>
          </a:p>
          <a:p>
            <a:pPr>
              <a:buNone/>
            </a:pPr>
            <a:r>
              <a:rPr lang="pt-BR" sz="1900" dirty="0" smtClean="0"/>
              <a:t>	TRAPP, Rafael </a:t>
            </a:r>
            <a:r>
              <a:rPr lang="pt-BR" sz="1900" dirty="0" err="1" smtClean="0"/>
              <a:t>Petry</a:t>
            </a:r>
            <a:r>
              <a:rPr lang="pt-BR" sz="1900" dirty="0" smtClean="0"/>
              <a:t>. O Elefante Negro: Eduardo de Oliveira e Oliveira, raça e pensamento social no Brasil (São Paulo, década de 1970). Tese (Doutorado em História), Universidade Federal Fluminense, Niterói, 2018.</a:t>
            </a:r>
          </a:p>
          <a:p>
            <a:pPr>
              <a:buNone/>
            </a:pPr>
            <a:r>
              <a:rPr lang="pt-BR" sz="1900" dirty="0" smtClean="0"/>
              <a:t>	Disponível em : </a:t>
            </a:r>
            <a:r>
              <a:rPr lang="pt-BR" sz="1900" u="sng" dirty="0" smtClean="0">
                <a:hlinkClick r:id="rId2"/>
              </a:rPr>
              <a:t>https://www.geledes.org.br/eduardo-de-oliveira-e-oliveira-sobre-usp-nos-temos-direito-essa-instituicao/</a:t>
            </a:r>
            <a:r>
              <a:rPr lang="pt-BR" sz="1900" u="sng" dirty="0" smtClean="0"/>
              <a:t> </a:t>
            </a:r>
            <a:r>
              <a:rPr lang="pt-BR" sz="1900" dirty="0" smtClean="0"/>
              <a:t>Acessado em  9 de janeiro  2020</a:t>
            </a:r>
          </a:p>
          <a:p>
            <a:pPr>
              <a:buNone/>
            </a:pPr>
            <a:endParaRPr lang="pt-BR" sz="1900" dirty="0"/>
          </a:p>
        </p:txBody>
      </p:sp>
    </p:spTree>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4" name="adhemar.jpg"/>
          <p:cNvGrpSpPr/>
          <p:nvPr/>
        </p:nvGrpSpPr>
        <p:grpSpPr>
          <a:xfrm>
            <a:off x="2641798" y="501897"/>
            <a:ext cx="3860405" cy="5037140"/>
            <a:chOff x="0" y="0"/>
            <a:chExt cx="3860404" cy="5037139"/>
          </a:xfrm>
        </p:grpSpPr>
        <p:pic>
          <p:nvPicPr>
            <p:cNvPr id="672" name="adhemar.jpg" descr="adhemar.jpg"/>
            <p:cNvPicPr>
              <a:picLocks noChangeAspect="1"/>
            </p:cNvPicPr>
            <p:nvPr/>
          </p:nvPicPr>
          <p:blipFill>
            <a:blip r:embed="rId2" cstate="print">
              <a:extLst/>
            </a:blip>
            <a:stretch>
              <a:fillRect/>
            </a:stretch>
          </p:blipFill>
          <p:spPr>
            <a:xfrm>
              <a:off x="203200" y="215899"/>
              <a:ext cx="3454005" cy="4605340"/>
            </a:xfrm>
            <a:prstGeom prst="rect">
              <a:avLst/>
            </a:prstGeom>
            <a:ln w="12700" cap="flat">
              <a:noFill/>
              <a:miter lim="400000"/>
            </a:ln>
            <a:effectLst/>
          </p:spPr>
        </p:pic>
        <p:pic>
          <p:nvPicPr>
            <p:cNvPr id="673" name="adhemar.jpg" descr="adhemar.jpg"/>
            <p:cNvPicPr>
              <a:picLocks noChangeAspect="1"/>
            </p:cNvPicPr>
            <p:nvPr/>
          </p:nvPicPr>
          <p:blipFill>
            <a:blip r:embed="rId3" cstate="print">
              <a:extLst/>
            </a:blip>
            <a:stretch>
              <a:fillRect/>
            </a:stretch>
          </p:blipFill>
          <p:spPr>
            <a:xfrm>
              <a:off x="0" y="-1"/>
              <a:ext cx="3860405" cy="5037140"/>
            </a:xfrm>
            <a:prstGeom prst="rect">
              <a:avLst/>
            </a:prstGeom>
            <a:ln w="12700" cap="flat">
              <a:noFill/>
              <a:miter lim="400000"/>
            </a:ln>
            <a:effectLst/>
          </p:spPr>
        </p:pic>
      </p:grpSp>
      <p:sp>
        <p:nvSpPr>
          <p:cNvPr id="675" name="Adhemar Ferreira da Silva"/>
          <p:cNvSpPr txBox="1"/>
          <p:nvPr/>
        </p:nvSpPr>
        <p:spPr>
          <a:xfrm>
            <a:off x="2753130" y="5738213"/>
            <a:ext cx="363774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lnSpc>
                <a:spcPct val="120000"/>
              </a:lnSpc>
              <a:defRPr sz="2200" b="1">
                <a:latin typeface="+mj-lt"/>
                <a:ea typeface="+mj-ea"/>
                <a:cs typeface="+mj-cs"/>
                <a:sym typeface="Helvetica"/>
              </a:defRPr>
            </a:pPr>
            <a:r>
              <a:t>Adhemar Ferreira da Silva</a:t>
            </a:r>
            <a:r>
              <a:rPr sz="2000"/>
              <a:t> </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francisco correa vasques.jpeg"/>
          <p:cNvGrpSpPr/>
          <p:nvPr/>
        </p:nvGrpSpPr>
        <p:grpSpPr>
          <a:xfrm>
            <a:off x="2893301" y="790103"/>
            <a:ext cx="3357399" cy="4866359"/>
            <a:chOff x="0" y="0"/>
            <a:chExt cx="3357397" cy="4866358"/>
          </a:xfrm>
        </p:grpSpPr>
        <p:pic>
          <p:nvPicPr>
            <p:cNvPr id="149" name="francisco correa vasques.jpeg" descr="francisco correa vasques.jpeg"/>
            <p:cNvPicPr>
              <a:picLocks noChangeAspect="1"/>
            </p:cNvPicPr>
            <p:nvPr/>
          </p:nvPicPr>
          <p:blipFill>
            <a:blip r:embed="rId2" cstate="print">
              <a:extLst/>
            </a:blip>
            <a:stretch>
              <a:fillRect/>
            </a:stretch>
          </p:blipFill>
          <p:spPr>
            <a:xfrm>
              <a:off x="203200" y="215900"/>
              <a:ext cx="2950997" cy="4434559"/>
            </a:xfrm>
            <a:prstGeom prst="rect">
              <a:avLst/>
            </a:prstGeom>
            <a:ln w="12700" cap="flat">
              <a:noFill/>
              <a:miter lim="400000"/>
            </a:ln>
            <a:effectLst/>
          </p:spPr>
        </p:pic>
        <p:pic>
          <p:nvPicPr>
            <p:cNvPr id="150" name="francisco correa vasques.jpeg" descr="francisco correa vasques.jpeg"/>
            <p:cNvPicPr>
              <a:picLocks noChangeAspect="1"/>
            </p:cNvPicPr>
            <p:nvPr/>
          </p:nvPicPr>
          <p:blipFill>
            <a:blip r:embed="rId3" cstate="print">
              <a:extLst/>
            </a:blip>
            <a:stretch>
              <a:fillRect/>
            </a:stretch>
          </p:blipFill>
          <p:spPr>
            <a:xfrm>
              <a:off x="-1" y="0"/>
              <a:ext cx="3357398" cy="4866359"/>
            </a:xfrm>
            <a:prstGeom prst="rect">
              <a:avLst/>
            </a:prstGeom>
            <a:ln w="12700" cap="flat">
              <a:noFill/>
              <a:miter lim="400000"/>
            </a:ln>
            <a:effectLst/>
          </p:spPr>
        </p:pic>
      </p:grpSp>
      <p:sp>
        <p:nvSpPr>
          <p:cNvPr id="152" name="Francisco Corrêa Vasques"/>
          <p:cNvSpPr txBox="1"/>
          <p:nvPr/>
        </p:nvSpPr>
        <p:spPr>
          <a:xfrm>
            <a:off x="2726204" y="5776313"/>
            <a:ext cx="369159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Francisco Corrêa Vasques </a:t>
            </a:r>
          </a:p>
        </p:txBody>
      </p:sp>
    </p:spTree>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Retângulo 1"/>
          <p:cNvSpPr txBox="1"/>
          <p:nvPr/>
        </p:nvSpPr>
        <p:spPr>
          <a:xfrm>
            <a:off x="1027903" y="548680"/>
            <a:ext cx="7088194" cy="502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Adhemar</a:t>
            </a:r>
            <a:r>
              <a:rPr dirty="0"/>
              <a:t> Ferreira </a:t>
            </a:r>
            <a:r>
              <a:rPr dirty="0" err="1"/>
              <a:t>da</a:t>
            </a:r>
            <a:r>
              <a:rPr dirty="0"/>
              <a:t> Silva</a:t>
            </a:r>
            <a:r>
              <a:rPr sz="2000" dirty="0"/>
              <a:t> </a:t>
            </a:r>
          </a:p>
          <a:p>
            <a:pPr algn="ctr">
              <a:lnSpc>
                <a:spcPct val="120000"/>
              </a:lnSpc>
              <a:defRPr sz="2000"/>
            </a:pPr>
            <a:r>
              <a:rPr dirty="0"/>
              <a:t>(São Paulo/SP, 1927 - 2001)</a:t>
            </a:r>
            <a:endParaRPr b="1" dirty="0">
              <a:latin typeface="+mj-lt"/>
              <a:ea typeface="+mj-ea"/>
              <a:cs typeface="+mj-cs"/>
              <a:sym typeface="Helvetica"/>
            </a:endParaRPr>
          </a:p>
          <a:p>
            <a:pPr>
              <a:defRPr sz="2000"/>
            </a:pPr>
            <a:endParaRPr dirty="0"/>
          </a:p>
          <a:p>
            <a:pPr>
              <a:defRPr sz="2000"/>
            </a:pPr>
            <a:endParaRPr dirty="0"/>
          </a:p>
          <a:p>
            <a:pPr>
              <a:defRPr sz="2000"/>
            </a:pPr>
            <a:endParaRPr dirty="0"/>
          </a:p>
          <a:p>
            <a:pPr algn="just">
              <a:defRPr sz="2000"/>
            </a:pPr>
            <a:r>
              <a:rPr dirty="0" err="1"/>
              <a:t>Primeiro</a:t>
            </a:r>
            <a:r>
              <a:rPr dirty="0"/>
              <a:t> </a:t>
            </a:r>
            <a:r>
              <a:rPr dirty="0" err="1"/>
              <a:t>bicampeão</a:t>
            </a:r>
            <a:r>
              <a:rPr dirty="0"/>
              <a:t> </a:t>
            </a:r>
            <a:r>
              <a:rPr dirty="0" err="1"/>
              <a:t>olímpico</a:t>
            </a:r>
            <a:r>
              <a:rPr dirty="0"/>
              <a:t> do </a:t>
            </a:r>
            <a:r>
              <a:rPr dirty="0" err="1"/>
              <a:t>país</a:t>
            </a:r>
            <a:r>
              <a:rPr dirty="0"/>
              <a:t>, </a:t>
            </a:r>
            <a:r>
              <a:rPr dirty="0" err="1"/>
              <a:t>ganhou</a:t>
            </a:r>
            <a:r>
              <a:rPr dirty="0"/>
              <a:t> </a:t>
            </a:r>
            <a:r>
              <a:rPr dirty="0" err="1"/>
              <a:t>medalhas</a:t>
            </a:r>
            <a:r>
              <a:rPr dirty="0"/>
              <a:t> de </a:t>
            </a:r>
            <a:r>
              <a:rPr dirty="0" err="1"/>
              <a:t>ouro</a:t>
            </a:r>
            <a:r>
              <a:rPr dirty="0"/>
              <a:t> no </a:t>
            </a:r>
            <a:r>
              <a:rPr dirty="0" err="1"/>
              <a:t>salto</a:t>
            </a:r>
            <a:r>
              <a:rPr dirty="0"/>
              <a:t> </a:t>
            </a:r>
            <a:r>
              <a:rPr dirty="0" err="1"/>
              <a:t>triplo</a:t>
            </a:r>
            <a:r>
              <a:rPr dirty="0"/>
              <a:t> </a:t>
            </a:r>
            <a:r>
              <a:rPr dirty="0" err="1"/>
              <a:t>nos</a:t>
            </a:r>
            <a:r>
              <a:rPr dirty="0"/>
              <a:t> </a:t>
            </a:r>
            <a:r>
              <a:rPr dirty="0" err="1"/>
              <a:t>jogos</a:t>
            </a:r>
            <a:r>
              <a:rPr dirty="0"/>
              <a:t> de </a:t>
            </a:r>
            <a:r>
              <a:rPr dirty="0" err="1"/>
              <a:t>Helsinque</a:t>
            </a:r>
            <a:r>
              <a:rPr dirty="0"/>
              <a:t>, </a:t>
            </a:r>
            <a:r>
              <a:rPr dirty="0" err="1"/>
              <a:t>em</a:t>
            </a:r>
            <a:r>
              <a:rPr dirty="0"/>
              <a:t> 1952, e </a:t>
            </a:r>
            <a:r>
              <a:rPr dirty="0" err="1"/>
              <a:t>em</a:t>
            </a:r>
            <a:r>
              <a:rPr dirty="0"/>
              <a:t>  Melbourne, </a:t>
            </a:r>
            <a:r>
              <a:rPr dirty="0" err="1"/>
              <a:t>em</a:t>
            </a:r>
            <a:r>
              <a:rPr dirty="0"/>
              <a:t> 1956. </a:t>
            </a:r>
            <a:r>
              <a:rPr dirty="0" err="1"/>
              <a:t>Em</a:t>
            </a:r>
            <a:r>
              <a:rPr dirty="0"/>
              <a:t> 2012, </a:t>
            </a:r>
            <a:r>
              <a:rPr dirty="0" err="1"/>
              <a:t>foi</a:t>
            </a:r>
            <a:r>
              <a:rPr dirty="0"/>
              <a:t> </a:t>
            </a:r>
            <a:r>
              <a:rPr dirty="0" err="1"/>
              <a:t>imortalizado</a:t>
            </a:r>
            <a:r>
              <a:rPr dirty="0"/>
              <a:t> no Hall </a:t>
            </a:r>
            <a:r>
              <a:rPr dirty="0" err="1"/>
              <a:t>da</a:t>
            </a:r>
            <a:r>
              <a:rPr dirty="0"/>
              <a:t> </a:t>
            </a:r>
            <a:r>
              <a:rPr dirty="0" err="1"/>
              <a:t>Fama</a:t>
            </a:r>
            <a:r>
              <a:rPr dirty="0"/>
              <a:t> do </a:t>
            </a:r>
            <a:r>
              <a:rPr dirty="0" err="1"/>
              <a:t>Atletismo</a:t>
            </a:r>
            <a:r>
              <a:rPr dirty="0"/>
              <a:t>. </a:t>
            </a:r>
          </a:p>
          <a:p>
            <a:pPr algn="just">
              <a:defRPr sz="2000"/>
            </a:pPr>
            <a:endParaRPr dirty="0"/>
          </a:p>
          <a:p>
            <a:pPr>
              <a:defRPr b="1">
                <a:latin typeface="+mj-lt"/>
                <a:ea typeface="+mj-ea"/>
                <a:cs typeface="+mj-cs"/>
                <a:sym typeface="Helvetica"/>
              </a:defRPr>
            </a:pPr>
            <a:endParaRPr dirty="0"/>
          </a:p>
          <a:p>
            <a:pPr>
              <a:defRPr b="1">
                <a:latin typeface="+mj-lt"/>
                <a:ea typeface="+mj-ea"/>
                <a:cs typeface="+mj-cs"/>
                <a:sym typeface="Helvetica"/>
              </a:defRPr>
            </a:pPr>
            <a:endParaRPr dirty="0"/>
          </a:p>
          <a:p>
            <a:pPr algn="just">
              <a:defRPr sz="1200"/>
            </a:pPr>
            <a:r>
              <a:rPr dirty="0" err="1"/>
              <a:t>Referências</a:t>
            </a:r>
            <a:r>
              <a:rPr dirty="0"/>
              <a:t>: </a:t>
            </a:r>
          </a:p>
          <a:p>
            <a:pPr algn="just">
              <a:defRPr sz="1200"/>
            </a:pPr>
            <a:endParaRPr dirty="0"/>
          </a:p>
          <a:p>
            <a:pPr algn="just">
              <a:defRPr sz="1200"/>
            </a:pPr>
            <a:r>
              <a:rPr dirty="0" err="1"/>
              <a:t>Biografia</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https://pt.wikipedia.org/wiki/Adhemar_Ferreira_da_Silva</a:t>
            </a:r>
            <a:r>
              <a:rPr dirty="0"/>
              <a:t>. </a:t>
            </a:r>
            <a:r>
              <a:rPr dirty="0" err="1"/>
              <a:t>Acessado</a:t>
            </a:r>
            <a:r>
              <a:rPr dirty="0"/>
              <a:t> </a:t>
            </a:r>
            <a:r>
              <a:rPr dirty="0" err="1"/>
              <a:t>em</a:t>
            </a:r>
            <a:r>
              <a:rPr dirty="0"/>
              <a:t> 02 de </a:t>
            </a:r>
            <a:r>
              <a:rPr dirty="0" err="1"/>
              <a:t>agosto</a:t>
            </a:r>
            <a:r>
              <a:rPr dirty="0"/>
              <a:t> de 2019. </a:t>
            </a:r>
          </a:p>
          <a:p>
            <a:pPr algn="just">
              <a:defRPr sz="1200"/>
            </a:pPr>
            <a:endParaRPr dirty="0"/>
          </a:p>
          <a:p>
            <a:pPr algn="just">
              <a:defRPr sz="1200"/>
            </a:pPr>
            <a:r>
              <a:rPr dirty="0" err="1"/>
              <a:t>Imagem</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http://www.saopauloinfoco.com.br/adhemar-ferreira-da-silva/</a:t>
            </a:r>
            <a:r>
              <a:rPr dirty="0"/>
              <a:t> Ac </a:t>
            </a:r>
            <a:r>
              <a:rPr dirty="0" err="1"/>
              <a:t>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haroldo.jpg"/>
          <p:cNvGrpSpPr/>
          <p:nvPr/>
        </p:nvGrpSpPr>
        <p:grpSpPr>
          <a:xfrm>
            <a:off x="2810353" y="604837"/>
            <a:ext cx="3523295" cy="4937127"/>
            <a:chOff x="0" y="0"/>
            <a:chExt cx="3523293" cy="4937126"/>
          </a:xfrm>
        </p:grpSpPr>
        <p:pic>
          <p:nvPicPr>
            <p:cNvPr id="679" name="haroldo.jpg" descr="haroldo.jpg"/>
            <p:cNvPicPr>
              <a:picLocks noChangeAspect="1"/>
            </p:cNvPicPr>
            <p:nvPr/>
          </p:nvPicPr>
          <p:blipFill>
            <a:blip r:embed="rId2" cstate="print">
              <a:extLst/>
            </a:blip>
            <a:stretch>
              <a:fillRect/>
            </a:stretch>
          </p:blipFill>
          <p:spPr>
            <a:xfrm>
              <a:off x="203200" y="215900"/>
              <a:ext cx="3116893" cy="4505326"/>
            </a:xfrm>
            <a:prstGeom prst="rect">
              <a:avLst/>
            </a:prstGeom>
            <a:ln w="12700" cap="flat">
              <a:noFill/>
              <a:miter lim="400000"/>
            </a:ln>
            <a:effectLst/>
          </p:spPr>
        </p:pic>
        <p:pic>
          <p:nvPicPr>
            <p:cNvPr id="680" name="haroldo.jpg" descr="haroldo.jpg"/>
            <p:cNvPicPr>
              <a:picLocks noChangeAspect="1"/>
            </p:cNvPicPr>
            <p:nvPr/>
          </p:nvPicPr>
          <p:blipFill>
            <a:blip r:embed="rId3" cstate="print">
              <a:extLst/>
            </a:blip>
            <a:stretch>
              <a:fillRect/>
            </a:stretch>
          </p:blipFill>
          <p:spPr>
            <a:xfrm>
              <a:off x="-1" y="0"/>
              <a:ext cx="3523295" cy="4937127"/>
            </a:xfrm>
            <a:prstGeom prst="rect">
              <a:avLst/>
            </a:prstGeom>
            <a:ln w="12700" cap="flat">
              <a:noFill/>
              <a:miter lim="400000"/>
            </a:ln>
            <a:effectLst/>
          </p:spPr>
        </p:pic>
      </p:grpSp>
      <p:sp>
        <p:nvSpPr>
          <p:cNvPr id="682" name="Haroldo Costa"/>
          <p:cNvSpPr txBox="1"/>
          <p:nvPr/>
        </p:nvSpPr>
        <p:spPr>
          <a:xfrm>
            <a:off x="3565222" y="5642515"/>
            <a:ext cx="201355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Haroldo Costa</a:t>
            </a:r>
          </a:p>
        </p:txBody>
      </p:sp>
    </p:spTree>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Retângulo 4"/>
          <p:cNvSpPr txBox="1"/>
          <p:nvPr/>
        </p:nvSpPr>
        <p:spPr>
          <a:xfrm>
            <a:off x="672078" y="332657"/>
            <a:ext cx="7799845" cy="6100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Haroldo</a:t>
            </a:r>
            <a:r>
              <a:rPr dirty="0"/>
              <a:t> Costa</a:t>
            </a:r>
          </a:p>
          <a:p>
            <a:pPr algn="ctr">
              <a:lnSpc>
                <a:spcPct val="120000"/>
              </a:lnSpc>
              <a:defRPr sz="2000"/>
            </a:pPr>
            <a:r>
              <a:rPr dirty="0"/>
              <a:t>(Rio de Janeiro/RJ, 13 de </a:t>
            </a:r>
            <a:r>
              <a:rPr dirty="0" err="1"/>
              <a:t>maio</a:t>
            </a:r>
            <a:r>
              <a:rPr dirty="0"/>
              <a:t> de 1930 - )</a:t>
            </a:r>
          </a:p>
          <a:p>
            <a:pPr algn="ctr">
              <a:lnSpc>
                <a:spcPct val="120000"/>
              </a:lnSpc>
              <a:defRPr sz="2000"/>
            </a:pPr>
            <a:endParaRPr dirty="0"/>
          </a:p>
          <a:p>
            <a:pPr algn="ctr">
              <a:lnSpc>
                <a:spcPct val="120000"/>
              </a:lnSpc>
              <a:defRPr sz="2000"/>
            </a:pPr>
            <a:endParaRPr dirty="0"/>
          </a:p>
          <a:p>
            <a:pPr algn="just">
              <a:defRPr sz="2000"/>
            </a:pPr>
            <a:endParaRPr dirty="0"/>
          </a:p>
          <a:p>
            <a:pPr algn="just">
              <a:defRPr sz="2000"/>
            </a:pPr>
            <a:r>
              <a:rPr dirty="0" err="1"/>
              <a:t>Ator</a:t>
            </a:r>
            <a:r>
              <a:rPr dirty="0"/>
              <a:t>, </a:t>
            </a:r>
            <a:r>
              <a:rPr dirty="0" err="1"/>
              <a:t>escritor</a:t>
            </a:r>
            <a:r>
              <a:rPr dirty="0"/>
              <a:t>, </a:t>
            </a:r>
            <a:r>
              <a:rPr dirty="0" err="1"/>
              <a:t>produtor</a:t>
            </a:r>
            <a:r>
              <a:rPr dirty="0"/>
              <a:t> e </a:t>
            </a:r>
            <a:r>
              <a:rPr dirty="0" err="1"/>
              <a:t>sambista</a:t>
            </a:r>
            <a:r>
              <a:rPr dirty="0"/>
              <a:t>. Durante </a:t>
            </a:r>
            <a:r>
              <a:rPr dirty="0" err="1"/>
              <a:t>muito</a:t>
            </a:r>
            <a:r>
              <a:rPr dirty="0"/>
              <a:t> tempo </a:t>
            </a:r>
            <a:r>
              <a:rPr dirty="0" err="1"/>
              <a:t>atuou</a:t>
            </a:r>
            <a:r>
              <a:rPr dirty="0"/>
              <a:t> </a:t>
            </a:r>
            <a:r>
              <a:rPr dirty="0" err="1"/>
              <a:t>como</a:t>
            </a:r>
            <a:r>
              <a:rPr dirty="0"/>
              <a:t> </a:t>
            </a:r>
            <a:r>
              <a:rPr dirty="0" err="1"/>
              <a:t>produtor-realizador</a:t>
            </a:r>
            <a:r>
              <a:rPr dirty="0"/>
              <a:t> de </a:t>
            </a:r>
            <a:r>
              <a:rPr dirty="0" err="1"/>
              <a:t>espetáculos</a:t>
            </a:r>
            <a:r>
              <a:rPr dirty="0"/>
              <a:t>. </a:t>
            </a:r>
            <a:r>
              <a:rPr dirty="0" err="1"/>
              <a:t>Iniciou</a:t>
            </a:r>
            <a:r>
              <a:rPr dirty="0"/>
              <a:t> </a:t>
            </a:r>
            <a:r>
              <a:rPr dirty="0" err="1"/>
              <a:t>sua</a:t>
            </a:r>
            <a:r>
              <a:rPr dirty="0"/>
              <a:t> </a:t>
            </a:r>
            <a:r>
              <a:rPr dirty="0" err="1"/>
              <a:t>carreira</a:t>
            </a:r>
            <a:r>
              <a:rPr dirty="0"/>
              <a:t> no </a:t>
            </a:r>
            <a:r>
              <a:rPr dirty="0" err="1"/>
              <a:t>Teatro</a:t>
            </a:r>
            <a:r>
              <a:rPr dirty="0"/>
              <a:t> Experimental do Negro, </a:t>
            </a:r>
            <a:r>
              <a:rPr dirty="0" err="1"/>
              <a:t>quando</a:t>
            </a:r>
            <a:r>
              <a:rPr dirty="0"/>
              <a:t> </a:t>
            </a:r>
            <a:r>
              <a:rPr dirty="0" err="1"/>
              <a:t>atuou</a:t>
            </a:r>
            <a:r>
              <a:rPr dirty="0"/>
              <a:t> </a:t>
            </a:r>
            <a:r>
              <a:rPr dirty="0" err="1"/>
              <a:t>na</a:t>
            </a:r>
            <a:r>
              <a:rPr dirty="0"/>
              <a:t> </a:t>
            </a:r>
            <a:r>
              <a:rPr dirty="0" err="1"/>
              <a:t>peça</a:t>
            </a:r>
            <a:r>
              <a:rPr dirty="0"/>
              <a:t> </a:t>
            </a:r>
            <a:r>
              <a:rPr i="1" dirty="0">
                <a:ea typeface="+mj-ea"/>
                <a:cs typeface="+mj-cs"/>
                <a:sym typeface="Helvetica"/>
              </a:rPr>
              <a:t>O </a:t>
            </a:r>
            <a:r>
              <a:rPr i="1" dirty="0" err="1">
                <a:ea typeface="+mj-ea"/>
                <a:cs typeface="+mj-cs"/>
                <a:sym typeface="Helvetica"/>
              </a:rPr>
              <a:t>filho</a:t>
            </a:r>
            <a:r>
              <a:rPr i="1" dirty="0">
                <a:ea typeface="+mj-ea"/>
                <a:cs typeface="+mj-cs"/>
                <a:sym typeface="Helvetica"/>
              </a:rPr>
              <a:t> </a:t>
            </a:r>
            <a:r>
              <a:rPr i="1" dirty="0" err="1">
                <a:ea typeface="+mj-ea"/>
                <a:cs typeface="+mj-cs"/>
                <a:sym typeface="Helvetica"/>
              </a:rPr>
              <a:t>pródigo</a:t>
            </a:r>
            <a:r>
              <a:rPr dirty="0"/>
              <a:t>, de </a:t>
            </a:r>
            <a:r>
              <a:rPr dirty="0" err="1"/>
              <a:t>Lucio</a:t>
            </a:r>
            <a:r>
              <a:rPr dirty="0"/>
              <a:t> Cardoso.</a:t>
            </a:r>
          </a:p>
          <a:p>
            <a:endParaRPr sz="2000" dirty="0"/>
          </a:p>
          <a:p>
            <a:endParaRPr sz="2000" dirty="0"/>
          </a:p>
          <a:p>
            <a:endParaRPr sz="2000" dirty="0"/>
          </a:p>
          <a:p>
            <a:endParaRPr dirty="0"/>
          </a:p>
          <a:p>
            <a:endParaRPr dirty="0"/>
          </a:p>
          <a:p>
            <a:pPr algn="just">
              <a:defRPr sz="1200"/>
            </a:pPr>
            <a:r>
              <a:rPr dirty="0" err="1"/>
              <a:t>Referências</a:t>
            </a:r>
            <a:r>
              <a:rPr dirty="0"/>
              <a:t>:</a:t>
            </a:r>
          </a:p>
          <a:p>
            <a:pPr algn="just">
              <a:defRPr sz="1200"/>
            </a:pPr>
            <a:endParaRPr dirty="0"/>
          </a:p>
          <a:p>
            <a:pPr algn="just">
              <a:defRPr sz="1200"/>
            </a:pPr>
            <a:r>
              <a:rPr dirty="0" err="1"/>
              <a:t>Biografia</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http://www.museudapessoa.net/pt/conteudo/pessoa/haroldo-costa-20215</a:t>
            </a:r>
            <a:r>
              <a:rPr dirty="0"/>
              <a:t>. </a:t>
            </a:r>
            <a:r>
              <a:rPr dirty="0" err="1"/>
              <a:t>Acessado</a:t>
            </a:r>
            <a:r>
              <a:rPr dirty="0"/>
              <a:t> </a:t>
            </a:r>
            <a:r>
              <a:rPr dirty="0" err="1"/>
              <a:t>em</a:t>
            </a:r>
            <a:r>
              <a:rPr dirty="0"/>
              <a:t> 05 de </a:t>
            </a:r>
            <a:r>
              <a:rPr dirty="0" err="1"/>
              <a:t>agosto</a:t>
            </a:r>
            <a:r>
              <a:rPr dirty="0"/>
              <a:t> de 2019.</a:t>
            </a:r>
          </a:p>
          <a:p>
            <a:pPr algn="just">
              <a:defRPr sz="1200"/>
            </a:pPr>
            <a:endParaRPr dirty="0"/>
          </a:p>
          <a:p>
            <a:pPr algn="just">
              <a:defRPr sz="1200"/>
            </a:pPr>
            <a:r>
              <a:rPr dirty="0" err="1"/>
              <a:t>Imagem</a:t>
            </a:r>
            <a:r>
              <a:rPr dirty="0"/>
              <a:t>: </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https://pt.wikipedia.org/wiki/Haroldo_Costa</a:t>
            </a:r>
            <a:r>
              <a:rPr dirty="0"/>
              <a:t>. </a:t>
            </a:r>
            <a:r>
              <a:rPr dirty="0" err="1"/>
              <a:t>Acessado</a:t>
            </a:r>
            <a:r>
              <a:rPr dirty="0"/>
              <a:t> </a:t>
            </a:r>
            <a:r>
              <a:rPr dirty="0" err="1"/>
              <a:t>em</a:t>
            </a:r>
            <a:r>
              <a:rPr dirty="0"/>
              <a:t> 05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8" name="Picture 2"/>
          <p:cNvGrpSpPr/>
          <p:nvPr/>
        </p:nvGrpSpPr>
        <p:grpSpPr>
          <a:xfrm>
            <a:off x="1515467" y="799232"/>
            <a:ext cx="6113067" cy="4573737"/>
            <a:chOff x="0" y="0"/>
            <a:chExt cx="6113066" cy="4573736"/>
          </a:xfrm>
        </p:grpSpPr>
        <p:pic>
          <p:nvPicPr>
            <p:cNvPr id="686" name="Picture 2" descr="Picture 2"/>
            <p:cNvPicPr>
              <a:picLocks noChangeAspect="1"/>
            </p:cNvPicPr>
            <p:nvPr/>
          </p:nvPicPr>
          <p:blipFill>
            <a:blip r:embed="rId2" cstate="print">
              <a:extLst/>
            </a:blip>
            <a:stretch>
              <a:fillRect/>
            </a:stretch>
          </p:blipFill>
          <p:spPr>
            <a:xfrm>
              <a:off x="203200" y="215900"/>
              <a:ext cx="5706667" cy="4141937"/>
            </a:xfrm>
            <a:prstGeom prst="rect">
              <a:avLst/>
            </a:prstGeom>
            <a:ln w="12700" cap="flat">
              <a:noFill/>
              <a:miter lim="400000"/>
            </a:ln>
            <a:effectLst/>
          </p:spPr>
        </p:pic>
        <p:pic>
          <p:nvPicPr>
            <p:cNvPr id="687" name="Picture 2" descr="Picture 2"/>
            <p:cNvPicPr>
              <a:picLocks noChangeAspect="1"/>
            </p:cNvPicPr>
            <p:nvPr/>
          </p:nvPicPr>
          <p:blipFill>
            <a:blip r:embed="rId3" cstate="print">
              <a:extLst/>
            </a:blip>
            <a:stretch>
              <a:fillRect/>
            </a:stretch>
          </p:blipFill>
          <p:spPr>
            <a:xfrm>
              <a:off x="0" y="0"/>
              <a:ext cx="6113067" cy="4573737"/>
            </a:xfrm>
            <a:prstGeom prst="rect">
              <a:avLst/>
            </a:prstGeom>
            <a:ln w="12700" cap="flat">
              <a:noFill/>
              <a:miter lim="400000"/>
            </a:ln>
            <a:effectLst/>
          </p:spPr>
        </p:pic>
      </p:grpSp>
      <p:sp>
        <p:nvSpPr>
          <p:cNvPr id="689" name="Lúcia Maria dos Santos - Tia Lúcia"/>
          <p:cNvSpPr txBox="1"/>
          <p:nvPr/>
        </p:nvSpPr>
        <p:spPr>
          <a:xfrm>
            <a:off x="2232343" y="5502815"/>
            <a:ext cx="467931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Lúcia Maria dos Santos - Tia Lúcia</a:t>
            </a:r>
          </a:p>
        </p:txBody>
      </p:sp>
    </p:spTree>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CaixaDeTexto 1"/>
          <p:cNvSpPr txBox="1"/>
          <p:nvPr/>
        </p:nvSpPr>
        <p:spPr>
          <a:xfrm>
            <a:off x="1012924" y="548681"/>
            <a:ext cx="7118151" cy="5228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Lúcia Maria dos Santos - </a:t>
            </a:r>
            <a:r>
              <a:rPr u="sng"/>
              <a:t>Tia Lúcia</a:t>
            </a:r>
          </a:p>
          <a:p>
            <a:pPr algn="ctr">
              <a:lnSpc>
                <a:spcPct val="120000"/>
              </a:lnSpc>
              <a:defRPr sz="2000"/>
            </a:pPr>
            <a:r>
              <a:t>(1933 – Rio de Janeiro/RJ, setembro de 2018) </a:t>
            </a:r>
            <a:endParaRPr b="1">
              <a:latin typeface="+mj-lt"/>
              <a:ea typeface="+mj-ea"/>
              <a:cs typeface="+mj-cs"/>
              <a:sym typeface="Helvetica"/>
            </a:endParaRPr>
          </a:p>
          <a:p>
            <a:pPr algn="just">
              <a:defRPr sz="2000"/>
            </a:pPr>
            <a:endParaRPr/>
          </a:p>
          <a:p>
            <a:pPr algn="just">
              <a:defRPr sz="2000"/>
            </a:pPr>
            <a:endParaRPr/>
          </a:p>
          <a:p>
            <a:pPr algn="just">
              <a:defRPr sz="2000"/>
            </a:pPr>
            <a:endParaRPr/>
          </a:p>
          <a:p>
            <a:pPr algn="just">
              <a:defRPr sz="2000"/>
            </a:pPr>
            <a:r>
              <a:t>Baiana, curandeira, parteira, enfermeira e artista plástica.  Inspirada na tradição das tias baianas aportadas no Rio de Janeiro, a partir do final do século XIX, desenvolveu uma particular linguagem artística que incluía as artes visuais, canto, dança, performance e história oral.</a:t>
            </a:r>
          </a:p>
          <a:p>
            <a:pPr algn="just">
              <a:defRPr sz="2000"/>
            </a:pPr>
            <a:endParaRPr/>
          </a:p>
          <a:p>
            <a:pPr algn="just">
              <a:defRPr sz="2000"/>
            </a:pPr>
            <a:endParaRPr/>
          </a:p>
          <a:p>
            <a:pPr algn="just">
              <a:defRPr sz="2000"/>
            </a:pPr>
            <a:endParaRPr/>
          </a:p>
          <a:p>
            <a:pPr algn="just">
              <a:defRPr sz="2000"/>
            </a:pPr>
            <a:endParaRPr/>
          </a:p>
          <a:p>
            <a:pPr algn="just">
              <a:defRPr sz="1200"/>
            </a:pPr>
            <a:r>
              <a:t>Referência:</a:t>
            </a:r>
          </a:p>
          <a:p>
            <a:pPr algn="just">
              <a:defRPr sz="1200"/>
            </a:pPr>
            <a:endParaRPr/>
          </a:p>
          <a:p>
            <a:pPr algn="just">
              <a:defRPr sz="1200"/>
            </a:pPr>
            <a:r>
              <a:t>Imagem e Biografia: </a:t>
            </a:r>
          </a:p>
          <a:p>
            <a:pPr algn="just">
              <a:defRPr sz="1200"/>
            </a:pPr>
            <a:r>
              <a:t>Disponível em: </a:t>
            </a:r>
            <a:r>
              <a:rPr u="sng">
                <a:solidFill>
                  <a:srgbClr val="0000FF"/>
                </a:solidFill>
                <a:uFill>
                  <a:solidFill>
                    <a:srgbClr val="0000FF"/>
                  </a:solidFill>
                </a:uFill>
                <a:hlinkClick r:id="rId2"/>
              </a:rPr>
              <a:t>http://pretosnovos.com.br/cultura/homenagem-a-tia-lucia/</a:t>
            </a:r>
            <a:r>
              <a:t>Acessado em: 30 de julho de 2019.</a:t>
            </a:r>
          </a:p>
        </p:txBody>
      </p:sp>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5" name="Picture 2"/>
          <p:cNvGrpSpPr/>
          <p:nvPr/>
        </p:nvGrpSpPr>
        <p:grpSpPr>
          <a:xfrm>
            <a:off x="2303053" y="1092263"/>
            <a:ext cx="4537895" cy="4343275"/>
            <a:chOff x="0" y="0"/>
            <a:chExt cx="4537893" cy="4343273"/>
          </a:xfrm>
        </p:grpSpPr>
        <p:pic>
          <p:nvPicPr>
            <p:cNvPr id="693" name="Picture 2" descr="Picture 2"/>
            <p:cNvPicPr>
              <a:picLocks noChangeAspect="1"/>
            </p:cNvPicPr>
            <p:nvPr/>
          </p:nvPicPr>
          <p:blipFill>
            <a:blip r:embed="rId2" cstate="print">
              <a:extLst/>
            </a:blip>
            <a:stretch>
              <a:fillRect/>
            </a:stretch>
          </p:blipFill>
          <p:spPr>
            <a:xfrm>
              <a:off x="203200" y="215900"/>
              <a:ext cx="4131493" cy="3911473"/>
            </a:xfrm>
            <a:prstGeom prst="rect">
              <a:avLst/>
            </a:prstGeom>
            <a:ln w="12700" cap="flat">
              <a:noFill/>
              <a:miter lim="400000"/>
            </a:ln>
            <a:effectLst/>
          </p:spPr>
        </p:pic>
        <p:pic>
          <p:nvPicPr>
            <p:cNvPr id="694" name="Picture 2" descr="Picture 2"/>
            <p:cNvPicPr>
              <a:picLocks noChangeAspect="1"/>
            </p:cNvPicPr>
            <p:nvPr/>
          </p:nvPicPr>
          <p:blipFill>
            <a:blip r:embed="rId3" cstate="print">
              <a:extLst/>
            </a:blip>
            <a:stretch>
              <a:fillRect/>
            </a:stretch>
          </p:blipFill>
          <p:spPr>
            <a:xfrm>
              <a:off x="-1" y="-1"/>
              <a:ext cx="4537895" cy="4343275"/>
            </a:xfrm>
            <a:prstGeom prst="rect">
              <a:avLst/>
            </a:prstGeom>
            <a:ln w="12700" cap="flat">
              <a:noFill/>
              <a:miter lim="400000"/>
            </a:ln>
            <a:effectLst/>
          </p:spPr>
        </p:pic>
      </p:grpSp>
      <p:sp>
        <p:nvSpPr>
          <p:cNvPr id="696" name="Léa Garcia"/>
          <p:cNvSpPr txBox="1"/>
          <p:nvPr/>
        </p:nvSpPr>
        <p:spPr>
          <a:xfrm>
            <a:off x="3805469" y="5515515"/>
            <a:ext cx="153306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Léa Garcia</a:t>
            </a:r>
          </a:p>
        </p:txBody>
      </p:sp>
    </p:spTree>
  </p:cSld>
  <p:clrMapOvr>
    <a:masterClrMapping/>
  </p:clrMapOvr>
  <p:transition spd="med"/>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Retângulo 1"/>
          <p:cNvSpPr txBox="1"/>
          <p:nvPr/>
        </p:nvSpPr>
        <p:spPr>
          <a:xfrm>
            <a:off x="955381" y="589930"/>
            <a:ext cx="7233237" cy="554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Léa</a:t>
            </a:r>
            <a:r>
              <a:rPr dirty="0"/>
              <a:t> Garcia</a:t>
            </a:r>
          </a:p>
          <a:p>
            <a:pPr algn="ctr">
              <a:lnSpc>
                <a:spcPct val="120000"/>
              </a:lnSpc>
              <a:defRPr sz="2000"/>
            </a:pPr>
            <a:r>
              <a:rPr dirty="0"/>
              <a:t>(Rio de Janeiro/RJ, 11 de </a:t>
            </a:r>
            <a:r>
              <a:rPr dirty="0" err="1"/>
              <a:t>março</a:t>
            </a:r>
            <a:r>
              <a:rPr dirty="0"/>
              <a:t> de 1933 - )</a:t>
            </a:r>
          </a:p>
          <a:p>
            <a:pPr algn="just">
              <a:defRPr sz="2000"/>
            </a:pPr>
            <a:endParaRPr dirty="0"/>
          </a:p>
          <a:p>
            <a:pPr algn="just">
              <a:defRPr sz="2000"/>
            </a:pPr>
            <a:endParaRPr dirty="0"/>
          </a:p>
          <a:p>
            <a:pPr algn="just">
              <a:defRPr sz="2000"/>
            </a:pPr>
            <a:endParaRPr dirty="0"/>
          </a:p>
          <a:p>
            <a:pPr algn="just">
              <a:defRPr sz="2000"/>
            </a:pPr>
            <a:r>
              <a:rPr dirty="0" err="1"/>
              <a:t>Uma</a:t>
            </a:r>
            <a:r>
              <a:rPr dirty="0"/>
              <a:t> das </a:t>
            </a:r>
            <a:r>
              <a:rPr dirty="0" err="1"/>
              <a:t>atrizes</a:t>
            </a:r>
            <a:r>
              <a:rPr dirty="0"/>
              <a:t> </a:t>
            </a:r>
            <a:r>
              <a:rPr dirty="0" err="1"/>
              <a:t>negras</a:t>
            </a:r>
            <a:r>
              <a:rPr dirty="0"/>
              <a:t> </a:t>
            </a:r>
            <a:r>
              <a:rPr dirty="0" err="1"/>
              <a:t>mais</a:t>
            </a:r>
            <a:r>
              <a:rPr dirty="0"/>
              <a:t> </a:t>
            </a:r>
            <a:r>
              <a:rPr dirty="0" err="1"/>
              <a:t>renomadas</a:t>
            </a:r>
            <a:r>
              <a:rPr dirty="0"/>
              <a:t> do </a:t>
            </a:r>
            <a:r>
              <a:rPr dirty="0" err="1"/>
              <a:t>teatro</a:t>
            </a:r>
            <a:r>
              <a:rPr dirty="0"/>
              <a:t>, do cinema e </a:t>
            </a:r>
            <a:r>
              <a:rPr dirty="0" err="1"/>
              <a:t>da</a:t>
            </a:r>
            <a:r>
              <a:rPr dirty="0"/>
              <a:t> </a:t>
            </a:r>
            <a:r>
              <a:rPr dirty="0" err="1"/>
              <a:t>televisão</a:t>
            </a:r>
            <a:r>
              <a:rPr dirty="0"/>
              <a:t>. </a:t>
            </a:r>
            <a:r>
              <a:rPr dirty="0" err="1"/>
              <a:t>Começou</a:t>
            </a:r>
            <a:r>
              <a:rPr dirty="0"/>
              <a:t> </a:t>
            </a:r>
            <a:r>
              <a:rPr dirty="0" smtClean="0"/>
              <a:t>a </a:t>
            </a:r>
            <a:r>
              <a:rPr dirty="0" err="1"/>
              <a:t>carreira</a:t>
            </a:r>
            <a:r>
              <a:rPr dirty="0"/>
              <a:t> no  </a:t>
            </a:r>
            <a:r>
              <a:rPr dirty="0" err="1"/>
              <a:t>Teatro</a:t>
            </a:r>
            <a:r>
              <a:rPr dirty="0"/>
              <a:t> Experimental do Negro, </a:t>
            </a:r>
            <a:r>
              <a:rPr dirty="0" err="1"/>
              <a:t>quando</a:t>
            </a:r>
            <a:r>
              <a:rPr dirty="0"/>
              <a:t> </a:t>
            </a:r>
            <a:r>
              <a:rPr dirty="0" err="1"/>
              <a:t>atuou</a:t>
            </a:r>
            <a:r>
              <a:rPr dirty="0"/>
              <a:t> no </a:t>
            </a:r>
            <a:r>
              <a:rPr i="1" dirty="0" smtClean="0">
                <a:ea typeface="+mj-ea"/>
                <a:cs typeface="+mj-cs"/>
                <a:sym typeface="Helvetica"/>
              </a:rPr>
              <a:t>O </a:t>
            </a:r>
            <a:r>
              <a:rPr i="1" dirty="0" err="1" smtClean="0">
                <a:ea typeface="+mj-ea"/>
                <a:cs typeface="+mj-cs"/>
                <a:sym typeface="Helvetica"/>
              </a:rPr>
              <a:t>Imperador</a:t>
            </a:r>
            <a:r>
              <a:rPr i="1" dirty="0" smtClean="0">
                <a:ea typeface="+mj-ea"/>
                <a:cs typeface="+mj-cs"/>
                <a:sym typeface="Helvetica"/>
              </a:rPr>
              <a:t> Jones, </a:t>
            </a:r>
            <a:r>
              <a:rPr i="1" dirty="0" err="1" smtClean="0">
                <a:ea typeface="+mj-ea"/>
                <a:cs typeface="+mj-cs"/>
                <a:sym typeface="Helvetica"/>
              </a:rPr>
              <a:t>Todos</a:t>
            </a:r>
            <a:r>
              <a:rPr i="1" dirty="0" smtClean="0">
                <a:ea typeface="+mj-ea"/>
                <a:cs typeface="+mj-cs"/>
                <a:sym typeface="Helvetica"/>
              </a:rPr>
              <a:t> </a:t>
            </a:r>
            <a:r>
              <a:rPr i="1" dirty="0" err="1" smtClean="0">
                <a:ea typeface="+mj-ea"/>
                <a:cs typeface="+mj-cs"/>
                <a:sym typeface="Helvetica"/>
              </a:rPr>
              <a:t>os</a:t>
            </a:r>
            <a:r>
              <a:rPr i="1" dirty="0" smtClean="0">
                <a:ea typeface="+mj-ea"/>
                <a:cs typeface="+mj-cs"/>
                <a:sym typeface="Helvetica"/>
              </a:rPr>
              <a:t> </a:t>
            </a:r>
            <a:r>
              <a:rPr i="1" dirty="0" err="1" smtClean="0">
                <a:ea typeface="+mj-ea"/>
                <a:cs typeface="+mj-cs"/>
                <a:sym typeface="Helvetica"/>
              </a:rPr>
              <a:t>Filhos</a:t>
            </a:r>
            <a:r>
              <a:rPr i="1" dirty="0" smtClean="0">
                <a:ea typeface="+mj-ea"/>
                <a:cs typeface="+mj-cs"/>
                <a:sym typeface="Helvetica"/>
              </a:rPr>
              <a:t> de Deus tem </a:t>
            </a:r>
            <a:r>
              <a:rPr i="1" dirty="0" err="1" smtClean="0">
                <a:ea typeface="+mj-ea"/>
                <a:cs typeface="+mj-cs"/>
                <a:sym typeface="Helvetica"/>
              </a:rPr>
              <a:t>asas</a:t>
            </a:r>
            <a:r>
              <a:rPr i="1" dirty="0" smtClean="0">
                <a:ea typeface="+mj-ea"/>
                <a:cs typeface="+mj-cs"/>
                <a:sym typeface="Helvetica"/>
              </a:rPr>
              <a:t> e </a:t>
            </a:r>
            <a:r>
              <a:rPr i="1" dirty="0" err="1" smtClean="0">
                <a:ea typeface="+mj-ea"/>
                <a:cs typeface="+mj-cs"/>
                <a:sym typeface="Helvetica"/>
              </a:rPr>
              <a:t>Onde</a:t>
            </a:r>
            <a:r>
              <a:rPr i="1" dirty="0" smtClean="0">
                <a:ea typeface="+mj-ea"/>
                <a:cs typeface="+mj-cs"/>
                <a:sym typeface="Helvetica"/>
              </a:rPr>
              <a:t> </a:t>
            </a:r>
            <a:r>
              <a:rPr i="1" dirty="0" err="1" smtClean="0">
                <a:ea typeface="+mj-ea"/>
                <a:cs typeface="+mj-cs"/>
                <a:sym typeface="Helvetica"/>
              </a:rPr>
              <a:t>está</a:t>
            </a:r>
            <a:r>
              <a:rPr i="1" dirty="0" smtClean="0">
                <a:ea typeface="+mj-ea"/>
                <a:cs typeface="+mj-cs"/>
                <a:sym typeface="Helvetica"/>
              </a:rPr>
              <a:t> </a:t>
            </a:r>
            <a:r>
              <a:rPr i="1" dirty="0" err="1" smtClean="0">
                <a:ea typeface="+mj-ea"/>
                <a:cs typeface="+mj-cs"/>
                <a:sym typeface="Helvetica"/>
              </a:rPr>
              <a:t>marcada</a:t>
            </a:r>
            <a:r>
              <a:rPr i="1" dirty="0" smtClean="0">
                <a:ea typeface="+mj-ea"/>
                <a:cs typeface="+mj-cs"/>
                <a:sym typeface="Helvetica"/>
              </a:rPr>
              <a:t> a </a:t>
            </a:r>
            <a:r>
              <a:rPr i="1" dirty="0" err="1" smtClean="0">
                <a:ea typeface="+mj-ea"/>
                <a:cs typeface="+mj-cs"/>
                <a:sym typeface="Helvetica"/>
              </a:rPr>
              <a:t>cruz</a:t>
            </a:r>
            <a:r>
              <a:rPr dirty="0" smtClean="0"/>
              <a:t> (</a:t>
            </a:r>
            <a:r>
              <a:rPr dirty="0" err="1" smtClean="0"/>
              <a:t>peças</a:t>
            </a:r>
            <a:r>
              <a:rPr dirty="0" smtClean="0"/>
              <a:t> de Eugene O’Neill). </a:t>
            </a:r>
            <a:r>
              <a:rPr dirty="0" err="1" smtClean="0"/>
              <a:t>Em</a:t>
            </a:r>
            <a:r>
              <a:rPr dirty="0" smtClean="0"/>
              <a:t> </a:t>
            </a:r>
            <a:r>
              <a:rPr dirty="0" err="1" smtClean="0"/>
              <a:t>sua</a:t>
            </a:r>
            <a:r>
              <a:rPr dirty="0" smtClean="0"/>
              <a:t> </a:t>
            </a:r>
            <a:r>
              <a:rPr dirty="0" err="1" smtClean="0"/>
              <a:t>dramaturgia</a:t>
            </a:r>
            <a:r>
              <a:rPr dirty="0" smtClean="0"/>
              <a:t>,  </a:t>
            </a:r>
            <a:r>
              <a:rPr dirty="0" err="1" smtClean="0"/>
              <a:t>destaca</a:t>
            </a:r>
            <a:r>
              <a:rPr dirty="0" smtClean="0"/>
              <a:t>-se o </a:t>
            </a:r>
            <a:r>
              <a:rPr dirty="0" err="1" smtClean="0"/>
              <a:t>ativismo</a:t>
            </a:r>
            <a:r>
              <a:rPr dirty="0" smtClean="0"/>
              <a:t> </a:t>
            </a:r>
            <a:r>
              <a:rPr dirty="0" err="1" smtClean="0"/>
              <a:t>antirracista</a:t>
            </a:r>
            <a:r>
              <a:rPr dirty="0" smtClean="0"/>
              <a:t> e </a:t>
            </a:r>
            <a:r>
              <a:rPr dirty="0"/>
              <a:t>o debate </a:t>
            </a:r>
            <a:r>
              <a:rPr dirty="0" err="1"/>
              <a:t>sobre</a:t>
            </a:r>
            <a:r>
              <a:rPr dirty="0"/>
              <a:t> a </a:t>
            </a:r>
            <a:r>
              <a:rPr dirty="0" err="1"/>
              <a:t>situação</a:t>
            </a:r>
            <a:r>
              <a:rPr dirty="0"/>
              <a:t> do negro </a:t>
            </a:r>
            <a:r>
              <a:rPr dirty="0" err="1"/>
              <a:t>na</a:t>
            </a:r>
            <a:r>
              <a:rPr dirty="0"/>
              <a:t> </a:t>
            </a:r>
            <a:r>
              <a:rPr dirty="0" err="1"/>
              <a:t>sociedade</a:t>
            </a:r>
            <a:r>
              <a:rPr dirty="0"/>
              <a:t> </a:t>
            </a:r>
            <a:r>
              <a:rPr dirty="0" err="1" smtClean="0"/>
              <a:t>brasileira</a:t>
            </a:r>
            <a:r>
              <a:rPr lang="pt-BR" dirty="0" smtClean="0"/>
              <a:t>.</a:t>
            </a:r>
            <a:endParaRPr dirty="0"/>
          </a:p>
          <a:p>
            <a:endParaRPr sz="2000" dirty="0"/>
          </a:p>
          <a:p>
            <a:endParaRPr sz="2000" dirty="0"/>
          </a:p>
          <a:p>
            <a:endParaRPr dirty="0"/>
          </a:p>
          <a:p>
            <a:endParaRPr dirty="0"/>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a:t> </a:t>
            </a:r>
            <a:r>
              <a:rPr dirty="0" err="1"/>
              <a:t>Disponível</a:t>
            </a:r>
            <a:r>
              <a:rPr dirty="0"/>
              <a:t>: </a:t>
            </a:r>
            <a:r>
              <a:rPr u="sng" dirty="0">
                <a:solidFill>
                  <a:srgbClr val="0000FF"/>
                </a:solidFill>
                <a:uFill>
                  <a:solidFill>
                    <a:srgbClr val="0000FF"/>
                  </a:solidFill>
                </a:uFill>
                <a:hlinkClick r:id="rId2"/>
              </a:rPr>
              <a:t>http://ipeafro.org.br/personalidades/lea-garcia/</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2" name="joao-do-vale_rev_0.jpg"/>
          <p:cNvGrpSpPr/>
          <p:nvPr/>
        </p:nvGrpSpPr>
        <p:grpSpPr>
          <a:xfrm>
            <a:off x="2809793" y="584199"/>
            <a:ext cx="3524414" cy="5059439"/>
            <a:chOff x="0" y="0"/>
            <a:chExt cx="3524413" cy="5059438"/>
          </a:xfrm>
        </p:grpSpPr>
        <p:pic>
          <p:nvPicPr>
            <p:cNvPr id="700" name="joao-do-vale_rev_0.jpg" descr="joao-do-vale_rev_0.jpg"/>
            <p:cNvPicPr>
              <a:picLocks noChangeAspect="1"/>
            </p:cNvPicPr>
            <p:nvPr/>
          </p:nvPicPr>
          <p:blipFill>
            <a:blip r:embed="rId2" cstate="print">
              <a:extLst/>
            </a:blip>
            <a:stretch>
              <a:fillRect/>
            </a:stretch>
          </p:blipFill>
          <p:spPr>
            <a:xfrm>
              <a:off x="203200" y="215899"/>
              <a:ext cx="3118013" cy="4627639"/>
            </a:xfrm>
            <a:prstGeom prst="rect">
              <a:avLst/>
            </a:prstGeom>
            <a:ln w="12700" cap="flat">
              <a:noFill/>
              <a:miter lim="400000"/>
            </a:ln>
            <a:effectLst/>
          </p:spPr>
        </p:pic>
        <p:pic>
          <p:nvPicPr>
            <p:cNvPr id="701" name="joao-do-vale_rev_0.jpg" descr="joao-do-vale_rev_0.jpg"/>
            <p:cNvPicPr>
              <a:picLocks noChangeAspect="1"/>
            </p:cNvPicPr>
            <p:nvPr/>
          </p:nvPicPr>
          <p:blipFill>
            <a:blip r:embed="rId3" cstate="print">
              <a:extLst/>
            </a:blip>
            <a:stretch>
              <a:fillRect/>
            </a:stretch>
          </p:blipFill>
          <p:spPr>
            <a:xfrm>
              <a:off x="-1" y="-1"/>
              <a:ext cx="3524414" cy="5059439"/>
            </a:xfrm>
            <a:prstGeom prst="rect">
              <a:avLst/>
            </a:prstGeom>
            <a:ln w="12700" cap="flat">
              <a:noFill/>
              <a:miter lim="400000"/>
            </a:ln>
            <a:effectLst/>
          </p:spPr>
        </p:pic>
      </p:grpSp>
      <p:sp>
        <p:nvSpPr>
          <p:cNvPr id="703" name="João do Vale"/>
          <p:cNvSpPr txBox="1"/>
          <p:nvPr/>
        </p:nvSpPr>
        <p:spPr>
          <a:xfrm>
            <a:off x="3665837" y="5706015"/>
            <a:ext cx="181232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João do Vale</a:t>
            </a:r>
          </a:p>
        </p:txBody>
      </p:sp>
    </p:spTree>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Retângulo 1"/>
          <p:cNvSpPr txBox="1"/>
          <p:nvPr/>
        </p:nvSpPr>
        <p:spPr>
          <a:xfrm>
            <a:off x="954153" y="404664"/>
            <a:ext cx="7235691" cy="554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João</a:t>
            </a:r>
            <a:r>
              <a:rPr dirty="0"/>
              <a:t> Batista do Vale - </a:t>
            </a:r>
            <a:r>
              <a:rPr u="sng" dirty="0" err="1"/>
              <a:t>João</a:t>
            </a:r>
            <a:r>
              <a:rPr u="sng" dirty="0"/>
              <a:t> do Vale</a:t>
            </a:r>
          </a:p>
          <a:p>
            <a:pPr algn="ctr">
              <a:lnSpc>
                <a:spcPct val="120000"/>
              </a:lnSpc>
              <a:defRPr sz="2000"/>
            </a:pPr>
            <a:endParaRPr dirty="0"/>
          </a:p>
          <a:p>
            <a:pPr algn="ctr">
              <a:lnSpc>
                <a:spcPct val="120000"/>
              </a:lnSpc>
              <a:defRPr sz="2000"/>
            </a:pPr>
            <a:r>
              <a:rPr dirty="0"/>
              <a:t>(</a:t>
            </a:r>
            <a:r>
              <a:rPr dirty="0" err="1"/>
              <a:t>Maranhão</a:t>
            </a:r>
            <a:r>
              <a:rPr dirty="0"/>
              <a:t>, 1934 –  1996)</a:t>
            </a:r>
            <a:endParaRPr b="1" dirty="0">
              <a:latin typeface="+mj-lt"/>
              <a:ea typeface="+mj-ea"/>
              <a:cs typeface="+mj-cs"/>
              <a:sym typeface="Helvetica"/>
            </a:endParaRPr>
          </a:p>
          <a:p>
            <a:pPr algn="just">
              <a:defRPr sz="2000"/>
            </a:pPr>
            <a:endParaRPr dirty="0"/>
          </a:p>
          <a:p>
            <a:pPr algn="just">
              <a:defRPr sz="2000"/>
            </a:pPr>
            <a:r>
              <a:rPr dirty="0" err="1"/>
              <a:t>Músico</a:t>
            </a:r>
            <a:r>
              <a:rPr dirty="0"/>
              <a:t>, cantor e compositor. </a:t>
            </a:r>
            <a:r>
              <a:rPr dirty="0" err="1"/>
              <a:t>Em</a:t>
            </a:r>
            <a:r>
              <a:rPr dirty="0"/>
              <a:t> 1965, </a:t>
            </a:r>
            <a:r>
              <a:rPr dirty="0" err="1"/>
              <a:t>lançou</a:t>
            </a:r>
            <a:r>
              <a:rPr dirty="0"/>
              <a:t> o LP </a:t>
            </a:r>
            <a:r>
              <a:rPr i="1" dirty="0">
                <a:ea typeface="+mj-ea"/>
                <a:cs typeface="+mj-cs"/>
                <a:sym typeface="Helvetica"/>
              </a:rPr>
              <a:t>O </a:t>
            </a:r>
            <a:r>
              <a:rPr i="1" dirty="0" err="1">
                <a:ea typeface="+mj-ea"/>
                <a:cs typeface="+mj-cs"/>
                <a:sym typeface="Helvetica"/>
              </a:rPr>
              <a:t>Poeta</a:t>
            </a:r>
            <a:r>
              <a:rPr i="1" dirty="0">
                <a:ea typeface="+mj-ea"/>
                <a:cs typeface="+mj-cs"/>
                <a:sym typeface="Helvetica"/>
              </a:rPr>
              <a:t> do </a:t>
            </a:r>
            <a:r>
              <a:rPr i="1" dirty="0" err="1">
                <a:ea typeface="+mj-ea"/>
                <a:cs typeface="+mj-cs"/>
                <a:sym typeface="Helvetica"/>
              </a:rPr>
              <a:t>Povo</a:t>
            </a:r>
            <a:r>
              <a:rPr dirty="0"/>
              <a:t>, </a:t>
            </a:r>
            <a:r>
              <a:rPr dirty="0" err="1"/>
              <a:t>trazendo</a:t>
            </a:r>
            <a:r>
              <a:rPr dirty="0"/>
              <a:t> </a:t>
            </a:r>
            <a:r>
              <a:rPr dirty="0" err="1"/>
              <a:t>inúmeras</a:t>
            </a:r>
            <a:r>
              <a:rPr dirty="0"/>
              <a:t> </a:t>
            </a:r>
            <a:r>
              <a:rPr dirty="0" err="1"/>
              <a:t>composições</a:t>
            </a:r>
            <a:r>
              <a:rPr dirty="0"/>
              <a:t> </a:t>
            </a:r>
            <a:r>
              <a:rPr dirty="0" err="1"/>
              <a:t>já</a:t>
            </a:r>
            <a:r>
              <a:rPr dirty="0"/>
              <a:t> </a:t>
            </a:r>
            <a:r>
              <a:rPr dirty="0" err="1"/>
              <a:t>conhecidas</a:t>
            </a:r>
            <a:r>
              <a:rPr dirty="0"/>
              <a:t> e </a:t>
            </a:r>
            <a:r>
              <a:rPr dirty="0" err="1"/>
              <a:t>lançando</a:t>
            </a:r>
            <a:r>
              <a:rPr dirty="0"/>
              <a:t> </a:t>
            </a:r>
            <a:r>
              <a:rPr dirty="0" err="1"/>
              <a:t>outras</a:t>
            </a:r>
            <a:r>
              <a:rPr dirty="0"/>
              <a:t>. </a:t>
            </a:r>
            <a:r>
              <a:rPr dirty="0" err="1"/>
              <a:t>Em</a:t>
            </a:r>
            <a:r>
              <a:rPr dirty="0"/>
              <a:t> 1966, </a:t>
            </a:r>
            <a:r>
              <a:rPr dirty="0" err="1"/>
              <a:t>estrelou</a:t>
            </a:r>
            <a:r>
              <a:rPr dirty="0"/>
              <a:t> </a:t>
            </a:r>
            <a:r>
              <a:rPr dirty="0" err="1"/>
              <a:t>ao</a:t>
            </a:r>
            <a:r>
              <a:rPr dirty="0"/>
              <a:t> </a:t>
            </a:r>
            <a:r>
              <a:rPr dirty="0" err="1"/>
              <a:t>lado</a:t>
            </a:r>
            <a:r>
              <a:rPr dirty="0"/>
              <a:t> de </a:t>
            </a:r>
            <a:r>
              <a:rPr dirty="0" err="1"/>
              <a:t>Nélson</a:t>
            </a:r>
            <a:r>
              <a:rPr dirty="0"/>
              <a:t> </a:t>
            </a:r>
            <a:r>
              <a:rPr dirty="0" err="1"/>
              <a:t>Cavaquinho</a:t>
            </a:r>
            <a:r>
              <a:rPr dirty="0"/>
              <a:t> e </a:t>
            </a:r>
            <a:r>
              <a:rPr dirty="0" err="1"/>
              <a:t>Moreira</a:t>
            </a:r>
            <a:r>
              <a:rPr dirty="0"/>
              <a:t> </a:t>
            </a:r>
            <a:r>
              <a:rPr dirty="0" err="1"/>
              <a:t>da</a:t>
            </a:r>
            <a:r>
              <a:rPr dirty="0"/>
              <a:t> Silva o show “A </a:t>
            </a:r>
            <a:r>
              <a:rPr dirty="0" err="1"/>
              <a:t>voz</a:t>
            </a:r>
            <a:r>
              <a:rPr dirty="0"/>
              <a:t> do </a:t>
            </a:r>
            <a:r>
              <a:rPr dirty="0" err="1"/>
              <a:t>povo</a:t>
            </a:r>
            <a:r>
              <a:rPr dirty="0"/>
              <a:t>”. No </a:t>
            </a:r>
            <a:r>
              <a:rPr dirty="0" err="1"/>
              <a:t>início</a:t>
            </a:r>
            <a:r>
              <a:rPr dirty="0"/>
              <a:t> </a:t>
            </a:r>
            <a:r>
              <a:rPr dirty="0" err="1"/>
              <a:t>da</a:t>
            </a:r>
            <a:r>
              <a:rPr dirty="0"/>
              <a:t> </a:t>
            </a:r>
            <a:r>
              <a:rPr dirty="0" err="1"/>
              <a:t>década</a:t>
            </a:r>
            <a:r>
              <a:rPr dirty="0"/>
              <a:t> de 1970, Tim Maia </a:t>
            </a:r>
            <a:r>
              <a:rPr dirty="0" err="1"/>
              <a:t>gravou</a:t>
            </a:r>
            <a:r>
              <a:rPr dirty="0"/>
              <a:t> e fez </a:t>
            </a:r>
            <a:r>
              <a:rPr dirty="0" err="1"/>
              <a:t>bastante</a:t>
            </a:r>
            <a:r>
              <a:rPr dirty="0"/>
              <a:t> </a:t>
            </a:r>
            <a:r>
              <a:rPr dirty="0" err="1"/>
              <a:t>sucesso</a:t>
            </a:r>
            <a:r>
              <a:rPr dirty="0"/>
              <a:t> com “Coronel </a:t>
            </a:r>
            <a:r>
              <a:rPr dirty="0" err="1"/>
              <a:t>Antônio</a:t>
            </a:r>
            <a:r>
              <a:rPr dirty="0"/>
              <a:t> Bento”, </a:t>
            </a:r>
            <a:r>
              <a:rPr dirty="0" err="1"/>
              <a:t>composição</a:t>
            </a:r>
            <a:r>
              <a:rPr dirty="0"/>
              <a:t> de </a:t>
            </a:r>
            <a:r>
              <a:rPr dirty="0" err="1"/>
              <a:t>João</a:t>
            </a:r>
            <a:r>
              <a:rPr dirty="0"/>
              <a:t> do Vale </a:t>
            </a:r>
            <a:r>
              <a:rPr dirty="0" err="1"/>
              <a:t>em</a:t>
            </a:r>
            <a:r>
              <a:rPr dirty="0"/>
              <a:t> </a:t>
            </a:r>
            <a:r>
              <a:rPr dirty="0" err="1"/>
              <a:t>parceria</a:t>
            </a:r>
            <a:r>
              <a:rPr dirty="0"/>
              <a:t> com </a:t>
            </a:r>
            <a:r>
              <a:rPr dirty="0" err="1"/>
              <a:t>Luiz</a:t>
            </a:r>
            <a:r>
              <a:rPr dirty="0"/>
              <a:t> </a:t>
            </a:r>
            <a:r>
              <a:rPr dirty="0" err="1"/>
              <a:t>Vanderley</a:t>
            </a:r>
            <a:r>
              <a:rPr dirty="0"/>
              <a:t>.</a:t>
            </a:r>
          </a:p>
          <a:p>
            <a:pPr algn="just">
              <a:defRPr sz="2000"/>
            </a:pPr>
            <a:endParaRPr dirty="0"/>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http://antigo.acordacultura.org.br/herois/heroi/joaovale</a:t>
            </a:r>
            <a:r>
              <a:rPr dirty="0"/>
              <a:t>. </a:t>
            </a:r>
            <a:r>
              <a:rPr dirty="0" err="1"/>
              <a:t>Acessado</a:t>
            </a:r>
            <a:r>
              <a:rPr dirty="0"/>
              <a:t> </a:t>
            </a:r>
            <a:r>
              <a:rPr dirty="0" err="1"/>
              <a:t>em</a:t>
            </a:r>
            <a:r>
              <a:rPr dirty="0"/>
              <a:t> 04 de </a:t>
            </a:r>
            <a:r>
              <a:rPr dirty="0" err="1"/>
              <a:t>agosto</a:t>
            </a:r>
            <a:r>
              <a:rPr dirty="0"/>
              <a:t> de 2019.</a:t>
            </a:r>
          </a:p>
          <a:p>
            <a:pPr algn="just">
              <a:defRPr sz="1200"/>
            </a:pPr>
            <a:r>
              <a:rPr dirty="0" err="1"/>
              <a:t>Imagem</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https://musicabrasilis.org.br/compositores/joao-do-vale</a:t>
            </a:r>
            <a:r>
              <a:rPr dirty="0"/>
              <a:t> </a:t>
            </a:r>
            <a:r>
              <a:rPr dirty="0" err="1"/>
              <a:t>Acessado</a:t>
            </a:r>
            <a:r>
              <a:rPr dirty="0"/>
              <a:t> </a:t>
            </a:r>
            <a:r>
              <a:rPr dirty="0" err="1"/>
              <a:t>em</a:t>
            </a:r>
            <a:r>
              <a:rPr dirty="0"/>
              <a:t> 07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9" name="lélia.jpeg"/>
          <p:cNvGrpSpPr/>
          <p:nvPr/>
        </p:nvGrpSpPr>
        <p:grpSpPr>
          <a:xfrm>
            <a:off x="2878144" y="699450"/>
            <a:ext cx="3387713" cy="5027301"/>
            <a:chOff x="0" y="0"/>
            <a:chExt cx="3387711" cy="5027300"/>
          </a:xfrm>
        </p:grpSpPr>
        <p:pic>
          <p:nvPicPr>
            <p:cNvPr id="707" name="lélia.jpeg" descr="lélia.jpeg"/>
            <p:cNvPicPr>
              <a:picLocks noChangeAspect="1"/>
            </p:cNvPicPr>
            <p:nvPr/>
          </p:nvPicPr>
          <p:blipFill>
            <a:blip r:embed="rId2" cstate="print">
              <a:extLst/>
            </a:blip>
            <a:stretch>
              <a:fillRect/>
            </a:stretch>
          </p:blipFill>
          <p:spPr>
            <a:xfrm>
              <a:off x="203200" y="215900"/>
              <a:ext cx="2981311" cy="4595502"/>
            </a:xfrm>
            <a:prstGeom prst="rect">
              <a:avLst/>
            </a:prstGeom>
            <a:ln w="12700" cap="flat">
              <a:noFill/>
              <a:miter lim="400000"/>
            </a:ln>
            <a:effectLst/>
          </p:spPr>
        </p:pic>
        <p:pic>
          <p:nvPicPr>
            <p:cNvPr id="708" name="lélia.jpeg" descr="lélia.jpeg"/>
            <p:cNvPicPr>
              <a:picLocks noChangeAspect="1"/>
            </p:cNvPicPr>
            <p:nvPr/>
          </p:nvPicPr>
          <p:blipFill>
            <a:blip r:embed="rId3" cstate="print">
              <a:extLst/>
            </a:blip>
            <a:stretch>
              <a:fillRect/>
            </a:stretch>
          </p:blipFill>
          <p:spPr>
            <a:xfrm>
              <a:off x="-1" y="0"/>
              <a:ext cx="3387712" cy="5027302"/>
            </a:xfrm>
            <a:prstGeom prst="rect">
              <a:avLst/>
            </a:prstGeom>
            <a:ln w="12700" cap="flat">
              <a:noFill/>
              <a:miter lim="400000"/>
            </a:ln>
            <a:effectLst/>
          </p:spPr>
        </p:pic>
      </p:grpSp>
      <p:sp>
        <p:nvSpPr>
          <p:cNvPr id="710" name="Lélia Gonzalez"/>
          <p:cNvSpPr txBox="1"/>
          <p:nvPr/>
        </p:nvSpPr>
        <p:spPr>
          <a:xfrm>
            <a:off x="3549534" y="5794915"/>
            <a:ext cx="204493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Lélia Gonzalez</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tângulo 1"/>
          <p:cNvSpPr txBox="1"/>
          <p:nvPr/>
        </p:nvSpPr>
        <p:spPr>
          <a:xfrm>
            <a:off x="827583" y="332657"/>
            <a:ext cx="7632850" cy="5995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Francisco </a:t>
            </a:r>
            <a:r>
              <a:rPr dirty="0" err="1"/>
              <a:t>Corrêa</a:t>
            </a:r>
            <a:r>
              <a:rPr dirty="0"/>
              <a:t> </a:t>
            </a:r>
            <a:r>
              <a:rPr dirty="0" err="1"/>
              <a:t>Vasques</a:t>
            </a:r>
            <a:r>
              <a:rPr dirty="0"/>
              <a:t> </a:t>
            </a:r>
          </a:p>
          <a:p>
            <a:pPr algn="ctr">
              <a:lnSpc>
                <a:spcPct val="120000"/>
              </a:lnSpc>
              <a:defRPr sz="2200"/>
            </a:pPr>
            <a:r>
              <a:rPr dirty="0"/>
              <a:t>(1839-1892)</a:t>
            </a:r>
            <a:endParaRPr b="1" dirty="0">
              <a:latin typeface="+mj-lt"/>
              <a:ea typeface="+mj-ea"/>
              <a:cs typeface="+mj-cs"/>
              <a:sym typeface="Helvetica"/>
            </a:endParaRPr>
          </a:p>
          <a:p>
            <a:pPr algn="ctr">
              <a:lnSpc>
                <a:spcPct val="120000"/>
              </a:lnSpc>
              <a:defRPr sz="2200"/>
            </a:pPr>
            <a:endParaRPr dirty="0"/>
          </a:p>
          <a:p>
            <a:pPr algn="ctr">
              <a:lnSpc>
                <a:spcPct val="120000"/>
              </a:lnSpc>
              <a:defRPr sz="2200"/>
            </a:pPr>
            <a:endParaRPr dirty="0"/>
          </a:p>
          <a:p>
            <a:pPr algn="just"/>
            <a:r>
              <a:rPr dirty="0" err="1"/>
              <a:t>Foi</a:t>
            </a:r>
            <a:r>
              <a:rPr dirty="0"/>
              <a:t> um dos </a:t>
            </a:r>
            <a:r>
              <a:rPr dirty="0" err="1"/>
              <a:t>mais</a:t>
            </a:r>
            <a:r>
              <a:rPr dirty="0"/>
              <a:t> </a:t>
            </a:r>
            <a:r>
              <a:rPr dirty="0" err="1"/>
              <a:t>conhecidos</a:t>
            </a:r>
            <a:r>
              <a:rPr dirty="0"/>
              <a:t> </a:t>
            </a:r>
            <a:r>
              <a:rPr dirty="0" err="1"/>
              <a:t>atores</a:t>
            </a:r>
            <a:r>
              <a:rPr dirty="0"/>
              <a:t> </a:t>
            </a:r>
            <a:r>
              <a:rPr dirty="0" err="1"/>
              <a:t>da</a:t>
            </a:r>
            <a:r>
              <a:rPr dirty="0"/>
              <a:t> </a:t>
            </a:r>
            <a:r>
              <a:rPr dirty="0" err="1"/>
              <a:t>cidade</a:t>
            </a:r>
            <a:r>
              <a:rPr dirty="0"/>
              <a:t> do Rio de Janeiro </a:t>
            </a:r>
            <a:r>
              <a:rPr dirty="0" err="1"/>
              <a:t>na</a:t>
            </a:r>
            <a:r>
              <a:rPr dirty="0"/>
              <a:t> </a:t>
            </a:r>
            <a:r>
              <a:rPr dirty="0" err="1"/>
              <a:t>segunda</a:t>
            </a:r>
            <a:r>
              <a:rPr dirty="0"/>
              <a:t> </a:t>
            </a:r>
            <a:r>
              <a:rPr dirty="0" err="1"/>
              <a:t>metade</a:t>
            </a:r>
            <a:r>
              <a:rPr dirty="0"/>
              <a:t> do </a:t>
            </a:r>
            <a:r>
              <a:rPr dirty="0" err="1"/>
              <a:t>século</a:t>
            </a:r>
            <a:r>
              <a:rPr dirty="0"/>
              <a:t> XIX. </a:t>
            </a:r>
            <a:r>
              <a:rPr dirty="0" err="1"/>
              <a:t>Além</a:t>
            </a:r>
            <a:r>
              <a:rPr dirty="0"/>
              <a:t> dos </a:t>
            </a:r>
            <a:r>
              <a:rPr dirty="0" err="1"/>
              <a:t>palcos</a:t>
            </a:r>
            <a:r>
              <a:rPr dirty="0"/>
              <a:t>, </a:t>
            </a:r>
            <a:r>
              <a:rPr dirty="0" err="1"/>
              <a:t>foi</a:t>
            </a:r>
            <a:r>
              <a:rPr dirty="0"/>
              <a:t> </a:t>
            </a:r>
            <a:r>
              <a:rPr dirty="0" err="1"/>
              <a:t>também</a:t>
            </a:r>
            <a:r>
              <a:rPr dirty="0"/>
              <a:t> </a:t>
            </a:r>
            <a:r>
              <a:rPr dirty="0" err="1"/>
              <a:t>dramaturgo</a:t>
            </a:r>
            <a:r>
              <a:rPr dirty="0"/>
              <a:t>, </a:t>
            </a:r>
            <a:r>
              <a:rPr dirty="0" err="1"/>
              <a:t>especialmente</a:t>
            </a:r>
            <a:r>
              <a:rPr dirty="0"/>
              <a:t> de </a:t>
            </a:r>
            <a:r>
              <a:rPr dirty="0" err="1"/>
              <a:t>cenas</a:t>
            </a:r>
            <a:r>
              <a:rPr dirty="0"/>
              <a:t> </a:t>
            </a:r>
            <a:r>
              <a:rPr dirty="0" err="1"/>
              <a:t>cômicas</a:t>
            </a:r>
            <a:r>
              <a:rPr dirty="0"/>
              <a:t>, e </a:t>
            </a:r>
            <a:r>
              <a:rPr dirty="0" err="1"/>
              <a:t>folhetista</a:t>
            </a:r>
            <a:r>
              <a:rPr dirty="0"/>
              <a:t> do </a:t>
            </a:r>
            <a:r>
              <a:rPr dirty="0" err="1"/>
              <a:t>periódico</a:t>
            </a:r>
            <a:r>
              <a:rPr dirty="0"/>
              <a:t> </a:t>
            </a:r>
            <a:r>
              <a:rPr dirty="0" err="1"/>
              <a:t>Gazeta</a:t>
            </a:r>
            <a:r>
              <a:rPr dirty="0"/>
              <a:t> </a:t>
            </a:r>
            <a:r>
              <a:rPr dirty="0" err="1"/>
              <a:t>da</a:t>
            </a:r>
            <a:r>
              <a:rPr dirty="0"/>
              <a:t> </a:t>
            </a:r>
            <a:r>
              <a:rPr dirty="0" err="1"/>
              <a:t>Tarde</a:t>
            </a:r>
            <a:r>
              <a:rPr dirty="0"/>
              <a:t> (RJ).  Com </a:t>
            </a:r>
            <a:r>
              <a:rPr dirty="0" err="1"/>
              <a:t>sua</a:t>
            </a:r>
            <a:r>
              <a:rPr dirty="0"/>
              <a:t> arte, </a:t>
            </a:r>
            <a:r>
              <a:rPr dirty="0" err="1"/>
              <a:t>atuou</a:t>
            </a:r>
            <a:r>
              <a:rPr dirty="0"/>
              <a:t> </a:t>
            </a:r>
            <a:r>
              <a:rPr dirty="0" err="1"/>
              <a:t>na</a:t>
            </a:r>
            <a:r>
              <a:rPr dirty="0"/>
              <a:t> </a:t>
            </a:r>
            <a:r>
              <a:rPr dirty="0" err="1"/>
              <a:t>campanha</a:t>
            </a:r>
            <a:r>
              <a:rPr dirty="0"/>
              <a:t> </a:t>
            </a:r>
            <a:r>
              <a:rPr dirty="0" err="1"/>
              <a:t>abolicionista</a:t>
            </a:r>
            <a:r>
              <a:rPr dirty="0"/>
              <a:t> </a:t>
            </a:r>
            <a:r>
              <a:rPr dirty="0" err="1"/>
              <a:t>na</a:t>
            </a:r>
            <a:r>
              <a:rPr dirty="0"/>
              <a:t> </a:t>
            </a:r>
            <a:r>
              <a:rPr dirty="0" err="1"/>
              <a:t>década</a:t>
            </a:r>
            <a:r>
              <a:rPr dirty="0"/>
              <a:t> de 1890.</a:t>
            </a:r>
          </a:p>
          <a:p>
            <a:endParaRPr dirty="0"/>
          </a:p>
          <a:p>
            <a:endParaRPr dirty="0"/>
          </a:p>
          <a:p>
            <a:endParaRPr dirty="0"/>
          </a:p>
          <a:p>
            <a:pPr algn="just">
              <a:defRPr sz="2000"/>
            </a:pPr>
            <a:endParaRPr dirty="0"/>
          </a:p>
          <a:p>
            <a:pPr algn="just">
              <a:defRPr sz="1200"/>
            </a:pPr>
            <a:r>
              <a:rPr dirty="0" err="1"/>
              <a:t>Referências</a:t>
            </a:r>
            <a:r>
              <a:rPr dirty="0"/>
              <a:t>: </a:t>
            </a:r>
          </a:p>
          <a:p>
            <a:pPr algn="just">
              <a:defRPr sz="1200"/>
            </a:pPr>
            <a:endParaRPr dirty="0"/>
          </a:p>
          <a:p>
            <a:pPr algn="just">
              <a:defRPr sz="1200"/>
            </a:pPr>
            <a:r>
              <a:rPr dirty="0" err="1"/>
              <a:t>Biografia</a:t>
            </a:r>
            <a:r>
              <a:rPr dirty="0"/>
              <a:t>: </a:t>
            </a:r>
          </a:p>
          <a:p>
            <a:pPr algn="just">
              <a:defRPr sz="1200"/>
            </a:pPr>
            <a:r>
              <a:rPr dirty="0"/>
              <a:t>MARZANO, Andrea. </a:t>
            </a:r>
            <a:r>
              <a:rPr i="1" dirty="0" err="1">
                <a:latin typeface="+mj-lt"/>
                <a:ea typeface="+mj-ea"/>
                <a:cs typeface="+mj-cs"/>
                <a:sym typeface="Helvetica"/>
              </a:rPr>
              <a:t>Cidade</a:t>
            </a:r>
            <a:r>
              <a:rPr i="1" dirty="0">
                <a:latin typeface="+mj-lt"/>
                <a:ea typeface="+mj-ea"/>
                <a:cs typeface="+mj-cs"/>
                <a:sym typeface="Helvetica"/>
              </a:rPr>
              <a:t> </a:t>
            </a:r>
            <a:r>
              <a:rPr i="1" dirty="0" err="1">
                <a:latin typeface="+mj-lt"/>
                <a:ea typeface="+mj-ea"/>
                <a:cs typeface="+mj-cs"/>
                <a:sym typeface="Helvetica"/>
              </a:rPr>
              <a:t>em</a:t>
            </a:r>
            <a:r>
              <a:rPr i="1" dirty="0">
                <a:latin typeface="+mj-lt"/>
                <a:ea typeface="+mj-ea"/>
                <a:cs typeface="+mj-cs"/>
                <a:sym typeface="Helvetica"/>
              </a:rPr>
              <a:t> </a:t>
            </a:r>
            <a:r>
              <a:rPr i="1" dirty="0" err="1">
                <a:latin typeface="+mj-lt"/>
                <a:ea typeface="+mj-ea"/>
                <a:cs typeface="+mj-cs"/>
                <a:sym typeface="Helvetica"/>
              </a:rPr>
              <a:t>cena</a:t>
            </a:r>
            <a:r>
              <a:rPr i="1" dirty="0">
                <a:latin typeface="+mj-lt"/>
                <a:ea typeface="+mj-ea"/>
                <a:cs typeface="+mj-cs"/>
                <a:sym typeface="Helvetica"/>
              </a:rPr>
              <a:t>: </a:t>
            </a:r>
            <a:r>
              <a:rPr dirty="0"/>
              <a:t>o </a:t>
            </a:r>
            <a:r>
              <a:rPr dirty="0" err="1"/>
              <a:t>ator</a:t>
            </a:r>
            <a:r>
              <a:rPr dirty="0"/>
              <a:t> </a:t>
            </a:r>
            <a:r>
              <a:rPr dirty="0" err="1"/>
              <a:t>Vasques</a:t>
            </a:r>
            <a:r>
              <a:rPr dirty="0"/>
              <a:t>, o </a:t>
            </a:r>
            <a:r>
              <a:rPr dirty="0" err="1"/>
              <a:t>teatro</a:t>
            </a:r>
            <a:r>
              <a:rPr dirty="0"/>
              <a:t>  e o Rio de Janeiro (1839-1892). Rio de Janeiro: FAPERJ/ </a:t>
            </a:r>
            <a:r>
              <a:rPr dirty="0" err="1"/>
              <a:t>Folha</a:t>
            </a:r>
            <a:r>
              <a:rPr dirty="0"/>
              <a:t> </a:t>
            </a:r>
            <a:r>
              <a:rPr dirty="0" err="1"/>
              <a:t>Seca</a:t>
            </a:r>
            <a:r>
              <a:rPr dirty="0"/>
              <a:t>, 2008;  SOUZA, Silvia Cristina Martins de. Um </a:t>
            </a:r>
            <a:r>
              <a:rPr i="1" dirty="0" err="1">
                <a:latin typeface="+mj-lt"/>
                <a:ea typeface="+mj-ea"/>
                <a:cs typeface="+mj-cs"/>
                <a:sym typeface="Helvetica"/>
              </a:rPr>
              <a:t>offenbach</a:t>
            </a:r>
            <a:r>
              <a:rPr dirty="0"/>
              <a:t> tropical: Francisco  Correa </a:t>
            </a:r>
            <a:r>
              <a:rPr dirty="0" err="1"/>
              <a:t>Vasques</a:t>
            </a:r>
            <a:r>
              <a:rPr dirty="0"/>
              <a:t> e o </a:t>
            </a:r>
            <a:r>
              <a:rPr dirty="0" err="1"/>
              <a:t>teatro</a:t>
            </a:r>
            <a:r>
              <a:rPr dirty="0"/>
              <a:t> </a:t>
            </a:r>
            <a:r>
              <a:rPr dirty="0" err="1"/>
              <a:t>musicado</a:t>
            </a:r>
            <a:r>
              <a:rPr dirty="0"/>
              <a:t>  no Rio de Janeiro </a:t>
            </a:r>
            <a:r>
              <a:rPr dirty="0" err="1"/>
              <a:t>da</a:t>
            </a:r>
            <a:r>
              <a:rPr dirty="0"/>
              <a:t> </a:t>
            </a:r>
            <a:r>
              <a:rPr dirty="0" err="1"/>
              <a:t>segunda</a:t>
            </a:r>
            <a:r>
              <a:rPr dirty="0"/>
              <a:t> </a:t>
            </a:r>
            <a:r>
              <a:rPr dirty="0" err="1"/>
              <a:t>metade</a:t>
            </a:r>
            <a:r>
              <a:rPr dirty="0"/>
              <a:t> do </a:t>
            </a:r>
            <a:r>
              <a:rPr dirty="0" err="1"/>
              <a:t>século</a:t>
            </a:r>
            <a:r>
              <a:rPr dirty="0"/>
              <a:t> XIX. </a:t>
            </a:r>
            <a:r>
              <a:rPr i="1" dirty="0" err="1">
                <a:latin typeface="+mj-lt"/>
                <a:ea typeface="+mj-ea"/>
                <a:cs typeface="+mj-cs"/>
                <a:sym typeface="Helvetica"/>
              </a:rPr>
              <a:t>História</a:t>
            </a:r>
            <a:r>
              <a:rPr i="1" dirty="0">
                <a:latin typeface="+mj-lt"/>
                <a:ea typeface="+mj-ea"/>
                <a:cs typeface="+mj-cs"/>
                <a:sym typeface="Helvetica"/>
              </a:rPr>
              <a:t> e </a:t>
            </a:r>
            <a:r>
              <a:rPr i="1" dirty="0" err="1">
                <a:latin typeface="+mj-lt"/>
                <a:ea typeface="+mj-ea"/>
                <a:cs typeface="+mj-cs"/>
                <a:sym typeface="Helvetica"/>
              </a:rPr>
              <a:t>Perspectivas</a:t>
            </a:r>
            <a:r>
              <a:rPr i="1" dirty="0">
                <a:latin typeface="+mj-lt"/>
                <a:ea typeface="+mj-ea"/>
                <a:cs typeface="+mj-cs"/>
                <a:sym typeface="Helvetica"/>
              </a:rPr>
              <a:t>, </a:t>
            </a:r>
            <a:r>
              <a:rPr dirty="0"/>
              <a:t> </a:t>
            </a:r>
            <a:r>
              <a:rPr dirty="0" err="1"/>
              <a:t>Uberlândia</a:t>
            </a:r>
            <a:r>
              <a:rPr dirty="0"/>
              <a:t> (34): 225-259, </a:t>
            </a:r>
            <a:r>
              <a:rPr dirty="0" err="1"/>
              <a:t>jan.-jun</a:t>
            </a:r>
            <a:r>
              <a:rPr dirty="0"/>
              <a:t>. 2006. </a:t>
            </a:r>
            <a:r>
              <a:rPr dirty="0" err="1"/>
              <a:t>Disponível</a:t>
            </a:r>
            <a:r>
              <a:rPr dirty="0"/>
              <a:t> </a:t>
            </a:r>
            <a:r>
              <a:rPr dirty="0" err="1"/>
              <a:t>em</a:t>
            </a:r>
            <a:r>
              <a:rPr dirty="0"/>
              <a:t>: </a:t>
            </a:r>
            <a:r>
              <a:rPr u="sng" dirty="0">
                <a:solidFill>
                  <a:srgbClr val="0000FF"/>
                </a:solidFill>
                <a:uFill>
                  <a:solidFill>
                    <a:srgbClr val="0000FF"/>
                  </a:solidFill>
                </a:uFill>
                <a:hlinkClick r:id="rId2"/>
              </a:rPr>
              <a:t>http://www.seer.ufu.br/index.php/historiaperspectivas/article/view/19040/10239</a:t>
            </a:r>
            <a:r>
              <a:rPr dirty="0"/>
              <a:t>. </a:t>
            </a:r>
            <a:r>
              <a:rPr dirty="0" err="1"/>
              <a:t>Acessado</a:t>
            </a:r>
            <a:r>
              <a:rPr dirty="0"/>
              <a:t> </a:t>
            </a:r>
            <a:r>
              <a:rPr dirty="0" err="1"/>
              <a:t>em</a:t>
            </a:r>
            <a:r>
              <a:rPr dirty="0"/>
              <a:t> 25 de </a:t>
            </a:r>
            <a:r>
              <a:rPr dirty="0" err="1"/>
              <a:t>novembro</a:t>
            </a:r>
            <a:r>
              <a:rPr dirty="0"/>
              <a:t> de 2019.</a:t>
            </a:r>
          </a:p>
          <a:p>
            <a:pPr algn="just">
              <a:defRPr sz="1200"/>
            </a:pPr>
            <a:endParaRPr dirty="0"/>
          </a:p>
          <a:p>
            <a:pPr algn="just">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http://www.todoteatrocarioca.com.br/pessoa/10736/correa-vasques</a:t>
            </a:r>
            <a:r>
              <a:rPr dirty="0"/>
              <a:t>. . </a:t>
            </a:r>
            <a:r>
              <a:rPr dirty="0" err="1"/>
              <a:t>Acessado</a:t>
            </a:r>
            <a:r>
              <a:rPr dirty="0"/>
              <a:t> </a:t>
            </a:r>
            <a:r>
              <a:rPr dirty="0" err="1"/>
              <a:t>em</a:t>
            </a:r>
            <a:r>
              <a:rPr dirty="0"/>
              <a:t> 25 de </a:t>
            </a:r>
            <a:r>
              <a:rPr dirty="0" err="1"/>
              <a:t>novembro</a:t>
            </a:r>
            <a:r>
              <a:rPr dirty="0"/>
              <a:t> de 2019.</a:t>
            </a:r>
          </a:p>
        </p:txBody>
      </p:sp>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tângulo 2"/>
          <p:cNvSpPr txBox="1"/>
          <p:nvPr/>
        </p:nvSpPr>
        <p:spPr>
          <a:xfrm>
            <a:off x="719366" y="548680"/>
            <a:ext cx="7705267" cy="6180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Lélia</a:t>
            </a:r>
            <a:r>
              <a:rPr dirty="0"/>
              <a:t> Gonzalez</a:t>
            </a:r>
          </a:p>
          <a:p>
            <a:pPr algn="ctr">
              <a:lnSpc>
                <a:spcPct val="120000"/>
              </a:lnSpc>
              <a:defRPr sz="2000"/>
            </a:pPr>
            <a:r>
              <a:rPr dirty="0"/>
              <a:t>(Belo Horizonte/MG, 1935 – Rio de Janeiro/RJ, 1994)</a:t>
            </a:r>
            <a:endParaRPr b="1" dirty="0">
              <a:latin typeface="+mj-lt"/>
              <a:ea typeface="+mj-ea"/>
              <a:cs typeface="+mj-cs"/>
              <a:sym typeface="Helvetica"/>
            </a:endParaRPr>
          </a:p>
          <a:p>
            <a:pPr algn="just">
              <a:defRPr sz="2000"/>
            </a:pPr>
            <a:endParaRPr dirty="0"/>
          </a:p>
          <a:p>
            <a:pPr algn="just">
              <a:defRPr sz="2000"/>
            </a:pPr>
            <a:endParaRPr dirty="0"/>
          </a:p>
          <a:p>
            <a:pPr algn="just">
              <a:defRPr sz="2000"/>
            </a:pPr>
            <a:r>
              <a:rPr dirty="0" err="1"/>
              <a:t>Professora</a:t>
            </a:r>
            <a:r>
              <a:rPr dirty="0"/>
              <a:t> </a:t>
            </a:r>
            <a:r>
              <a:rPr dirty="0" err="1"/>
              <a:t>universitária</a:t>
            </a:r>
            <a:r>
              <a:rPr dirty="0"/>
              <a:t>, </a:t>
            </a:r>
            <a:r>
              <a:rPr dirty="0" err="1"/>
              <a:t>mestre</a:t>
            </a:r>
            <a:r>
              <a:rPr dirty="0"/>
              <a:t> </a:t>
            </a:r>
            <a:r>
              <a:rPr dirty="0" err="1"/>
              <a:t>em</a:t>
            </a:r>
            <a:r>
              <a:rPr dirty="0"/>
              <a:t> </a:t>
            </a:r>
            <a:r>
              <a:rPr dirty="0" err="1"/>
              <a:t>Comunicação</a:t>
            </a:r>
            <a:r>
              <a:rPr dirty="0"/>
              <a:t> e </a:t>
            </a:r>
            <a:r>
              <a:rPr dirty="0" err="1"/>
              <a:t>doutora</a:t>
            </a:r>
            <a:r>
              <a:rPr dirty="0"/>
              <a:t> </a:t>
            </a:r>
            <a:r>
              <a:rPr dirty="0" err="1"/>
              <a:t>em</a:t>
            </a:r>
            <a:r>
              <a:rPr dirty="0"/>
              <a:t> </a:t>
            </a:r>
            <a:r>
              <a:rPr dirty="0" err="1"/>
              <a:t>Antropologia</a:t>
            </a:r>
            <a:r>
              <a:rPr dirty="0"/>
              <a:t> Social, </a:t>
            </a:r>
            <a:r>
              <a:rPr dirty="0" err="1"/>
              <a:t>foi</a:t>
            </a:r>
            <a:r>
              <a:rPr dirty="0"/>
              <a:t> </a:t>
            </a:r>
            <a:r>
              <a:rPr dirty="0" err="1"/>
              <a:t>uma</a:t>
            </a:r>
            <a:r>
              <a:rPr dirty="0"/>
              <a:t> das </a:t>
            </a:r>
            <a:r>
              <a:rPr dirty="0" err="1"/>
              <a:t>fundadoras</a:t>
            </a:r>
            <a:r>
              <a:rPr dirty="0"/>
              <a:t> do </a:t>
            </a:r>
            <a:r>
              <a:rPr dirty="0" err="1"/>
              <a:t>Movimento</a:t>
            </a:r>
            <a:r>
              <a:rPr dirty="0"/>
              <a:t> Negro </a:t>
            </a:r>
            <a:r>
              <a:rPr dirty="0" err="1"/>
              <a:t>Unificado</a:t>
            </a:r>
            <a:r>
              <a:rPr dirty="0"/>
              <a:t> contra </a:t>
            </a:r>
            <a:r>
              <a:rPr dirty="0" err="1"/>
              <a:t>Discriminação</a:t>
            </a:r>
            <a:r>
              <a:rPr dirty="0"/>
              <a:t> e o </a:t>
            </a:r>
            <a:r>
              <a:rPr dirty="0" err="1"/>
              <a:t>Racismo</a:t>
            </a:r>
            <a:r>
              <a:rPr dirty="0"/>
              <a:t> (MNUCDR), </a:t>
            </a:r>
            <a:r>
              <a:rPr dirty="0" err="1"/>
              <a:t>em</a:t>
            </a:r>
            <a:r>
              <a:rPr dirty="0"/>
              <a:t> 1978 (</a:t>
            </a:r>
            <a:r>
              <a:rPr dirty="0" err="1"/>
              <a:t>atualmente</a:t>
            </a:r>
            <a:r>
              <a:rPr dirty="0"/>
              <a:t> </a:t>
            </a:r>
            <a:r>
              <a:rPr dirty="0" err="1"/>
              <a:t>Movimento</a:t>
            </a:r>
            <a:r>
              <a:rPr dirty="0"/>
              <a:t> Negro </a:t>
            </a:r>
            <a:r>
              <a:rPr dirty="0" err="1"/>
              <a:t>Unificado,MNU</a:t>
            </a:r>
            <a:r>
              <a:rPr dirty="0"/>
              <a:t>).  </a:t>
            </a:r>
            <a:r>
              <a:rPr dirty="0" err="1"/>
              <a:t>Integrou</a:t>
            </a:r>
            <a:r>
              <a:rPr dirty="0"/>
              <a:t> a </a:t>
            </a:r>
            <a:r>
              <a:rPr dirty="0" err="1"/>
              <a:t>assessoria</a:t>
            </a:r>
            <a:r>
              <a:rPr dirty="0"/>
              <a:t> </a:t>
            </a:r>
            <a:r>
              <a:rPr dirty="0" err="1"/>
              <a:t>política</a:t>
            </a:r>
            <a:r>
              <a:rPr dirty="0"/>
              <a:t> do </a:t>
            </a:r>
            <a:r>
              <a:rPr dirty="0" err="1"/>
              <a:t>Instituto</a:t>
            </a:r>
            <a:r>
              <a:rPr dirty="0"/>
              <a:t> de </a:t>
            </a:r>
            <a:r>
              <a:rPr dirty="0" err="1"/>
              <a:t>Pesquisa</a:t>
            </a:r>
            <a:r>
              <a:rPr dirty="0"/>
              <a:t> das </a:t>
            </a:r>
            <a:r>
              <a:rPr dirty="0" err="1"/>
              <a:t>Culturas</a:t>
            </a:r>
            <a:r>
              <a:rPr dirty="0"/>
              <a:t> </a:t>
            </a:r>
            <a:r>
              <a:rPr dirty="0" err="1"/>
              <a:t>Negras</a:t>
            </a:r>
            <a:r>
              <a:rPr dirty="0"/>
              <a:t> e o </a:t>
            </a:r>
            <a:r>
              <a:rPr dirty="0" err="1"/>
              <a:t>Grupo</a:t>
            </a:r>
            <a:r>
              <a:rPr dirty="0"/>
              <a:t> </a:t>
            </a:r>
            <a:r>
              <a:rPr dirty="0" err="1"/>
              <a:t>Nzinga</a:t>
            </a:r>
            <a:r>
              <a:rPr dirty="0"/>
              <a:t>, um </a:t>
            </a:r>
            <a:r>
              <a:rPr dirty="0" err="1"/>
              <a:t>coletivo</a:t>
            </a:r>
            <a:r>
              <a:rPr dirty="0"/>
              <a:t> de </a:t>
            </a:r>
            <a:r>
              <a:rPr dirty="0" err="1"/>
              <a:t>mulheres</a:t>
            </a:r>
            <a:r>
              <a:rPr dirty="0"/>
              <a:t> </a:t>
            </a:r>
            <a:r>
              <a:rPr dirty="0" err="1"/>
              <a:t>negras</a:t>
            </a:r>
            <a:r>
              <a:rPr dirty="0"/>
              <a:t>. Fez </a:t>
            </a:r>
            <a:r>
              <a:rPr dirty="0" err="1"/>
              <a:t>parta</a:t>
            </a:r>
            <a:r>
              <a:rPr dirty="0"/>
              <a:t> do </a:t>
            </a:r>
            <a:r>
              <a:rPr dirty="0" err="1"/>
              <a:t>Grêmio</a:t>
            </a:r>
            <a:r>
              <a:rPr dirty="0"/>
              <a:t> </a:t>
            </a:r>
            <a:r>
              <a:rPr dirty="0" err="1"/>
              <a:t>Recreativo</a:t>
            </a:r>
            <a:r>
              <a:rPr dirty="0"/>
              <a:t> de Arte </a:t>
            </a:r>
            <a:r>
              <a:rPr dirty="0" err="1"/>
              <a:t>Negra</a:t>
            </a:r>
            <a:r>
              <a:rPr dirty="0"/>
              <a:t> e </a:t>
            </a:r>
            <a:r>
              <a:rPr dirty="0" err="1"/>
              <a:t>Escola</a:t>
            </a:r>
            <a:r>
              <a:rPr dirty="0"/>
              <a:t> de Samba </a:t>
            </a:r>
            <a:r>
              <a:rPr dirty="0" err="1"/>
              <a:t>Quilombo</a:t>
            </a:r>
            <a:r>
              <a:rPr dirty="0"/>
              <a:t>. </a:t>
            </a:r>
            <a:r>
              <a:rPr dirty="0" err="1"/>
              <a:t>Em</a:t>
            </a:r>
            <a:r>
              <a:rPr dirty="0"/>
              <a:t> 1982, </a:t>
            </a:r>
            <a:r>
              <a:rPr dirty="0" err="1"/>
              <a:t>publicou</a:t>
            </a:r>
            <a:r>
              <a:rPr dirty="0"/>
              <a:t> </a:t>
            </a:r>
            <a:r>
              <a:rPr dirty="0" err="1"/>
              <a:t>seu</a:t>
            </a:r>
            <a:r>
              <a:rPr dirty="0"/>
              <a:t> </a:t>
            </a:r>
            <a:r>
              <a:rPr dirty="0" err="1"/>
              <a:t>primeiro</a:t>
            </a:r>
            <a:r>
              <a:rPr dirty="0"/>
              <a:t> </a:t>
            </a:r>
            <a:r>
              <a:rPr dirty="0" err="1"/>
              <a:t>livro</a:t>
            </a:r>
            <a:r>
              <a:rPr dirty="0"/>
              <a:t> </a:t>
            </a:r>
            <a:r>
              <a:rPr i="1" dirty="0">
                <a:ea typeface="+mj-ea"/>
                <a:cs typeface="+mj-cs"/>
                <a:sym typeface="Helvetica"/>
              </a:rPr>
              <a:t>Lugar de negro</a:t>
            </a:r>
            <a:r>
              <a:rPr i="1" dirty="0">
                <a:latin typeface="+mj-lt"/>
                <a:ea typeface="+mj-ea"/>
                <a:cs typeface="+mj-cs"/>
                <a:sym typeface="Helvetica"/>
              </a:rPr>
              <a:t>,</a:t>
            </a:r>
            <a:r>
              <a:rPr dirty="0"/>
              <a:t> </a:t>
            </a:r>
            <a:r>
              <a:rPr dirty="0" err="1"/>
              <a:t>em</a:t>
            </a:r>
            <a:r>
              <a:rPr dirty="0"/>
              <a:t> </a:t>
            </a:r>
            <a:r>
              <a:rPr dirty="0" err="1"/>
              <a:t>parceria</a:t>
            </a:r>
            <a:r>
              <a:rPr dirty="0"/>
              <a:t> com o </a:t>
            </a:r>
            <a:r>
              <a:rPr dirty="0" err="1"/>
              <a:t>sociólogo</a:t>
            </a:r>
            <a:r>
              <a:rPr dirty="0"/>
              <a:t> Carlos </a:t>
            </a:r>
            <a:r>
              <a:rPr dirty="0" err="1"/>
              <a:t>Hasenbalg</a:t>
            </a:r>
            <a:r>
              <a:rPr dirty="0"/>
              <a:t>.</a:t>
            </a:r>
          </a:p>
          <a:p>
            <a:pPr algn="just">
              <a:defRPr sz="2000"/>
            </a:pPr>
            <a:endParaRPr dirty="0"/>
          </a:p>
          <a:p>
            <a:pPr algn="just">
              <a:defRPr sz="2000"/>
            </a:pPr>
            <a:endParaRPr dirty="0"/>
          </a:p>
          <a:p>
            <a:pPr algn="just">
              <a:defRPr sz="12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http://www.palmares.gov.br/?p=53181</a:t>
            </a:r>
            <a:r>
              <a:rPr dirty="0"/>
              <a:t>. </a:t>
            </a:r>
            <a:r>
              <a:rPr dirty="0" err="1"/>
              <a:t>Acessado</a:t>
            </a:r>
            <a:r>
              <a:rPr dirty="0"/>
              <a:t> </a:t>
            </a:r>
            <a:r>
              <a:rPr dirty="0" err="1"/>
              <a:t>em</a:t>
            </a:r>
            <a:r>
              <a:rPr dirty="0"/>
              <a:t> 01 de </a:t>
            </a:r>
            <a:r>
              <a:rPr dirty="0" err="1"/>
              <a:t>agosto</a:t>
            </a:r>
            <a:r>
              <a:rPr dirty="0"/>
              <a:t> de 2019</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https://revistacult.uol.com.br/home/lelia-gonzalez-perfil/</a:t>
            </a:r>
            <a:r>
              <a:rPr dirty="0"/>
              <a:t>  </a:t>
            </a:r>
            <a:r>
              <a:rPr dirty="0" err="1"/>
              <a:t>Acessado</a:t>
            </a:r>
            <a:r>
              <a:rPr dirty="0"/>
              <a:t> </a:t>
            </a:r>
            <a:r>
              <a:rPr dirty="0" err="1"/>
              <a:t>em</a:t>
            </a:r>
            <a:r>
              <a:rPr dirty="0"/>
              <a:t> 04 de </a:t>
            </a:r>
            <a:r>
              <a:rPr dirty="0" err="1"/>
              <a:t>dezembro</a:t>
            </a:r>
            <a:r>
              <a:rPr dirty="0"/>
              <a:t> de 2019</a:t>
            </a:r>
          </a:p>
          <a:p>
            <a:pPr algn="just">
              <a:defRPr sz="1200"/>
            </a:pPr>
            <a:r>
              <a:rPr dirty="0" err="1"/>
              <a:t>Imagem</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4"/>
              </a:rPr>
              <a:t>https://www.geledes.org.br/hoje-na-historia-10-de-julho-lelia/</a:t>
            </a:r>
            <a:r>
              <a:rPr dirty="0"/>
              <a:t> </a:t>
            </a:r>
            <a:r>
              <a:rPr dirty="0" err="1"/>
              <a:t>Acessado</a:t>
            </a:r>
            <a:r>
              <a:rPr dirty="0"/>
              <a:t> </a:t>
            </a:r>
            <a:r>
              <a:rPr dirty="0" err="1"/>
              <a:t>em</a:t>
            </a:r>
            <a:r>
              <a:rPr dirty="0"/>
              <a:t> 04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 name="0701_cab_pag_2_foto_1_z_zimo_bulbul_estrela_e_dirige_alma_no_olho__marca_do_curta_metragem_brasileiro_dos_anos_1970-181083.jpg"/>
          <p:cNvGrpSpPr/>
          <p:nvPr/>
        </p:nvGrpSpPr>
        <p:grpSpPr>
          <a:xfrm>
            <a:off x="1377463" y="544743"/>
            <a:ext cx="6389075" cy="4824637"/>
            <a:chOff x="0" y="0"/>
            <a:chExt cx="6389074" cy="4824635"/>
          </a:xfrm>
        </p:grpSpPr>
        <p:pic>
          <p:nvPicPr>
            <p:cNvPr id="714" name="0701_cab_pag_2_foto_1_z_zimo_bulbul_estrela_e_dirige_alma_no_olho__marca_do_curta_metragem_brasileiro_dos_anos_1970-181083.jpg" descr="0701_cab_pag_2_foto_1_z_zimo_bulbul_estrela_e_dirige_alma_no_olho__marca_do_curta_metragem_brasileiro_dos_anos_1970-181083.jpg"/>
            <p:cNvPicPr>
              <a:picLocks noChangeAspect="1"/>
            </p:cNvPicPr>
            <p:nvPr/>
          </p:nvPicPr>
          <p:blipFill>
            <a:blip r:embed="rId2" cstate="print">
              <a:extLst/>
            </a:blip>
            <a:stretch>
              <a:fillRect/>
            </a:stretch>
          </p:blipFill>
          <p:spPr>
            <a:xfrm>
              <a:off x="203200" y="215899"/>
              <a:ext cx="5982675" cy="4392837"/>
            </a:xfrm>
            <a:prstGeom prst="rect">
              <a:avLst/>
            </a:prstGeom>
            <a:ln w="12700" cap="flat">
              <a:noFill/>
              <a:miter lim="400000"/>
            </a:ln>
            <a:effectLst/>
          </p:spPr>
        </p:pic>
        <p:pic>
          <p:nvPicPr>
            <p:cNvPr id="715" name="0701_cab_pag_2_foto_1_z_zimo_bulbul_estrela_e_dirige_alma_no_olho__marca_do_curta_metragem_brasileiro_dos_anos_1970-181083.jpg" descr="0701_cab_pag_2_foto_1_z_zimo_bulbul_estrela_e_dirige_alma_no_olho__marca_do_curta_metragem_brasileiro_dos_anos_1970-181083.jpg"/>
            <p:cNvPicPr>
              <a:picLocks noChangeAspect="1"/>
            </p:cNvPicPr>
            <p:nvPr/>
          </p:nvPicPr>
          <p:blipFill>
            <a:blip r:embed="rId3" cstate="print">
              <a:extLst/>
            </a:blip>
            <a:stretch>
              <a:fillRect/>
            </a:stretch>
          </p:blipFill>
          <p:spPr>
            <a:xfrm>
              <a:off x="0" y="-1"/>
              <a:ext cx="6389075" cy="4824637"/>
            </a:xfrm>
            <a:prstGeom prst="rect">
              <a:avLst/>
            </a:prstGeom>
            <a:ln w="12700" cap="flat">
              <a:noFill/>
              <a:miter lim="400000"/>
            </a:ln>
            <a:effectLst/>
          </p:spPr>
        </p:pic>
      </p:grpSp>
      <p:sp>
        <p:nvSpPr>
          <p:cNvPr id="717" name="Zózimo Bulbul"/>
          <p:cNvSpPr txBox="1"/>
          <p:nvPr/>
        </p:nvSpPr>
        <p:spPr>
          <a:xfrm>
            <a:off x="3557719" y="5509613"/>
            <a:ext cx="2028561"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Zózimo Bulbul</a:t>
            </a:r>
          </a:p>
        </p:txBody>
      </p:sp>
    </p:spTree>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CaixaDeTexto 1"/>
          <p:cNvSpPr txBox="1"/>
          <p:nvPr/>
        </p:nvSpPr>
        <p:spPr>
          <a:xfrm>
            <a:off x="960475" y="548680"/>
            <a:ext cx="7293810" cy="5990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Zózimo Bulbul</a:t>
            </a:r>
          </a:p>
          <a:p>
            <a:pPr algn="ctr">
              <a:lnSpc>
                <a:spcPct val="120000"/>
              </a:lnSpc>
              <a:defRPr sz="2000"/>
            </a:pPr>
            <a:r>
              <a:t>(Rio de Janeiro/RJ, 1937 - 2013)</a:t>
            </a:r>
          </a:p>
          <a:p>
            <a:pPr algn="just">
              <a:defRPr sz="2000"/>
            </a:pPr>
            <a:endParaRPr/>
          </a:p>
          <a:p>
            <a:pPr algn="just"/>
            <a:r>
              <a:t>Fazer cinema e televisão foi seu ofício. Foi ator, cineasta e roteirista. Iniciou carreira nos anos 1960 no filme Cinco Vezes Favela. Levou para as telas a história do povo negro. Tornou-se o primeiro negro a ser protagonista de uma novela brasileira, ao participar de Vidas em Conflito, na extinta TV Excelsior, fazendo par romântico com Leila Diniz. Zózimo é considerado um dos ícones negros dos anos 1960 pelos trabalhos na televisão e no cinema.  Entre vários filmes, estrelou em Terra em Transe, Compasso de Espera e Filhas do Vento. Em 2007, fundou o Centro Afro Carioca de Cinema com objetivo de fortalecer a produção do cinema negro. </a:t>
            </a:r>
          </a:p>
          <a:p>
            <a:pPr algn="just"/>
            <a:endParaRPr/>
          </a:p>
          <a:p>
            <a:pPr algn="just"/>
            <a:endParaRPr/>
          </a:p>
          <a:p>
            <a:pPr>
              <a:defRPr sz="1200"/>
            </a:pPr>
            <a:r>
              <a:t>Referências:</a:t>
            </a:r>
          </a:p>
          <a:p>
            <a:pPr>
              <a:defRPr sz="1200"/>
            </a:pPr>
            <a:endParaRPr/>
          </a:p>
          <a:p>
            <a:pPr>
              <a:defRPr sz="1200"/>
            </a:pPr>
            <a:r>
              <a:t>Biografia:</a:t>
            </a:r>
          </a:p>
          <a:p>
            <a:pPr>
              <a:defRPr sz="1200"/>
            </a:pPr>
            <a:r>
              <a:t>Disponível:</a:t>
            </a:r>
            <a:r>
              <a:rPr u="sng">
                <a:solidFill>
                  <a:srgbClr val="0000FF"/>
                </a:solidFill>
                <a:uFill>
                  <a:solidFill>
                    <a:srgbClr val="0000FF"/>
                  </a:solidFill>
                </a:uFill>
                <a:hlinkClick r:id="rId2"/>
              </a:rPr>
              <a:t> http://antigo.acordacultura.org.br/herois/heroi/zozimobulbul</a:t>
            </a:r>
            <a:r>
              <a:t> Acessado em 25 de julho de 2019</a:t>
            </a:r>
          </a:p>
          <a:p>
            <a:pPr>
              <a:defRPr sz="1200"/>
            </a:pPr>
            <a:endParaRPr/>
          </a:p>
          <a:p>
            <a:pPr>
              <a:defRPr sz="1200"/>
            </a:pPr>
            <a:r>
              <a:t>Imagem:</a:t>
            </a:r>
          </a:p>
          <a:p>
            <a:pPr>
              <a:defRPr sz="1200"/>
            </a:pPr>
            <a:r>
              <a:t>Disponível em: </a:t>
            </a:r>
            <a:r>
              <a:rPr u="sng">
                <a:solidFill>
                  <a:srgbClr val="0000FF"/>
                </a:solidFill>
                <a:uFill>
                  <a:solidFill>
                    <a:srgbClr val="0000FF"/>
                  </a:solidFill>
                </a:uFill>
                <a:hlinkClick r:id="rId3"/>
              </a:rPr>
              <a:t>https://www.almapreta.com/editorias/realidade/encontro-de-cinema-zozimo-bulbul-completa-11-anos-no-rio-de-janeiro</a:t>
            </a:r>
            <a:r>
              <a:t> Acessado em 02 de dezembro de 2019.</a:t>
            </a:r>
          </a:p>
        </p:txBody>
      </p:sp>
    </p:spTree>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hereza Santos"/>
          <p:cNvSpPr txBox="1"/>
          <p:nvPr/>
        </p:nvSpPr>
        <p:spPr>
          <a:xfrm>
            <a:off x="3487392" y="5928713"/>
            <a:ext cx="216921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Thereza Santos</a:t>
            </a:r>
          </a:p>
        </p:txBody>
      </p:sp>
      <p:grpSp>
        <p:nvGrpSpPr>
          <p:cNvPr id="724" name="tereza_santos.jpg"/>
          <p:cNvGrpSpPr/>
          <p:nvPr/>
        </p:nvGrpSpPr>
        <p:grpSpPr>
          <a:xfrm>
            <a:off x="2623921" y="453628"/>
            <a:ext cx="3896159" cy="5422155"/>
            <a:chOff x="0" y="0"/>
            <a:chExt cx="3896158" cy="5422153"/>
          </a:xfrm>
        </p:grpSpPr>
        <p:pic>
          <p:nvPicPr>
            <p:cNvPr id="722" name="tereza_santos.jpg" descr="tereza_santos.jpg"/>
            <p:cNvPicPr>
              <a:picLocks noChangeAspect="1"/>
            </p:cNvPicPr>
            <p:nvPr/>
          </p:nvPicPr>
          <p:blipFill>
            <a:blip r:embed="rId2" cstate="print">
              <a:extLst/>
            </a:blip>
            <a:stretch>
              <a:fillRect/>
            </a:stretch>
          </p:blipFill>
          <p:spPr>
            <a:xfrm>
              <a:off x="203200" y="215900"/>
              <a:ext cx="3489759" cy="4990355"/>
            </a:xfrm>
            <a:prstGeom prst="rect">
              <a:avLst/>
            </a:prstGeom>
            <a:ln w="12700" cap="flat">
              <a:noFill/>
              <a:miter lim="400000"/>
            </a:ln>
            <a:effectLst/>
          </p:spPr>
        </p:pic>
        <p:pic>
          <p:nvPicPr>
            <p:cNvPr id="723" name="tereza_santos.jpg" descr="tereza_santos.jpg"/>
            <p:cNvPicPr>
              <a:picLocks noChangeAspect="1"/>
            </p:cNvPicPr>
            <p:nvPr/>
          </p:nvPicPr>
          <p:blipFill>
            <a:blip r:embed="rId3" cstate="print">
              <a:extLst/>
            </a:blip>
            <a:stretch>
              <a:fillRect/>
            </a:stretch>
          </p:blipFill>
          <p:spPr>
            <a:xfrm>
              <a:off x="0" y="0"/>
              <a:ext cx="3896159" cy="5422155"/>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Retângulo 1"/>
          <p:cNvSpPr txBox="1"/>
          <p:nvPr/>
        </p:nvSpPr>
        <p:spPr>
          <a:xfrm>
            <a:off x="670414" y="772865"/>
            <a:ext cx="7803172" cy="571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a:pPr>
            <a:r>
              <a:t> </a:t>
            </a:r>
            <a:r>
              <a:rPr b="1">
                <a:latin typeface="+mj-lt"/>
                <a:ea typeface="+mj-ea"/>
                <a:cs typeface="+mj-cs"/>
                <a:sym typeface="Helvetica"/>
              </a:rPr>
              <a:t>Thereza Santos</a:t>
            </a:r>
          </a:p>
          <a:p>
            <a:pPr algn="ctr">
              <a:lnSpc>
                <a:spcPct val="120000"/>
              </a:lnSpc>
              <a:defRPr sz="2000"/>
            </a:pPr>
            <a:r>
              <a:t>(Rio de Janeiro/RJ, 1930  -  2012)</a:t>
            </a:r>
          </a:p>
          <a:p>
            <a:pPr algn="just">
              <a:defRPr sz="2000"/>
            </a:pPr>
            <a:endParaRPr/>
          </a:p>
          <a:p>
            <a:pPr algn="just">
              <a:defRPr sz="2000"/>
            </a:pPr>
            <a:endParaRPr/>
          </a:p>
          <a:p>
            <a:pPr algn="just">
              <a:defRPr sz="2000"/>
            </a:pPr>
            <a:r>
              <a:t>Teatróloga, atriz, professora, filósofa, carnavalesca e militante pelas causas dos povos africanos da diáspora e dos afro-brasileiros.  Ao longo de sua trajetória, articulou feminismo, comunismo e luta antirracista. Participou das lutas pela libertação dos países africanos, como Angola, Moçambique e Guiné-Bissau. </a:t>
            </a:r>
          </a:p>
          <a:p>
            <a:pPr algn="just">
              <a:defRPr sz="2000"/>
            </a:pPr>
            <a:endParaRPr/>
          </a:p>
          <a:p>
            <a:pPr algn="just">
              <a:defRPr sz="2000"/>
            </a:pPr>
            <a:endParaRPr/>
          </a:p>
          <a:p>
            <a:pPr algn="just">
              <a:defRPr sz="1200"/>
            </a:pPr>
            <a:r>
              <a:t>Referências:</a:t>
            </a:r>
          </a:p>
          <a:p>
            <a:pPr algn="just">
              <a:defRPr sz="1200"/>
            </a:pPr>
            <a:endParaRPr/>
          </a:p>
          <a:p>
            <a:pPr algn="just">
              <a:defRPr sz="1200"/>
            </a:pPr>
            <a:r>
              <a:t>Biografia</a:t>
            </a:r>
          </a:p>
          <a:p>
            <a:pPr algn="just">
              <a:defRPr sz="1200"/>
            </a:pPr>
            <a:r>
              <a:t>Disponível </a:t>
            </a:r>
            <a:r>
              <a:rPr u="sng">
                <a:solidFill>
                  <a:srgbClr val="0000FF"/>
                </a:solidFill>
                <a:uFill>
                  <a:solidFill>
                    <a:srgbClr val="0000FF"/>
                  </a:solidFill>
                </a:uFill>
                <a:hlinkClick r:id="rId2"/>
              </a:rPr>
              <a:t>http://antigo.acordacultura.org.br/herois/heroi/therezasantos</a:t>
            </a:r>
            <a:r>
              <a:t>. Acessado em 03 de agosto de 2019.</a:t>
            </a:r>
          </a:p>
          <a:p>
            <a:pPr algn="just">
              <a:defRPr sz="1200"/>
            </a:pPr>
            <a:r>
              <a:t>Disponível em: </a:t>
            </a:r>
            <a:r>
              <a:rPr u="sng">
                <a:solidFill>
                  <a:srgbClr val="0000FF"/>
                </a:solidFill>
                <a:uFill>
                  <a:solidFill>
                    <a:srgbClr val="0000FF"/>
                  </a:solidFill>
                </a:uFill>
                <a:hlinkClick r:id="rId3"/>
              </a:rPr>
              <a:t>http://www.cultne.com.br/tereza-santos-nos-deixa-um-legado-exemplar-como-miliante-negra/</a:t>
            </a:r>
            <a:r>
              <a:t> Acessado em 03 de agosto de 2019; RIOS, Flavia. A trajetória de Thereza Santos: comunismo, raça e gênero durante o regime militar.  Revista de Ciencias Sociais. Plural. USP. </a:t>
            </a:r>
            <a:r>
              <a:rPr u="sng">
                <a:solidFill>
                  <a:srgbClr val="0000FF"/>
                </a:solidFill>
                <a:uFill>
                  <a:solidFill>
                    <a:srgbClr val="0000FF"/>
                  </a:solidFill>
                </a:uFill>
                <a:hlinkClick r:id="rId4"/>
              </a:rPr>
              <a:t>http://www.revistas.usp.br/plural/article/view/83619</a:t>
            </a:r>
            <a:r>
              <a:t>.</a:t>
            </a:r>
          </a:p>
          <a:p>
            <a:pPr algn="just">
              <a:defRPr sz="1200"/>
            </a:pPr>
            <a:endParaRPr/>
          </a:p>
          <a:p>
            <a:pPr algn="just">
              <a:defRPr sz="1200"/>
            </a:pPr>
            <a:r>
              <a:t>Imagem:</a:t>
            </a:r>
          </a:p>
          <a:p>
            <a:pPr algn="just">
              <a:defRPr sz="1200"/>
            </a:pPr>
            <a:r>
              <a:t>Disponível em: </a:t>
            </a:r>
            <a:r>
              <a:rPr u="sng">
                <a:solidFill>
                  <a:srgbClr val="0000FF"/>
                </a:solidFill>
                <a:uFill>
                  <a:solidFill>
                    <a:srgbClr val="0000FF"/>
                  </a:solidFill>
                </a:uFill>
                <a:hlinkClick r:id="rId5"/>
              </a:rPr>
              <a:t>http://multisamba.blogspot.com/2013/01/thereza-santos-malunga-guerreira.html</a:t>
            </a:r>
            <a:r>
              <a:t> Acessado em 03 de dezembro de 2019</a:t>
            </a:r>
          </a:p>
        </p:txBody>
      </p:sp>
    </p:spTree>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hereza Santos"/>
          <p:cNvSpPr txBox="1"/>
          <p:nvPr/>
        </p:nvSpPr>
        <p:spPr>
          <a:xfrm>
            <a:off x="1421838" y="5450814"/>
            <a:ext cx="6300325"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Maria Helena Vargas da Silveira/ Helena do Sul</a:t>
            </a:r>
          </a:p>
        </p:txBody>
      </p:sp>
      <p:grpSp>
        <p:nvGrpSpPr>
          <p:cNvPr id="731" name="Picture 3"/>
          <p:cNvGrpSpPr/>
          <p:nvPr/>
        </p:nvGrpSpPr>
        <p:grpSpPr>
          <a:xfrm>
            <a:off x="2534691" y="782643"/>
            <a:ext cx="3790777" cy="4166269"/>
            <a:chOff x="0" y="0"/>
            <a:chExt cx="3790775" cy="4166268"/>
          </a:xfrm>
        </p:grpSpPr>
        <p:pic>
          <p:nvPicPr>
            <p:cNvPr id="730" name="Picture 3" descr="Picture 3"/>
            <p:cNvPicPr>
              <a:picLocks noChangeAspect="1"/>
            </p:cNvPicPr>
            <p:nvPr/>
          </p:nvPicPr>
          <p:blipFill>
            <a:blip r:embed="rId2" cstate="print">
              <a:extLst/>
            </a:blip>
            <a:srcRect r="3883"/>
            <a:stretch>
              <a:fillRect/>
            </a:stretch>
          </p:blipFill>
          <p:spPr>
            <a:xfrm>
              <a:off x="203199" y="215900"/>
              <a:ext cx="3384377" cy="3734469"/>
            </a:xfrm>
            <a:prstGeom prst="rect">
              <a:avLst/>
            </a:prstGeom>
            <a:ln>
              <a:noFill/>
            </a:ln>
            <a:effectLst/>
          </p:spPr>
        </p:pic>
        <p:pic>
          <p:nvPicPr>
            <p:cNvPr id="729" name="Picture 3" descr="Picture 3"/>
            <p:cNvPicPr>
              <a:picLocks/>
            </p:cNvPicPr>
            <p:nvPr/>
          </p:nvPicPr>
          <p:blipFill>
            <a:blip r:embed="rId3" cstate="print">
              <a:extLst/>
            </a:blip>
            <a:stretch>
              <a:fillRect/>
            </a:stretch>
          </p:blipFill>
          <p:spPr>
            <a:xfrm>
              <a:off x="-1" y="0"/>
              <a:ext cx="3790777" cy="4166269"/>
            </a:xfrm>
            <a:prstGeom prst="rect">
              <a:avLst/>
            </a:prstGeom>
            <a:effectLst/>
          </p:spPr>
        </p:pic>
      </p:grpSp>
    </p:spTree>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Retângulo 1"/>
          <p:cNvSpPr txBox="1"/>
          <p:nvPr/>
        </p:nvSpPr>
        <p:spPr>
          <a:xfrm>
            <a:off x="670414" y="772865"/>
            <a:ext cx="7803172" cy="5509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r>
              <a:rPr dirty="0"/>
              <a:t> </a:t>
            </a:r>
            <a:r>
              <a:rPr sz="2400" b="1" dirty="0">
                <a:latin typeface="+mj-lt"/>
                <a:ea typeface="+mj-ea"/>
                <a:cs typeface="+mj-cs"/>
                <a:sym typeface="Helvetica"/>
              </a:rPr>
              <a:t>Maria Helena Vargas </a:t>
            </a:r>
            <a:r>
              <a:rPr sz="2400" b="1" dirty="0" err="1">
                <a:latin typeface="+mj-lt"/>
                <a:ea typeface="+mj-ea"/>
                <a:cs typeface="+mj-cs"/>
                <a:sym typeface="Helvetica"/>
              </a:rPr>
              <a:t>da</a:t>
            </a:r>
            <a:r>
              <a:rPr sz="2400" b="1" dirty="0">
                <a:latin typeface="+mj-lt"/>
                <a:ea typeface="+mj-ea"/>
                <a:cs typeface="+mj-cs"/>
                <a:sym typeface="Helvetica"/>
              </a:rPr>
              <a:t> </a:t>
            </a:r>
            <a:r>
              <a:rPr sz="2400" b="1" dirty="0" err="1">
                <a:latin typeface="+mj-lt"/>
                <a:ea typeface="+mj-ea"/>
                <a:cs typeface="+mj-cs"/>
                <a:sym typeface="Helvetica"/>
              </a:rPr>
              <a:t>Silveira</a:t>
            </a:r>
            <a:r>
              <a:rPr sz="2400" b="1" dirty="0">
                <a:latin typeface="+mj-lt"/>
                <a:ea typeface="+mj-ea"/>
                <a:cs typeface="+mj-cs"/>
                <a:sym typeface="Helvetica"/>
              </a:rPr>
              <a:t>/ Helena do </a:t>
            </a:r>
            <a:r>
              <a:rPr sz="2400" b="1" dirty="0" err="1">
                <a:latin typeface="+mj-lt"/>
                <a:ea typeface="+mj-ea"/>
                <a:cs typeface="+mj-cs"/>
                <a:sym typeface="Helvetica"/>
              </a:rPr>
              <a:t>Sul</a:t>
            </a:r>
            <a:endParaRPr sz="2400" b="1" dirty="0">
              <a:latin typeface="+mj-lt"/>
              <a:ea typeface="+mj-ea"/>
              <a:cs typeface="+mj-cs"/>
              <a:sym typeface="Helvetica"/>
            </a:endParaRPr>
          </a:p>
          <a:p>
            <a:pPr algn="ctr">
              <a:lnSpc>
                <a:spcPct val="120000"/>
              </a:lnSpc>
              <a:defRPr sz="2000"/>
            </a:pPr>
            <a:r>
              <a:rPr dirty="0"/>
              <a:t>(</a:t>
            </a:r>
            <a:r>
              <a:rPr dirty="0" err="1"/>
              <a:t>Peltas</a:t>
            </a:r>
            <a:r>
              <a:rPr dirty="0"/>
              <a:t>/RS, 1940- Brasília/DF,  2009)</a:t>
            </a:r>
          </a:p>
          <a:p>
            <a:pPr algn="just">
              <a:defRPr sz="2000"/>
            </a:pPr>
            <a:endParaRPr dirty="0"/>
          </a:p>
          <a:p>
            <a:pPr algn="just">
              <a:defRPr sz="2000"/>
            </a:pPr>
            <a:endParaRPr dirty="0"/>
          </a:p>
          <a:p>
            <a:pPr algn="just"/>
            <a:r>
              <a:rPr dirty="0" err="1"/>
              <a:t>Professora</a:t>
            </a:r>
            <a:r>
              <a:rPr dirty="0"/>
              <a:t> e </a:t>
            </a:r>
            <a:r>
              <a:rPr dirty="0" err="1"/>
              <a:t>escritora</a:t>
            </a:r>
            <a:r>
              <a:rPr dirty="0"/>
              <a:t> com </a:t>
            </a:r>
            <a:r>
              <a:rPr dirty="0" err="1"/>
              <a:t>atuação</a:t>
            </a:r>
            <a:r>
              <a:rPr dirty="0"/>
              <a:t> </a:t>
            </a:r>
            <a:r>
              <a:rPr dirty="0" err="1"/>
              <a:t>nas</a:t>
            </a:r>
            <a:r>
              <a:rPr dirty="0"/>
              <a:t> </a:t>
            </a:r>
            <a:r>
              <a:rPr dirty="0" err="1"/>
              <a:t>cidades</a:t>
            </a:r>
            <a:r>
              <a:rPr dirty="0"/>
              <a:t> de Pelotas, São </a:t>
            </a:r>
            <a:r>
              <a:rPr dirty="0" err="1"/>
              <a:t>Lourenço</a:t>
            </a:r>
            <a:r>
              <a:rPr dirty="0"/>
              <a:t> do </a:t>
            </a:r>
            <a:r>
              <a:rPr dirty="0" err="1"/>
              <a:t>Sul</a:t>
            </a:r>
            <a:r>
              <a:rPr dirty="0"/>
              <a:t>, Porto </a:t>
            </a:r>
            <a:r>
              <a:rPr dirty="0" err="1"/>
              <a:t>Alegre</a:t>
            </a:r>
            <a:r>
              <a:rPr dirty="0"/>
              <a:t> e Brasília. </a:t>
            </a:r>
            <a:r>
              <a:rPr dirty="0" err="1"/>
              <a:t>Atuou</a:t>
            </a:r>
            <a:r>
              <a:rPr dirty="0"/>
              <a:t> </a:t>
            </a:r>
            <a:r>
              <a:rPr dirty="0" err="1"/>
              <a:t>junto</a:t>
            </a:r>
            <a:r>
              <a:rPr dirty="0"/>
              <a:t> à </a:t>
            </a:r>
            <a:r>
              <a:rPr dirty="0" err="1"/>
              <a:t>rede</a:t>
            </a:r>
            <a:r>
              <a:rPr dirty="0"/>
              <a:t> </a:t>
            </a:r>
            <a:r>
              <a:rPr dirty="0" err="1"/>
              <a:t>pública</a:t>
            </a:r>
            <a:r>
              <a:rPr dirty="0"/>
              <a:t> de </a:t>
            </a:r>
            <a:r>
              <a:rPr dirty="0" err="1"/>
              <a:t>ensino</a:t>
            </a:r>
            <a:r>
              <a:rPr dirty="0"/>
              <a:t> entre 1961 e 1986. </a:t>
            </a:r>
            <a:r>
              <a:rPr dirty="0" err="1"/>
              <a:t>Em</a:t>
            </a:r>
            <a:r>
              <a:rPr dirty="0"/>
              <a:t> 1987 </a:t>
            </a:r>
            <a:r>
              <a:rPr dirty="0" err="1"/>
              <a:t>lançou</a:t>
            </a:r>
            <a:r>
              <a:rPr dirty="0"/>
              <a:t> </a:t>
            </a:r>
            <a:r>
              <a:rPr dirty="0" err="1"/>
              <a:t>seu</a:t>
            </a:r>
            <a:r>
              <a:rPr dirty="0"/>
              <a:t> </a:t>
            </a:r>
            <a:r>
              <a:rPr dirty="0" err="1"/>
              <a:t>primeiro</a:t>
            </a:r>
            <a:r>
              <a:rPr dirty="0"/>
              <a:t> </a:t>
            </a:r>
            <a:r>
              <a:rPr dirty="0" err="1"/>
              <a:t>livro</a:t>
            </a:r>
            <a:r>
              <a:rPr dirty="0"/>
              <a:t>, </a:t>
            </a:r>
            <a:r>
              <a:rPr i="1" dirty="0"/>
              <a:t>É </a:t>
            </a:r>
            <a:r>
              <a:rPr i="1" dirty="0" err="1"/>
              <a:t>Fogo</a:t>
            </a:r>
            <a:r>
              <a:rPr dirty="0"/>
              <a:t>! </a:t>
            </a:r>
            <a:r>
              <a:rPr dirty="0" err="1"/>
              <a:t>Manteve</a:t>
            </a:r>
            <a:r>
              <a:rPr dirty="0"/>
              <a:t> </a:t>
            </a:r>
            <a:r>
              <a:rPr dirty="0" err="1"/>
              <a:t>uma</a:t>
            </a:r>
            <a:r>
              <a:rPr dirty="0"/>
              <a:t> </a:t>
            </a:r>
            <a:r>
              <a:rPr dirty="0" err="1"/>
              <a:t>intensa</a:t>
            </a:r>
            <a:r>
              <a:rPr dirty="0"/>
              <a:t> </a:t>
            </a:r>
            <a:r>
              <a:rPr dirty="0" err="1"/>
              <a:t>produção</a:t>
            </a:r>
            <a:r>
              <a:rPr dirty="0"/>
              <a:t>, </a:t>
            </a:r>
            <a:r>
              <a:rPr dirty="0" err="1"/>
              <a:t>publicando</a:t>
            </a:r>
            <a:r>
              <a:rPr dirty="0"/>
              <a:t> 11 </a:t>
            </a:r>
            <a:r>
              <a:rPr dirty="0" err="1"/>
              <a:t>livros</a:t>
            </a:r>
            <a:r>
              <a:rPr dirty="0"/>
              <a:t> </a:t>
            </a:r>
            <a:r>
              <a:rPr dirty="0" err="1"/>
              <a:t>dedicados</a:t>
            </a:r>
            <a:r>
              <a:rPr dirty="0"/>
              <a:t> à </a:t>
            </a:r>
            <a:r>
              <a:rPr dirty="0" err="1"/>
              <a:t>temática</a:t>
            </a:r>
            <a:r>
              <a:rPr dirty="0"/>
              <a:t> </a:t>
            </a:r>
            <a:r>
              <a:rPr dirty="0" err="1"/>
              <a:t>da</a:t>
            </a:r>
            <a:r>
              <a:rPr dirty="0"/>
              <a:t> negritude </a:t>
            </a:r>
            <a:r>
              <a:rPr dirty="0" err="1"/>
              <a:t>sulina</a:t>
            </a:r>
            <a:r>
              <a:rPr dirty="0"/>
              <a:t> e a </a:t>
            </a:r>
            <a:r>
              <a:rPr dirty="0" err="1"/>
              <a:t>educação</a:t>
            </a:r>
            <a:r>
              <a:rPr dirty="0"/>
              <a:t>, </a:t>
            </a:r>
            <a:r>
              <a:rPr dirty="0" err="1"/>
              <a:t>além</a:t>
            </a:r>
            <a:r>
              <a:rPr dirty="0"/>
              <a:t> de </a:t>
            </a:r>
            <a:r>
              <a:rPr dirty="0" err="1"/>
              <a:t>colaborar</a:t>
            </a:r>
            <a:r>
              <a:rPr dirty="0"/>
              <a:t> com </a:t>
            </a:r>
            <a:r>
              <a:rPr dirty="0" err="1"/>
              <a:t>textos</a:t>
            </a:r>
            <a:r>
              <a:rPr dirty="0"/>
              <a:t> </a:t>
            </a:r>
            <a:r>
              <a:rPr dirty="0" err="1"/>
              <a:t>para</a:t>
            </a:r>
            <a:r>
              <a:rPr dirty="0"/>
              <a:t> </a:t>
            </a:r>
            <a:r>
              <a:rPr dirty="0" err="1"/>
              <a:t>coletâneas</a:t>
            </a:r>
            <a:r>
              <a:rPr dirty="0"/>
              <a:t>. </a:t>
            </a:r>
            <a:r>
              <a:rPr dirty="0" err="1"/>
              <a:t>Atuou</a:t>
            </a:r>
            <a:r>
              <a:rPr dirty="0"/>
              <a:t> </a:t>
            </a:r>
            <a:r>
              <a:rPr dirty="0" err="1"/>
              <a:t>junto</a:t>
            </a:r>
            <a:r>
              <a:rPr dirty="0"/>
              <a:t> à </a:t>
            </a:r>
            <a:r>
              <a:rPr dirty="0" err="1"/>
              <a:t>Secretaria</a:t>
            </a:r>
            <a:r>
              <a:rPr dirty="0"/>
              <a:t> de </a:t>
            </a:r>
            <a:r>
              <a:rPr dirty="0" err="1"/>
              <a:t>Educação</a:t>
            </a:r>
            <a:r>
              <a:rPr dirty="0"/>
              <a:t> </a:t>
            </a:r>
            <a:r>
              <a:rPr dirty="0" err="1"/>
              <a:t>Continuada</a:t>
            </a:r>
            <a:r>
              <a:rPr dirty="0"/>
              <a:t>, </a:t>
            </a:r>
            <a:r>
              <a:rPr dirty="0" err="1"/>
              <a:t>Alfabetização</a:t>
            </a:r>
            <a:r>
              <a:rPr dirty="0"/>
              <a:t> e </a:t>
            </a:r>
            <a:r>
              <a:rPr dirty="0" err="1"/>
              <a:t>Diversidade</a:t>
            </a:r>
            <a:r>
              <a:rPr dirty="0"/>
              <a:t> do </a:t>
            </a:r>
            <a:r>
              <a:rPr dirty="0" err="1"/>
              <a:t>Governo</a:t>
            </a:r>
            <a:r>
              <a:rPr dirty="0"/>
              <a:t> Federal, entre 1999 e 2009, </a:t>
            </a:r>
            <a:r>
              <a:rPr dirty="0" err="1"/>
              <a:t>quando</a:t>
            </a:r>
            <a:r>
              <a:rPr dirty="0"/>
              <a:t> </a:t>
            </a:r>
            <a:r>
              <a:rPr dirty="0" err="1"/>
              <a:t>veio</a:t>
            </a:r>
            <a:r>
              <a:rPr dirty="0"/>
              <a:t> a </a:t>
            </a:r>
            <a:r>
              <a:rPr dirty="0" err="1"/>
              <a:t>falecer</a:t>
            </a:r>
            <a:r>
              <a:rPr dirty="0"/>
              <a:t>. </a:t>
            </a:r>
          </a:p>
          <a:p>
            <a:endParaRPr dirty="0"/>
          </a:p>
          <a:p>
            <a:endParaRPr dirty="0"/>
          </a:p>
          <a:p>
            <a:endParaRPr dirty="0"/>
          </a:p>
          <a:p>
            <a:pPr>
              <a:defRPr sz="1200"/>
            </a:pPr>
            <a:r>
              <a:rPr dirty="0" err="1"/>
              <a:t>Referências</a:t>
            </a:r>
            <a:r>
              <a:rPr dirty="0"/>
              <a:t>: </a:t>
            </a:r>
          </a:p>
          <a:p>
            <a:pPr>
              <a:defRPr sz="1200"/>
            </a:pPr>
            <a:endParaRPr dirty="0"/>
          </a:p>
          <a:p>
            <a:pPr>
              <a:defRPr sz="1200"/>
            </a:pPr>
            <a:r>
              <a:rPr dirty="0" err="1"/>
              <a:t>Biografia</a:t>
            </a:r>
            <a:r>
              <a:rPr dirty="0"/>
              <a:t>:</a:t>
            </a:r>
          </a:p>
          <a:p>
            <a:pPr>
              <a:defRPr sz="1200"/>
            </a:pPr>
            <a:r>
              <a:rPr dirty="0"/>
              <a:t>Timeline </a:t>
            </a:r>
            <a:r>
              <a:rPr dirty="0" err="1"/>
              <a:t>escritora</a:t>
            </a:r>
            <a:r>
              <a:rPr dirty="0"/>
              <a:t> Maria Helena Vargas </a:t>
            </a:r>
            <a:r>
              <a:rPr dirty="0" err="1"/>
              <a:t>da</a:t>
            </a:r>
            <a:r>
              <a:rPr dirty="0"/>
              <a:t> </a:t>
            </a:r>
            <a:r>
              <a:rPr dirty="0" err="1"/>
              <a:t>Silveira</a:t>
            </a:r>
            <a:r>
              <a:rPr dirty="0"/>
              <a:t> (04/09/1940-17/01/2009). </a:t>
            </a:r>
            <a:r>
              <a:rPr dirty="0" err="1"/>
              <a:t>Disponível</a:t>
            </a:r>
            <a:r>
              <a:rPr dirty="0"/>
              <a:t> </a:t>
            </a:r>
            <a:r>
              <a:rPr dirty="0" err="1"/>
              <a:t>em</a:t>
            </a:r>
            <a:r>
              <a:rPr dirty="0"/>
              <a:t> </a:t>
            </a:r>
            <a:r>
              <a:rPr u="sng" dirty="0">
                <a:solidFill>
                  <a:srgbClr val="0000FF"/>
                </a:solidFill>
                <a:uFill>
                  <a:solidFill>
                    <a:srgbClr val="0000FF"/>
                  </a:solidFill>
                </a:uFill>
                <a:hlinkClick r:id="rId2"/>
              </a:rPr>
              <a:t>https://www.timetoast.com/timelines/escritora-maria-helena-vargas-da-silveira</a:t>
            </a:r>
          </a:p>
          <a:p>
            <a:pPr>
              <a:defRPr sz="1200"/>
            </a:pPr>
            <a:r>
              <a:rPr dirty="0" err="1"/>
              <a:t>Imagem</a:t>
            </a:r>
            <a:r>
              <a:rPr dirty="0"/>
              <a:t> e </a:t>
            </a:r>
            <a:r>
              <a:rPr dirty="0" err="1"/>
              <a:t>Biografia</a:t>
            </a:r>
            <a:r>
              <a:rPr dirty="0"/>
              <a:t>: </a:t>
            </a:r>
          </a:p>
          <a:p>
            <a:pPr>
              <a:defRPr sz="1200"/>
            </a:pPr>
            <a:r>
              <a:rPr dirty="0"/>
              <a:t>SILVEIRA, Maria Helena Vargas </a:t>
            </a:r>
            <a:r>
              <a:rPr dirty="0" err="1"/>
              <a:t>da</a:t>
            </a:r>
            <a:r>
              <a:rPr dirty="0"/>
              <a:t>. </a:t>
            </a:r>
            <a:r>
              <a:rPr i="1" dirty="0">
                <a:latin typeface="+mj-lt"/>
                <a:ea typeface="+mj-ea"/>
                <a:cs typeface="+mj-cs"/>
                <a:sym typeface="Helvetica"/>
              </a:rPr>
              <a:t>As </a:t>
            </a:r>
            <a:r>
              <a:rPr i="1" dirty="0" err="1">
                <a:latin typeface="+mj-lt"/>
                <a:ea typeface="+mj-ea"/>
                <a:cs typeface="+mj-cs"/>
                <a:sym typeface="Helvetica"/>
              </a:rPr>
              <a:t>filhas</a:t>
            </a:r>
            <a:r>
              <a:rPr i="1" dirty="0">
                <a:latin typeface="+mj-lt"/>
                <a:ea typeface="+mj-ea"/>
                <a:cs typeface="+mj-cs"/>
                <a:sym typeface="Helvetica"/>
              </a:rPr>
              <a:t> das </a:t>
            </a:r>
            <a:r>
              <a:rPr i="1" dirty="0" err="1">
                <a:latin typeface="+mj-lt"/>
                <a:ea typeface="+mj-ea"/>
                <a:cs typeface="+mj-cs"/>
                <a:sym typeface="Helvetica"/>
              </a:rPr>
              <a:t>lavadeiras</a:t>
            </a:r>
            <a:r>
              <a:rPr i="1" dirty="0">
                <a:latin typeface="+mj-lt"/>
                <a:ea typeface="+mj-ea"/>
                <a:cs typeface="+mj-cs"/>
                <a:sym typeface="Helvetica"/>
              </a:rPr>
              <a:t>. </a:t>
            </a:r>
            <a:r>
              <a:rPr dirty="0"/>
              <a:t>Porto </a:t>
            </a:r>
            <a:r>
              <a:rPr dirty="0" err="1"/>
              <a:t>Alegre</a:t>
            </a:r>
            <a:r>
              <a:rPr dirty="0"/>
              <a:t>: </a:t>
            </a:r>
            <a:r>
              <a:rPr dirty="0" err="1"/>
              <a:t>Grupo</a:t>
            </a:r>
            <a:r>
              <a:rPr dirty="0"/>
              <a:t> Cultural </a:t>
            </a:r>
            <a:r>
              <a:rPr dirty="0" err="1"/>
              <a:t>Rainha</a:t>
            </a:r>
            <a:r>
              <a:rPr dirty="0"/>
              <a:t> </a:t>
            </a:r>
            <a:r>
              <a:rPr dirty="0" err="1"/>
              <a:t>Ginga</a:t>
            </a:r>
            <a:r>
              <a:rPr dirty="0"/>
              <a:t>, 2002.</a:t>
            </a:r>
          </a:p>
        </p:txBody>
      </p:sp>
    </p:spTree>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 name="maria.jpeg"/>
          <p:cNvGrpSpPr/>
          <p:nvPr/>
        </p:nvGrpSpPr>
        <p:grpSpPr>
          <a:xfrm>
            <a:off x="2429916" y="893019"/>
            <a:ext cx="4284169" cy="4614764"/>
            <a:chOff x="0" y="0"/>
            <a:chExt cx="4284168" cy="4614762"/>
          </a:xfrm>
        </p:grpSpPr>
        <p:pic>
          <p:nvPicPr>
            <p:cNvPr id="735" name="maria.jpeg" descr="maria.jpeg"/>
            <p:cNvPicPr>
              <a:picLocks noChangeAspect="1"/>
            </p:cNvPicPr>
            <p:nvPr/>
          </p:nvPicPr>
          <p:blipFill>
            <a:blip r:embed="rId2" cstate="print">
              <a:extLst/>
            </a:blip>
            <a:stretch>
              <a:fillRect/>
            </a:stretch>
          </p:blipFill>
          <p:spPr>
            <a:xfrm>
              <a:off x="203200" y="215900"/>
              <a:ext cx="3877769" cy="4182964"/>
            </a:xfrm>
            <a:prstGeom prst="rect">
              <a:avLst/>
            </a:prstGeom>
            <a:ln w="12700" cap="flat">
              <a:noFill/>
              <a:miter lim="400000"/>
            </a:ln>
            <a:effectLst/>
          </p:spPr>
        </p:pic>
        <p:pic>
          <p:nvPicPr>
            <p:cNvPr id="736" name="maria.jpeg" descr="maria.jpeg"/>
            <p:cNvPicPr>
              <a:picLocks noChangeAspect="1"/>
            </p:cNvPicPr>
            <p:nvPr/>
          </p:nvPicPr>
          <p:blipFill>
            <a:blip r:embed="rId3" cstate="print">
              <a:extLst/>
            </a:blip>
            <a:stretch>
              <a:fillRect/>
            </a:stretch>
          </p:blipFill>
          <p:spPr>
            <a:xfrm>
              <a:off x="0" y="0"/>
              <a:ext cx="4284169" cy="4614764"/>
            </a:xfrm>
            <a:prstGeom prst="rect">
              <a:avLst/>
            </a:prstGeom>
            <a:ln w="12700" cap="flat">
              <a:noFill/>
              <a:miter lim="400000"/>
            </a:ln>
            <a:effectLst/>
          </p:spPr>
        </p:pic>
      </p:grpSp>
      <p:sp>
        <p:nvSpPr>
          <p:cNvPr id="738" name="Maria Beatriz Nascimento"/>
          <p:cNvSpPr txBox="1"/>
          <p:nvPr/>
        </p:nvSpPr>
        <p:spPr>
          <a:xfrm>
            <a:off x="2819656" y="5655215"/>
            <a:ext cx="350468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Maria Beatriz Nascimento</a:t>
            </a:r>
          </a:p>
        </p:txBody>
      </p:sp>
    </p:spTree>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CaixaDeTexto 1"/>
          <p:cNvSpPr txBox="1"/>
          <p:nvPr/>
        </p:nvSpPr>
        <p:spPr>
          <a:xfrm>
            <a:off x="752950" y="819056"/>
            <a:ext cx="7638100" cy="5502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Maria Beatriz Nascimento</a:t>
            </a:r>
          </a:p>
          <a:p>
            <a:pPr algn="ctr">
              <a:lnSpc>
                <a:spcPct val="120000"/>
              </a:lnSpc>
              <a:defRPr sz="2000"/>
            </a:pPr>
            <a:r>
              <a:t>(Aracaju/SE, 1942-Rio de Janeiro/RJ, 1995)</a:t>
            </a:r>
          </a:p>
          <a:p>
            <a:pPr algn="ctr">
              <a:lnSpc>
                <a:spcPct val="120000"/>
              </a:lnSpc>
              <a:defRPr sz="1600" b="1">
                <a:latin typeface="+mj-lt"/>
                <a:ea typeface="+mj-ea"/>
                <a:cs typeface="+mj-cs"/>
                <a:sym typeface="Helvetica"/>
              </a:defRPr>
            </a:pPr>
            <a:endParaRPr/>
          </a:p>
          <a:p>
            <a:pPr algn="ctr">
              <a:lnSpc>
                <a:spcPct val="120000"/>
              </a:lnSpc>
              <a:defRPr sz="1600" b="1">
                <a:latin typeface="+mj-lt"/>
                <a:ea typeface="+mj-ea"/>
                <a:cs typeface="+mj-cs"/>
                <a:sym typeface="Helvetica"/>
              </a:defRPr>
            </a:pPr>
            <a:endParaRPr/>
          </a:p>
          <a:p>
            <a:pPr algn="just"/>
            <a:r>
              <a:t>Historiadora e ativista do movimento negro. Cursou História na Universidade Federal do Rio de Janeiro. No mesmo período, fez estágio em Pesquisa no Arquivo Nacional. Posteriormente, torna-se professora de História da rede estadual de ensino do Rio de Janeiro. Em 1978, dá início ao curso de especialização em História na Universidade Federal Fluminense, que conclui em 1981, com a pesquisa "Sistemas alternativos organizados pelos negros: dos quilombos às favelas". Na UFF,  participou da criação do Grupo de Trabalho André Rebouças, em 1974,</a:t>
            </a:r>
          </a:p>
          <a:p>
            <a:pPr algn="just"/>
            <a:endParaRPr/>
          </a:p>
          <a:p>
            <a:pPr algn="just"/>
            <a:endParaRPr/>
          </a:p>
          <a:p>
            <a:pPr algn="just"/>
            <a:endParaRPr/>
          </a:p>
          <a:p>
            <a:pPr algn="just"/>
            <a:r>
              <a:t>Referência:</a:t>
            </a:r>
          </a:p>
          <a:p>
            <a:pPr algn="just">
              <a:defRPr sz="1200"/>
            </a:pPr>
            <a:endParaRPr/>
          </a:p>
          <a:p>
            <a:pPr algn="just">
              <a:defRPr sz="1200"/>
            </a:pPr>
            <a:r>
              <a:t>Imagem e Biografia:</a:t>
            </a:r>
          </a:p>
          <a:p>
            <a:pPr algn="just">
              <a:defRPr sz="1200"/>
            </a:pPr>
            <a:r>
              <a:t>Disponível em: </a:t>
            </a:r>
            <a:r>
              <a:rPr u="sng">
                <a:solidFill>
                  <a:srgbClr val="0000FF"/>
                </a:solidFill>
                <a:uFill>
                  <a:solidFill>
                    <a:srgbClr val="0000FF"/>
                  </a:solidFill>
                </a:uFill>
                <a:hlinkClick r:id="rId2"/>
              </a:rPr>
              <a:t>http://www.arquivonacional.gov.br/br/component/tags/tag/maria-beatriz-nascimento.html</a:t>
            </a:r>
            <a:r>
              <a:t>. Acessado em 08 de julho de 2019.</a:t>
            </a:r>
          </a:p>
        </p:txBody>
      </p:sp>
    </p:spTree>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Conceição Evaristo de Brito"/>
          <p:cNvSpPr txBox="1"/>
          <p:nvPr/>
        </p:nvSpPr>
        <p:spPr>
          <a:xfrm>
            <a:off x="2656764" y="5789013"/>
            <a:ext cx="383047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Conceição Evaristo de Brito</a:t>
            </a:r>
          </a:p>
        </p:txBody>
      </p:sp>
      <p:grpSp>
        <p:nvGrpSpPr>
          <p:cNvPr id="745" name="Picture 2"/>
          <p:cNvGrpSpPr/>
          <p:nvPr/>
        </p:nvGrpSpPr>
        <p:grpSpPr>
          <a:xfrm>
            <a:off x="2711787" y="836834"/>
            <a:ext cx="3720426" cy="4857170"/>
            <a:chOff x="0" y="0"/>
            <a:chExt cx="3720424" cy="4857169"/>
          </a:xfrm>
        </p:grpSpPr>
        <p:pic>
          <p:nvPicPr>
            <p:cNvPr id="744" name="Picture 2" descr="Picture 2"/>
            <p:cNvPicPr>
              <a:picLocks noChangeAspect="1"/>
            </p:cNvPicPr>
            <p:nvPr/>
          </p:nvPicPr>
          <p:blipFill>
            <a:blip r:embed="rId2" cstate="print">
              <a:extLst/>
            </a:blip>
            <a:stretch>
              <a:fillRect/>
            </a:stretch>
          </p:blipFill>
          <p:spPr>
            <a:xfrm>
              <a:off x="203200" y="215900"/>
              <a:ext cx="3314025" cy="4425370"/>
            </a:xfrm>
            <a:prstGeom prst="rect">
              <a:avLst/>
            </a:prstGeom>
            <a:ln>
              <a:noFill/>
            </a:ln>
            <a:effectLst/>
          </p:spPr>
        </p:pic>
        <p:pic>
          <p:nvPicPr>
            <p:cNvPr id="743" name="Picture 2" descr="Picture 2"/>
            <p:cNvPicPr>
              <a:picLocks/>
            </p:cNvPicPr>
            <p:nvPr/>
          </p:nvPicPr>
          <p:blipFill>
            <a:blip r:embed="rId3" cstate="print">
              <a:extLst/>
            </a:blip>
            <a:stretch>
              <a:fillRect/>
            </a:stretch>
          </p:blipFill>
          <p:spPr>
            <a:xfrm>
              <a:off x="0" y="0"/>
              <a:ext cx="3720425" cy="4857170"/>
            </a:xfrm>
            <a:prstGeom prst="rect">
              <a:avLst/>
            </a:prstGeom>
            <a:effectLst/>
          </p:spPr>
        </p:pic>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Picture 2"/>
          <p:cNvGrpSpPr/>
          <p:nvPr/>
        </p:nvGrpSpPr>
        <p:grpSpPr>
          <a:xfrm>
            <a:off x="1941486" y="1059363"/>
            <a:ext cx="5261029" cy="3928653"/>
            <a:chOff x="0" y="0"/>
            <a:chExt cx="5261028" cy="3928652"/>
          </a:xfrm>
        </p:grpSpPr>
        <p:pic>
          <p:nvPicPr>
            <p:cNvPr id="156" name="Picture 2" descr="Picture 2"/>
            <p:cNvPicPr>
              <a:picLocks noChangeAspect="1"/>
            </p:cNvPicPr>
            <p:nvPr/>
          </p:nvPicPr>
          <p:blipFill>
            <a:blip r:embed="rId2" cstate="print">
              <a:extLst/>
            </a:blip>
            <a:stretch>
              <a:fillRect/>
            </a:stretch>
          </p:blipFill>
          <p:spPr>
            <a:xfrm>
              <a:off x="203200" y="215900"/>
              <a:ext cx="4854629" cy="3496852"/>
            </a:xfrm>
            <a:prstGeom prst="rect">
              <a:avLst/>
            </a:prstGeom>
            <a:ln w="12700" cap="flat">
              <a:noFill/>
              <a:miter lim="400000"/>
            </a:ln>
            <a:effectLst/>
          </p:spPr>
        </p:pic>
        <p:pic>
          <p:nvPicPr>
            <p:cNvPr id="157" name="Picture 2" descr="Picture 2"/>
            <p:cNvPicPr>
              <a:picLocks noChangeAspect="1"/>
            </p:cNvPicPr>
            <p:nvPr/>
          </p:nvPicPr>
          <p:blipFill>
            <a:blip r:embed="rId3" cstate="print">
              <a:extLst/>
            </a:blip>
            <a:stretch>
              <a:fillRect/>
            </a:stretch>
          </p:blipFill>
          <p:spPr>
            <a:xfrm>
              <a:off x="0" y="-1"/>
              <a:ext cx="5261029" cy="3928653"/>
            </a:xfrm>
            <a:prstGeom prst="rect">
              <a:avLst/>
            </a:prstGeom>
            <a:ln w="12700" cap="flat">
              <a:noFill/>
              <a:miter lim="400000"/>
            </a:ln>
            <a:effectLst/>
          </p:spPr>
        </p:pic>
      </p:grpSp>
      <p:sp>
        <p:nvSpPr>
          <p:cNvPr id="159" name="Estêvão Roberto da Silva"/>
          <p:cNvSpPr txBox="1"/>
          <p:nvPr/>
        </p:nvSpPr>
        <p:spPr>
          <a:xfrm>
            <a:off x="2842985" y="5154013"/>
            <a:ext cx="345803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Estêvão Roberto da Silva</a:t>
            </a:r>
          </a:p>
        </p:txBody>
      </p:sp>
    </p:spTree>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CaixaDeTexto 1"/>
          <p:cNvSpPr txBox="1"/>
          <p:nvPr/>
        </p:nvSpPr>
        <p:spPr>
          <a:xfrm>
            <a:off x="618546" y="442640"/>
            <a:ext cx="8201925" cy="573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Conceição</a:t>
            </a:r>
            <a:r>
              <a:rPr dirty="0"/>
              <a:t> </a:t>
            </a:r>
            <a:r>
              <a:rPr dirty="0" err="1"/>
              <a:t>Evaristo</a:t>
            </a:r>
            <a:r>
              <a:rPr dirty="0"/>
              <a:t> de </a:t>
            </a:r>
            <a:r>
              <a:rPr dirty="0" err="1"/>
              <a:t>Brito</a:t>
            </a:r>
            <a:endParaRPr dirty="0"/>
          </a:p>
          <a:p>
            <a:pPr algn="ctr">
              <a:lnSpc>
                <a:spcPct val="120000"/>
              </a:lnSpc>
              <a:defRPr sz="2000"/>
            </a:pPr>
            <a:r>
              <a:rPr dirty="0"/>
              <a:t>(Belo Horizonte/MG, 29 de </a:t>
            </a:r>
            <a:r>
              <a:rPr dirty="0" err="1"/>
              <a:t>novembro</a:t>
            </a:r>
            <a:r>
              <a:rPr dirty="0"/>
              <a:t> de 1942 -)</a:t>
            </a:r>
            <a:endParaRPr b="1" dirty="0">
              <a:latin typeface="+mj-lt"/>
              <a:ea typeface="+mj-ea"/>
              <a:cs typeface="+mj-cs"/>
              <a:sym typeface="Helvetica"/>
            </a:endParaRPr>
          </a:p>
          <a:p>
            <a:pPr algn="just">
              <a:defRPr sz="2000"/>
            </a:pPr>
            <a:endParaRPr dirty="0"/>
          </a:p>
          <a:p>
            <a:pPr algn="just">
              <a:defRPr sz="2000" b="1">
                <a:latin typeface="+mj-lt"/>
                <a:ea typeface="+mj-ea"/>
                <a:cs typeface="+mj-cs"/>
                <a:sym typeface="Helvetica"/>
              </a:defRPr>
            </a:pPr>
            <a:endParaRPr dirty="0"/>
          </a:p>
          <a:p>
            <a:pPr algn="just">
              <a:defRPr sz="2000"/>
            </a:pPr>
            <a:endParaRPr dirty="0"/>
          </a:p>
          <a:p>
            <a:pPr algn="just"/>
            <a:r>
              <a:rPr dirty="0"/>
              <a:t>Maria </a:t>
            </a:r>
            <a:r>
              <a:rPr dirty="0" err="1"/>
              <a:t>da</a:t>
            </a:r>
            <a:r>
              <a:rPr dirty="0"/>
              <a:t> </a:t>
            </a:r>
            <a:r>
              <a:rPr dirty="0" err="1"/>
              <a:t>Conceição</a:t>
            </a:r>
            <a:r>
              <a:rPr dirty="0"/>
              <a:t> </a:t>
            </a:r>
            <a:r>
              <a:rPr dirty="0" err="1"/>
              <a:t>Evaristo</a:t>
            </a:r>
            <a:r>
              <a:rPr dirty="0"/>
              <a:t> de </a:t>
            </a:r>
            <a:r>
              <a:rPr dirty="0" err="1"/>
              <a:t>Brito</a:t>
            </a:r>
            <a:r>
              <a:rPr dirty="0"/>
              <a:t> </a:t>
            </a:r>
            <a:r>
              <a:rPr dirty="0" err="1"/>
              <a:t>nasceu</a:t>
            </a:r>
            <a:r>
              <a:rPr dirty="0"/>
              <a:t> </a:t>
            </a:r>
            <a:r>
              <a:rPr dirty="0" err="1"/>
              <a:t>em</a:t>
            </a:r>
            <a:r>
              <a:rPr dirty="0"/>
              <a:t> Belo Horizonte, </a:t>
            </a:r>
            <a:r>
              <a:rPr dirty="0" err="1"/>
              <a:t>em</a:t>
            </a:r>
            <a:r>
              <a:rPr dirty="0"/>
              <a:t> 1946.  </a:t>
            </a:r>
            <a:r>
              <a:rPr dirty="0" err="1"/>
              <a:t>Migrou</a:t>
            </a:r>
            <a:r>
              <a:rPr dirty="0"/>
              <a:t> </a:t>
            </a:r>
            <a:r>
              <a:rPr dirty="0" err="1"/>
              <a:t>para</a:t>
            </a:r>
            <a:r>
              <a:rPr dirty="0"/>
              <a:t> o Rio de Janeiro </a:t>
            </a:r>
            <a:r>
              <a:rPr dirty="0" err="1"/>
              <a:t>na</a:t>
            </a:r>
            <a:r>
              <a:rPr dirty="0"/>
              <a:t> </a:t>
            </a:r>
            <a:r>
              <a:rPr dirty="0" err="1"/>
              <a:t>década</a:t>
            </a:r>
            <a:r>
              <a:rPr dirty="0"/>
              <a:t> de 1970. </a:t>
            </a:r>
            <a:r>
              <a:rPr dirty="0" err="1"/>
              <a:t>Graduada</a:t>
            </a:r>
            <a:r>
              <a:rPr dirty="0"/>
              <a:t> </a:t>
            </a:r>
            <a:r>
              <a:rPr dirty="0" err="1"/>
              <a:t>em</a:t>
            </a:r>
            <a:r>
              <a:rPr dirty="0"/>
              <a:t> </a:t>
            </a:r>
            <a:r>
              <a:rPr dirty="0" err="1"/>
              <a:t>Letras</a:t>
            </a:r>
            <a:r>
              <a:rPr dirty="0"/>
              <a:t> </a:t>
            </a:r>
            <a:r>
              <a:rPr dirty="0" err="1"/>
              <a:t>pela</a:t>
            </a:r>
            <a:r>
              <a:rPr dirty="0"/>
              <a:t> UFRJ, </a:t>
            </a:r>
            <a:r>
              <a:rPr dirty="0" err="1"/>
              <a:t>trabalhou</a:t>
            </a:r>
            <a:r>
              <a:rPr dirty="0"/>
              <a:t> </a:t>
            </a:r>
            <a:r>
              <a:rPr dirty="0" err="1"/>
              <a:t>como</a:t>
            </a:r>
            <a:r>
              <a:rPr dirty="0"/>
              <a:t> </a:t>
            </a:r>
            <a:r>
              <a:rPr dirty="0" err="1"/>
              <a:t>professora</a:t>
            </a:r>
            <a:r>
              <a:rPr dirty="0"/>
              <a:t> </a:t>
            </a:r>
            <a:r>
              <a:rPr dirty="0" err="1"/>
              <a:t>da</a:t>
            </a:r>
            <a:r>
              <a:rPr dirty="0"/>
              <a:t> </a:t>
            </a:r>
            <a:r>
              <a:rPr dirty="0" err="1"/>
              <a:t>rede</a:t>
            </a:r>
            <a:r>
              <a:rPr dirty="0"/>
              <a:t> </a:t>
            </a:r>
            <a:r>
              <a:rPr dirty="0" err="1"/>
              <a:t>pública</a:t>
            </a:r>
            <a:r>
              <a:rPr dirty="0"/>
              <a:t> de </a:t>
            </a:r>
            <a:r>
              <a:rPr dirty="0" err="1"/>
              <a:t>ensino</a:t>
            </a:r>
            <a:r>
              <a:rPr dirty="0"/>
              <a:t> </a:t>
            </a:r>
            <a:r>
              <a:rPr dirty="0" err="1"/>
              <a:t>da</a:t>
            </a:r>
            <a:r>
              <a:rPr dirty="0"/>
              <a:t> capital </a:t>
            </a:r>
            <a:r>
              <a:rPr dirty="0" err="1"/>
              <a:t>fluminense</a:t>
            </a:r>
            <a:r>
              <a:rPr dirty="0"/>
              <a:t>. É </a:t>
            </a:r>
            <a:r>
              <a:rPr dirty="0" err="1"/>
              <a:t>Mestre</a:t>
            </a:r>
            <a:r>
              <a:rPr dirty="0"/>
              <a:t> </a:t>
            </a:r>
            <a:r>
              <a:rPr dirty="0" err="1"/>
              <a:t>em</a:t>
            </a:r>
            <a:r>
              <a:rPr dirty="0"/>
              <a:t> </a:t>
            </a:r>
            <a:r>
              <a:rPr dirty="0" err="1"/>
              <a:t>Literatura</a:t>
            </a:r>
            <a:r>
              <a:rPr dirty="0"/>
              <a:t> </a:t>
            </a:r>
            <a:r>
              <a:rPr dirty="0" err="1"/>
              <a:t>Brasileira</a:t>
            </a:r>
            <a:r>
              <a:rPr dirty="0"/>
              <a:t> </a:t>
            </a:r>
            <a:r>
              <a:rPr dirty="0" err="1"/>
              <a:t>pela</a:t>
            </a:r>
            <a:r>
              <a:rPr dirty="0"/>
              <a:t> PUC do Rio de Janeiro e </a:t>
            </a:r>
            <a:r>
              <a:rPr dirty="0" err="1"/>
              <a:t>Doutora</a:t>
            </a:r>
            <a:r>
              <a:rPr dirty="0"/>
              <a:t> </a:t>
            </a:r>
            <a:r>
              <a:rPr dirty="0" err="1"/>
              <a:t>em</a:t>
            </a:r>
            <a:r>
              <a:rPr dirty="0"/>
              <a:t> </a:t>
            </a:r>
            <a:r>
              <a:rPr dirty="0" err="1"/>
              <a:t>Literatura</a:t>
            </a:r>
            <a:r>
              <a:rPr dirty="0"/>
              <a:t> </a:t>
            </a:r>
            <a:r>
              <a:rPr dirty="0" err="1"/>
              <a:t>Comparada</a:t>
            </a:r>
            <a:r>
              <a:rPr dirty="0"/>
              <a:t> </a:t>
            </a:r>
            <a:r>
              <a:rPr dirty="0" err="1"/>
              <a:t>na</a:t>
            </a:r>
            <a:r>
              <a:rPr dirty="0"/>
              <a:t> </a:t>
            </a:r>
            <a:r>
              <a:rPr dirty="0" err="1"/>
              <a:t>Universidade</a:t>
            </a:r>
            <a:r>
              <a:rPr dirty="0"/>
              <a:t> Federal </a:t>
            </a:r>
            <a:r>
              <a:rPr dirty="0" err="1"/>
              <a:t>Fluminense</a:t>
            </a:r>
            <a:r>
              <a:rPr dirty="0"/>
              <a:t>.  </a:t>
            </a:r>
            <a:r>
              <a:rPr dirty="0" err="1"/>
              <a:t>Estreou</a:t>
            </a:r>
            <a:r>
              <a:rPr dirty="0"/>
              <a:t> </a:t>
            </a:r>
            <a:r>
              <a:rPr dirty="0" err="1"/>
              <a:t>na</a:t>
            </a:r>
            <a:r>
              <a:rPr dirty="0"/>
              <a:t> </a:t>
            </a:r>
            <a:r>
              <a:rPr dirty="0" err="1"/>
              <a:t>literatura</a:t>
            </a:r>
            <a:r>
              <a:rPr dirty="0"/>
              <a:t> </a:t>
            </a:r>
            <a:r>
              <a:rPr dirty="0" err="1"/>
              <a:t>em</a:t>
            </a:r>
            <a:r>
              <a:rPr dirty="0"/>
              <a:t> 1990, </a:t>
            </a:r>
            <a:r>
              <a:rPr dirty="0" err="1"/>
              <a:t>quando</a:t>
            </a:r>
            <a:r>
              <a:rPr dirty="0"/>
              <a:t> </a:t>
            </a:r>
            <a:r>
              <a:rPr dirty="0" err="1"/>
              <a:t>passou</a:t>
            </a:r>
            <a:r>
              <a:rPr dirty="0"/>
              <a:t> a</a:t>
            </a:r>
          </a:p>
          <a:p>
            <a:pPr algn="just"/>
            <a:r>
              <a:rPr dirty="0" err="1"/>
              <a:t>publicar</a:t>
            </a:r>
            <a:r>
              <a:rPr dirty="0"/>
              <a:t> </a:t>
            </a:r>
            <a:r>
              <a:rPr dirty="0" err="1"/>
              <a:t>seus</a:t>
            </a:r>
            <a:r>
              <a:rPr dirty="0"/>
              <a:t> </a:t>
            </a:r>
            <a:r>
              <a:rPr dirty="0" err="1"/>
              <a:t>contos</a:t>
            </a:r>
            <a:r>
              <a:rPr dirty="0"/>
              <a:t> e </a:t>
            </a:r>
            <a:r>
              <a:rPr dirty="0" err="1"/>
              <a:t>poemas</a:t>
            </a:r>
            <a:r>
              <a:rPr dirty="0"/>
              <a:t> </a:t>
            </a:r>
            <a:r>
              <a:rPr dirty="0" err="1"/>
              <a:t>na</a:t>
            </a:r>
            <a:r>
              <a:rPr dirty="0"/>
              <a:t> </a:t>
            </a:r>
            <a:r>
              <a:rPr dirty="0" err="1"/>
              <a:t>série</a:t>
            </a:r>
            <a:r>
              <a:rPr dirty="0"/>
              <a:t> </a:t>
            </a:r>
            <a:r>
              <a:rPr i="1" dirty="0" err="1">
                <a:ea typeface="+mj-ea"/>
                <a:cs typeface="+mj-cs"/>
                <a:sym typeface="Helvetica"/>
              </a:rPr>
              <a:t>Cadernos</a:t>
            </a:r>
            <a:r>
              <a:rPr i="1" dirty="0">
                <a:ea typeface="+mj-ea"/>
                <a:cs typeface="+mj-cs"/>
                <a:sym typeface="Helvetica"/>
              </a:rPr>
              <a:t> Negros</a:t>
            </a:r>
            <a:r>
              <a:rPr dirty="0"/>
              <a:t>. </a:t>
            </a:r>
            <a:r>
              <a:rPr dirty="0" err="1"/>
              <a:t>Recebeu</a:t>
            </a:r>
            <a:r>
              <a:rPr dirty="0"/>
              <a:t> </a:t>
            </a:r>
            <a:r>
              <a:rPr dirty="0" err="1"/>
              <a:t>vários</a:t>
            </a:r>
            <a:r>
              <a:rPr dirty="0"/>
              <a:t> </a:t>
            </a:r>
            <a:r>
              <a:rPr dirty="0" err="1"/>
              <a:t>prêmios</a:t>
            </a:r>
            <a:r>
              <a:rPr dirty="0"/>
              <a:t> </a:t>
            </a:r>
            <a:r>
              <a:rPr dirty="0" err="1"/>
              <a:t>ao</a:t>
            </a:r>
            <a:r>
              <a:rPr dirty="0"/>
              <a:t> </a:t>
            </a:r>
            <a:r>
              <a:rPr dirty="0" err="1"/>
              <a:t>longo</a:t>
            </a:r>
            <a:r>
              <a:rPr dirty="0"/>
              <a:t> de </a:t>
            </a:r>
            <a:r>
              <a:rPr dirty="0" err="1"/>
              <a:t>sua</a:t>
            </a:r>
            <a:r>
              <a:rPr dirty="0"/>
              <a:t> </a:t>
            </a:r>
            <a:r>
              <a:rPr dirty="0" err="1"/>
              <a:t>carreira</a:t>
            </a:r>
            <a:r>
              <a:rPr dirty="0"/>
              <a:t>.</a:t>
            </a:r>
          </a:p>
          <a:p>
            <a:pPr algn="just"/>
            <a:endParaRPr dirty="0"/>
          </a:p>
          <a:p>
            <a:pPr algn="just"/>
            <a:endParaRPr dirty="0"/>
          </a:p>
          <a:p>
            <a:pPr algn="just"/>
            <a:endParaRPr dirty="0"/>
          </a:p>
          <a:p>
            <a:pPr algn="just">
              <a:defRPr sz="1400"/>
            </a:pPr>
            <a:endParaRPr dirty="0"/>
          </a:p>
          <a:p>
            <a:pPr algn="just">
              <a:defRPr sz="1400"/>
            </a:pPr>
            <a:endParaRPr dirty="0"/>
          </a:p>
          <a:p>
            <a:pPr algn="just">
              <a:defRPr sz="1200"/>
            </a:pPr>
            <a:r>
              <a:rPr dirty="0" err="1"/>
              <a:t>Referência</a:t>
            </a:r>
            <a:r>
              <a:rPr dirty="0"/>
              <a:t>: </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http://www.letras.ufmg.br/literafro/autoras/188-conceicao-evaristo</a:t>
            </a:r>
            <a:r>
              <a:rPr dirty="0"/>
              <a:t>. </a:t>
            </a:r>
            <a:r>
              <a:rPr dirty="0" err="1"/>
              <a:t>Acessado</a:t>
            </a:r>
            <a:r>
              <a:rPr dirty="0"/>
              <a:t> </a:t>
            </a:r>
            <a:r>
              <a:rPr dirty="0" err="1"/>
              <a:t>em</a:t>
            </a:r>
            <a:r>
              <a:rPr dirty="0"/>
              <a:t> 14 de </a:t>
            </a:r>
            <a:r>
              <a:rPr dirty="0" err="1"/>
              <a:t>julho</a:t>
            </a:r>
            <a:r>
              <a:rPr dirty="0"/>
              <a:t> de 2019.</a:t>
            </a:r>
          </a:p>
        </p:txBody>
      </p:sp>
    </p:spTree>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1" name="JOVELINA_PEROLA_NEGRA.jpg"/>
          <p:cNvGrpSpPr/>
          <p:nvPr/>
        </p:nvGrpSpPr>
        <p:grpSpPr>
          <a:xfrm>
            <a:off x="1298547" y="616345"/>
            <a:ext cx="6546907" cy="4666634"/>
            <a:chOff x="0" y="0"/>
            <a:chExt cx="6546906" cy="4666632"/>
          </a:xfrm>
        </p:grpSpPr>
        <p:pic>
          <p:nvPicPr>
            <p:cNvPr id="749" name="JOVELINA_PEROLA_NEGRA.jpg" descr="JOVELINA_PEROLA_NEGRA.jpg"/>
            <p:cNvPicPr>
              <a:picLocks noChangeAspect="1"/>
            </p:cNvPicPr>
            <p:nvPr/>
          </p:nvPicPr>
          <p:blipFill>
            <a:blip r:embed="rId2" cstate="print">
              <a:extLst/>
            </a:blip>
            <a:stretch>
              <a:fillRect/>
            </a:stretch>
          </p:blipFill>
          <p:spPr>
            <a:xfrm>
              <a:off x="203199" y="215900"/>
              <a:ext cx="6140508" cy="4234833"/>
            </a:xfrm>
            <a:prstGeom prst="rect">
              <a:avLst/>
            </a:prstGeom>
            <a:ln w="12700" cap="flat">
              <a:noFill/>
              <a:miter lim="400000"/>
            </a:ln>
            <a:effectLst/>
          </p:spPr>
        </p:pic>
        <p:pic>
          <p:nvPicPr>
            <p:cNvPr id="750" name="JOVELINA_PEROLA_NEGRA.jpg" descr="JOVELINA_PEROLA_NEGRA.jpg"/>
            <p:cNvPicPr>
              <a:picLocks noChangeAspect="1"/>
            </p:cNvPicPr>
            <p:nvPr/>
          </p:nvPicPr>
          <p:blipFill>
            <a:blip r:embed="rId3" cstate="print">
              <a:extLst/>
            </a:blip>
            <a:stretch>
              <a:fillRect/>
            </a:stretch>
          </p:blipFill>
          <p:spPr>
            <a:xfrm>
              <a:off x="0" y="-1"/>
              <a:ext cx="6546907" cy="4666634"/>
            </a:xfrm>
            <a:prstGeom prst="rect">
              <a:avLst/>
            </a:prstGeom>
            <a:ln w="12700" cap="flat">
              <a:noFill/>
              <a:miter lim="400000"/>
            </a:ln>
            <a:effectLst/>
          </p:spPr>
        </p:pic>
      </p:grpSp>
      <p:sp>
        <p:nvSpPr>
          <p:cNvPr id="752" name="Jovelina Pérola Negra"/>
          <p:cNvSpPr txBox="1"/>
          <p:nvPr/>
        </p:nvSpPr>
        <p:spPr>
          <a:xfrm>
            <a:off x="3060175" y="5433413"/>
            <a:ext cx="302365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Jovelina Pérola Negra</a:t>
            </a:r>
          </a:p>
        </p:txBody>
      </p:sp>
    </p:spTree>
  </p:cSld>
  <p:clrMapOvr>
    <a:masterClrMapping/>
  </p:clrMapOvr>
  <p:transition spd="med"/>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tângulo 3"/>
          <p:cNvSpPr txBox="1"/>
          <p:nvPr/>
        </p:nvSpPr>
        <p:spPr>
          <a:xfrm>
            <a:off x="919166" y="858040"/>
            <a:ext cx="7305666" cy="5468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Jovelina Pérola Negra</a:t>
            </a:r>
          </a:p>
          <a:p>
            <a:pPr algn="ctr">
              <a:lnSpc>
                <a:spcPct val="120000"/>
              </a:lnSpc>
              <a:defRPr sz="2000"/>
            </a:pPr>
            <a:r>
              <a:t>(Rio de Janeiro/RJ, 21 de julho de 1944-Rio de Janeiro/RJ, 02 de novembro de 1998)</a:t>
            </a:r>
            <a:endParaRPr b="1">
              <a:latin typeface="+mj-lt"/>
              <a:ea typeface="+mj-ea"/>
              <a:cs typeface="+mj-cs"/>
              <a:sym typeface="Helvetica"/>
            </a:endParaRPr>
          </a:p>
          <a:p>
            <a:pPr algn="just">
              <a:defRPr sz="2000"/>
            </a:pPr>
            <a:endParaRPr/>
          </a:p>
          <a:p>
            <a:pPr algn="just">
              <a:defRPr sz="2000"/>
            </a:pPr>
            <a:endParaRPr/>
          </a:p>
          <a:p>
            <a:pPr algn="just">
              <a:defRPr sz="2000"/>
            </a:pPr>
            <a:r>
              <a:t>Seu nome de batismo era Jovelina Farias Belfort, foi uma cantora e compositora brasileira e uma das grandes musas do samba, tendo em seu repertório músicas como: "Feirinha da Pavuna“, composição de sua autoria; "É isso que eu mereço" (c/ Zeca Sereno) e "Água de poço“.</a:t>
            </a:r>
          </a:p>
          <a:p>
            <a:endParaRPr/>
          </a:p>
          <a:p>
            <a:endParaRPr/>
          </a:p>
          <a:p>
            <a:endParaRPr/>
          </a:p>
          <a:p>
            <a:pPr algn="just">
              <a:defRPr sz="1200"/>
            </a:pPr>
            <a:r>
              <a:t>Referências:</a:t>
            </a:r>
          </a:p>
          <a:p>
            <a:pPr algn="just">
              <a:defRPr sz="1200"/>
            </a:pPr>
            <a:endParaRPr/>
          </a:p>
          <a:p>
            <a:pPr algn="just">
              <a:defRPr sz="1200"/>
            </a:pPr>
            <a:r>
              <a:t>Biografia:</a:t>
            </a:r>
          </a:p>
          <a:p>
            <a:pPr algn="just">
              <a:defRPr sz="1200"/>
            </a:pPr>
            <a:r>
              <a:t>Disponível em:. </a:t>
            </a:r>
            <a:r>
              <a:rPr u="sng">
                <a:solidFill>
                  <a:srgbClr val="0000FF"/>
                </a:solidFill>
                <a:uFill>
                  <a:solidFill>
                    <a:srgbClr val="0000FF"/>
                  </a:solidFill>
                </a:uFill>
                <a:hlinkClick r:id="rId2"/>
              </a:rPr>
              <a:t>http://www.palmares.gov.br/?page_id=26830</a:t>
            </a:r>
            <a:r>
              <a:t> Acessado em 13 de junho de 2019; </a:t>
            </a:r>
            <a:r>
              <a:rPr u="sng">
                <a:solidFill>
                  <a:srgbClr val="0000FF"/>
                </a:solidFill>
                <a:uFill>
                  <a:solidFill>
                    <a:srgbClr val="0000FF"/>
                  </a:solidFill>
                </a:uFill>
                <a:hlinkClick r:id="rId3"/>
              </a:rPr>
              <a:t>https://immub.org/artista/jovelina-perola-negra</a:t>
            </a:r>
            <a:r>
              <a:t> Acessado em 20 de dezembro de 2019.</a:t>
            </a:r>
          </a:p>
          <a:p>
            <a:pPr algn="just">
              <a:defRPr sz="1200"/>
            </a:pPr>
            <a:r>
              <a:t>Imagem: </a:t>
            </a:r>
          </a:p>
          <a:p>
            <a:pPr algn="just">
              <a:defRPr sz="1200"/>
            </a:pPr>
            <a:r>
              <a:t>Disponível em: </a:t>
            </a:r>
            <a:r>
              <a:rPr u="sng">
                <a:solidFill>
                  <a:srgbClr val="0000FF"/>
                </a:solidFill>
                <a:uFill>
                  <a:solidFill>
                    <a:srgbClr val="0000FF"/>
                  </a:solidFill>
                </a:uFill>
                <a:hlinkClick r:id="rId4"/>
              </a:rPr>
              <a:t>https://revistaraca.com.br/jovelina-perola-negra/ </a:t>
            </a:r>
            <a:r>
              <a:t>Acessado em 08 de dezembro de 2019.</a:t>
            </a:r>
          </a:p>
        </p:txBody>
      </p:sp>
    </p:spTree>
  </p:cSld>
  <p:clrMapOvr>
    <a:masterClrMapping/>
  </p:clrMapOvr>
  <p:transition spd="med"/>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image88.jpeg"/>
          <p:cNvGrpSpPr/>
          <p:nvPr/>
        </p:nvGrpSpPr>
        <p:grpSpPr>
          <a:xfrm>
            <a:off x="2710860" y="380999"/>
            <a:ext cx="3722281" cy="5383515"/>
            <a:chOff x="0" y="0"/>
            <a:chExt cx="3722280" cy="5383514"/>
          </a:xfrm>
        </p:grpSpPr>
        <p:pic>
          <p:nvPicPr>
            <p:cNvPr id="756" name="image88.jpeg" descr="image88.jpeg"/>
            <p:cNvPicPr>
              <a:picLocks noChangeAspect="1"/>
            </p:cNvPicPr>
            <p:nvPr/>
          </p:nvPicPr>
          <p:blipFill>
            <a:blip r:embed="rId2" cstate="print">
              <a:extLst/>
            </a:blip>
            <a:stretch>
              <a:fillRect/>
            </a:stretch>
          </p:blipFill>
          <p:spPr>
            <a:xfrm>
              <a:off x="203200" y="215899"/>
              <a:ext cx="3315882" cy="4951715"/>
            </a:xfrm>
            <a:prstGeom prst="rect">
              <a:avLst/>
            </a:prstGeom>
            <a:ln w="12700" cap="flat">
              <a:noFill/>
              <a:miter lim="400000"/>
            </a:ln>
            <a:effectLst/>
          </p:spPr>
        </p:pic>
        <p:pic>
          <p:nvPicPr>
            <p:cNvPr id="757" name="image88.jpeg" descr="image88.jpeg"/>
            <p:cNvPicPr>
              <a:picLocks noChangeAspect="1"/>
            </p:cNvPicPr>
            <p:nvPr/>
          </p:nvPicPr>
          <p:blipFill>
            <a:blip r:embed="rId3" cstate="print">
              <a:extLst/>
            </a:blip>
            <a:stretch>
              <a:fillRect/>
            </a:stretch>
          </p:blipFill>
          <p:spPr>
            <a:xfrm>
              <a:off x="0" y="-1"/>
              <a:ext cx="3722282" cy="5383515"/>
            </a:xfrm>
            <a:prstGeom prst="rect">
              <a:avLst/>
            </a:prstGeom>
            <a:ln w="12700" cap="flat">
              <a:noFill/>
              <a:miter lim="400000"/>
            </a:ln>
            <a:effectLst/>
          </p:spPr>
        </p:pic>
      </p:grpSp>
      <p:sp>
        <p:nvSpPr>
          <p:cNvPr id="759" name="Geni Mariano Guimarães"/>
          <p:cNvSpPr txBox="1"/>
          <p:nvPr/>
        </p:nvSpPr>
        <p:spPr>
          <a:xfrm>
            <a:off x="2874022" y="5865213"/>
            <a:ext cx="339595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Geni Mariano Guimarães</a:t>
            </a:r>
          </a:p>
        </p:txBody>
      </p:sp>
    </p:spTree>
  </p:cSld>
  <p:clrMapOvr>
    <a:masterClrMapping/>
  </p:clrMapOvr>
  <p:transition spd="med"/>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tângulo 1"/>
          <p:cNvSpPr txBox="1"/>
          <p:nvPr/>
        </p:nvSpPr>
        <p:spPr>
          <a:xfrm>
            <a:off x="828840" y="925240"/>
            <a:ext cx="7486320" cy="4992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Geni</a:t>
            </a:r>
            <a:r>
              <a:rPr dirty="0"/>
              <a:t> Mariano </a:t>
            </a:r>
            <a:r>
              <a:rPr dirty="0" err="1"/>
              <a:t>Guimarães</a:t>
            </a:r>
            <a:endParaRPr dirty="0"/>
          </a:p>
          <a:p>
            <a:pPr algn="ctr">
              <a:lnSpc>
                <a:spcPct val="120000"/>
              </a:lnSpc>
              <a:defRPr sz="2000"/>
            </a:pPr>
            <a:r>
              <a:rPr dirty="0"/>
              <a:t>(São </a:t>
            </a:r>
            <a:r>
              <a:rPr dirty="0" err="1"/>
              <a:t>Manoel</a:t>
            </a:r>
            <a:r>
              <a:rPr dirty="0"/>
              <a:t>/SP, </a:t>
            </a:r>
            <a:r>
              <a:rPr dirty="0" err="1"/>
              <a:t>em</a:t>
            </a:r>
            <a:r>
              <a:rPr dirty="0"/>
              <a:t> 08 de </a:t>
            </a:r>
            <a:r>
              <a:rPr dirty="0" err="1"/>
              <a:t>setembro</a:t>
            </a:r>
            <a:r>
              <a:rPr dirty="0"/>
              <a:t> de </a:t>
            </a:r>
            <a:r>
              <a:rPr dirty="0" smtClean="0"/>
              <a:t>1947</a:t>
            </a:r>
            <a:r>
              <a:rPr lang="pt-BR" dirty="0" smtClean="0"/>
              <a:t> -</a:t>
            </a:r>
            <a:r>
              <a:rPr dirty="0" smtClean="0"/>
              <a:t>).</a:t>
            </a:r>
            <a:endParaRPr b="1" dirty="0">
              <a:latin typeface="+mj-lt"/>
              <a:ea typeface="+mj-ea"/>
              <a:cs typeface="+mj-cs"/>
              <a:sym typeface="Helvetica"/>
            </a:endParaRPr>
          </a:p>
          <a:p>
            <a:pPr algn="just">
              <a:defRPr sz="2000"/>
            </a:pPr>
            <a:endParaRPr dirty="0"/>
          </a:p>
          <a:p>
            <a:pPr algn="just">
              <a:defRPr sz="2000"/>
            </a:pPr>
            <a:endParaRPr dirty="0"/>
          </a:p>
          <a:p>
            <a:pPr algn="just">
              <a:defRPr sz="2000"/>
            </a:pPr>
            <a:r>
              <a:rPr dirty="0" err="1" smtClean="0"/>
              <a:t>Professora</a:t>
            </a:r>
            <a:r>
              <a:rPr dirty="0"/>
              <a:t>, </a:t>
            </a:r>
            <a:r>
              <a:rPr dirty="0" err="1"/>
              <a:t>poeta</a:t>
            </a:r>
            <a:r>
              <a:rPr dirty="0"/>
              <a:t> e </a:t>
            </a:r>
            <a:r>
              <a:rPr dirty="0" err="1" smtClean="0"/>
              <a:t>ficcionista</a:t>
            </a:r>
            <a:r>
              <a:rPr lang="pt-BR" dirty="0" smtClean="0"/>
              <a:t> (contos e romances)</a:t>
            </a:r>
            <a:r>
              <a:rPr dirty="0" smtClean="0"/>
              <a:t>. </a:t>
            </a:r>
            <a:r>
              <a:rPr dirty="0"/>
              <a:t>Os </a:t>
            </a:r>
            <a:r>
              <a:rPr dirty="0" err="1"/>
              <a:t>livros</a:t>
            </a:r>
            <a:r>
              <a:rPr dirty="0"/>
              <a:t> </a:t>
            </a:r>
            <a:r>
              <a:rPr dirty="0" err="1"/>
              <a:t>mais</a:t>
            </a:r>
            <a:r>
              <a:rPr dirty="0"/>
              <a:t> </a:t>
            </a:r>
            <a:r>
              <a:rPr dirty="0" err="1"/>
              <a:t>conhecidos</a:t>
            </a:r>
            <a:r>
              <a:rPr dirty="0"/>
              <a:t> </a:t>
            </a:r>
            <a:r>
              <a:rPr dirty="0" err="1"/>
              <a:t>da</a:t>
            </a:r>
            <a:r>
              <a:rPr dirty="0"/>
              <a:t> </a:t>
            </a:r>
            <a:r>
              <a:rPr dirty="0" err="1"/>
              <a:t>autora</a:t>
            </a:r>
            <a:r>
              <a:rPr dirty="0"/>
              <a:t> </a:t>
            </a:r>
            <a:r>
              <a:rPr dirty="0" err="1"/>
              <a:t>apresentam</a:t>
            </a:r>
            <a:r>
              <a:rPr dirty="0"/>
              <a:t> </a:t>
            </a:r>
            <a:r>
              <a:rPr dirty="0" err="1"/>
              <a:t>caráter</a:t>
            </a:r>
            <a:r>
              <a:rPr dirty="0"/>
              <a:t> </a:t>
            </a:r>
            <a:r>
              <a:rPr dirty="0" err="1"/>
              <a:t>autobiográfico</a:t>
            </a:r>
            <a:r>
              <a:rPr dirty="0"/>
              <a:t>, </a:t>
            </a:r>
            <a:r>
              <a:rPr dirty="0" smtClean="0"/>
              <a:t>entre </a:t>
            </a:r>
            <a:r>
              <a:rPr dirty="0" err="1"/>
              <a:t>eles</a:t>
            </a:r>
            <a:r>
              <a:rPr dirty="0"/>
              <a:t>, </a:t>
            </a:r>
            <a:r>
              <a:rPr i="1" dirty="0" err="1">
                <a:ea typeface="+mj-ea"/>
                <a:cs typeface="+mj-cs"/>
                <a:sym typeface="Helvetica"/>
              </a:rPr>
              <a:t>Leite</a:t>
            </a:r>
            <a:r>
              <a:rPr i="1" dirty="0">
                <a:ea typeface="+mj-ea"/>
                <a:cs typeface="+mj-cs"/>
                <a:sym typeface="Helvetica"/>
              </a:rPr>
              <a:t> do </a:t>
            </a:r>
            <a:r>
              <a:rPr i="1" dirty="0" err="1" smtClean="0">
                <a:ea typeface="+mj-ea"/>
                <a:cs typeface="+mj-cs"/>
                <a:sym typeface="Helvetica"/>
              </a:rPr>
              <a:t>peito</a:t>
            </a:r>
            <a:r>
              <a:rPr lang="pt-BR" i="1" dirty="0" smtClean="0">
                <a:ea typeface="+mj-ea"/>
                <a:cs typeface="+mj-cs"/>
                <a:sym typeface="Helvetica"/>
              </a:rPr>
              <a:t>,  </a:t>
            </a:r>
            <a:r>
              <a:rPr lang="pt-BR" dirty="0" smtClean="0">
                <a:ea typeface="+mj-ea"/>
                <a:cs typeface="+mj-cs"/>
                <a:sym typeface="Helvetica"/>
              </a:rPr>
              <a:t>debruçando-se sobre a experiência de uma família negra</a:t>
            </a:r>
            <a:r>
              <a:rPr dirty="0" smtClean="0"/>
              <a:t>.</a:t>
            </a:r>
            <a:r>
              <a:rPr lang="pt-BR" dirty="0" smtClean="0"/>
              <a:t> </a:t>
            </a:r>
            <a:r>
              <a:rPr lang="pt-BR" sz="2000" dirty="0" smtClean="0"/>
              <a:t> Ao longo de seus textos,  destaca-se a valorização da identidade étnica e de gênero.</a:t>
            </a:r>
            <a:r>
              <a:rPr dirty="0"/>
              <a:t> </a:t>
            </a:r>
          </a:p>
          <a:p>
            <a:endParaRPr sz="2000" dirty="0"/>
          </a:p>
          <a:p>
            <a:endParaRPr sz="2000" dirty="0"/>
          </a:p>
          <a:p>
            <a:endParaRPr sz="2000" dirty="0"/>
          </a:p>
          <a:p>
            <a:endParaRPr sz="2000" dirty="0"/>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http://www.letras.ufmg.br/literafro/autoras/267-geni-guimaraes</a:t>
            </a:r>
            <a:r>
              <a:rPr dirty="0"/>
              <a:t>. </a:t>
            </a:r>
            <a:r>
              <a:rPr dirty="0" err="1"/>
              <a:t>Acessado</a:t>
            </a:r>
            <a:r>
              <a:rPr dirty="0"/>
              <a:t> </a:t>
            </a:r>
            <a:r>
              <a:rPr dirty="0" err="1"/>
              <a:t>em</a:t>
            </a:r>
            <a:r>
              <a:rPr dirty="0"/>
              <a:t> 01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Azoilda Loretto Trindade"/>
          <p:cNvSpPr txBox="1"/>
          <p:nvPr/>
        </p:nvSpPr>
        <p:spPr>
          <a:xfrm>
            <a:off x="2882207" y="5261489"/>
            <a:ext cx="337958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Azoilda Loretto Trindade</a:t>
            </a:r>
          </a:p>
        </p:txBody>
      </p:sp>
      <p:grpSp>
        <p:nvGrpSpPr>
          <p:cNvPr id="766" name="Imagem 3"/>
          <p:cNvGrpSpPr/>
          <p:nvPr/>
        </p:nvGrpSpPr>
        <p:grpSpPr>
          <a:xfrm>
            <a:off x="1236452" y="1336575"/>
            <a:ext cx="6671096" cy="3744169"/>
            <a:chOff x="0" y="0"/>
            <a:chExt cx="6671095" cy="3744167"/>
          </a:xfrm>
        </p:grpSpPr>
        <p:pic>
          <p:nvPicPr>
            <p:cNvPr id="765" name="Imagem 3" descr="Imagem 3"/>
            <p:cNvPicPr>
              <a:picLocks noChangeAspect="1"/>
            </p:cNvPicPr>
            <p:nvPr/>
          </p:nvPicPr>
          <p:blipFill>
            <a:blip r:embed="rId2" cstate="print">
              <a:extLst/>
            </a:blip>
            <a:stretch>
              <a:fillRect/>
            </a:stretch>
          </p:blipFill>
          <p:spPr>
            <a:xfrm>
              <a:off x="203200" y="215900"/>
              <a:ext cx="6264696" cy="3312368"/>
            </a:xfrm>
            <a:prstGeom prst="rect">
              <a:avLst/>
            </a:prstGeom>
            <a:ln>
              <a:noFill/>
            </a:ln>
            <a:effectLst/>
          </p:spPr>
        </p:pic>
        <p:pic>
          <p:nvPicPr>
            <p:cNvPr id="764" name="Imagem 3" descr="Imagem 3"/>
            <p:cNvPicPr>
              <a:picLocks/>
            </p:cNvPicPr>
            <p:nvPr/>
          </p:nvPicPr>
          <p:blipFill>
            <a:blip r:embed="rId3" cstate="print">
              <a:extLst/>
            </a:blip>
            <a:stretch>
              <a:fillRect/>
            </a:stretch>
          </p:blipFill>
          <p:spPr>
            <a:xfrm>
              <a:off x="0" y="0"/>
              <a:ext cx="6671096" cy="3744168"/>
            </a:xfrm>
            <a:prstGeom prst="rect">
              <a:avLst/>
            </a:prstGeom>
            <a:effectLst/>
          </p:spPr>
        </p:pic>
      </p:grpSp>
    </p:spTree>
  </p:cSld>
  <p:clrMapOvr>
    <a:masterClrMapping/>
  </p:clrMapOvr>
  <p:transition spd="med"/>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CaixaDeTexto 5"/>
          <p:cNvSpPr txBox="1"/>
          <p:nvPr/>
        </p:nvSpPr>
        <p:spPr>
          <a:xfrm>
            <a:off x="251519" y="278780"/>
            <a:ext cx="8424938" cy="57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Azoilda</a:t>
            </a:r>
            <a:r>
              <a:rPr dirty="0"/>
              <a:t> </a:t>
            </a:r>
            <a:r>
              <a:rPr dirty="0" err="1"/>
              <a:t>Loretto</a:t>
            </a:r>
            <a:r>
              <a:rPr dirty="0"/>
              <a:t> </a:t>
            </a:r>
            <a:r>
              <a:rPr dirty="0" err="1"/>
              <a:t>Trindade</a:t>
            </a:r>
            <a:endParaRPr dirty="0"/>
          </a:p>
          <a:p>
            <a:pPr algn="ctr">
              <a:lnSpc>
                <a:spcPct val="120000"/>
              </a:lnSpc>
              <a:defRPr sz="2000"/>
            </a:pPr>
            <a:r>
              <a:rPr dirty="0"/>
              <a:t>(? - 2015)</a:t>
            </a:r>
          </a:p>
          <a:p>
            <a:endParaRPr sz="2000" dirty="0"/>
          </a:p>
          <a:p>
            <a:pPr algn="just"/>
            <a:r>
              <a:rPr dirty="0" err="1"/>
              <a:t>Doutora</a:t>
            </a:r>
            <a:r>
              <a:rPr dirty="0"/>
              <a:t> </a:t>
            </a:r>
            <a:r>
              <a:rPr dirty="0" err="1"/>
              <a:t>em</a:t>
            </a:r>
            <a:r>
              <a:rPr dirty="0"/>
              <a:t> </a:t>
            </a:r>
            <a:r>
              <a:rPr dirty="0" err="1"/>
              <a:t>Comunicação</a:t>
            </a:r>
            <a:r>
              <a:rPr dirty="0"/>
              <a:t> e </a:t>
            </a:r>
            <a:r>
              <a:rPr dirty="0" err="1"/>
              <a:t>Cultura</a:t>
            </a:r>
            <a:r>
              <a:rPr dirty="0"/>
              <a:t> </a:t>
            </a:r>
            <a:r>
              <a:rPr dirty="0" err="1"/>
              <a:t>pela</a:t>
            </a:r>
            <a:r>
              <a:rPr dirty="0"/>
              <a:t> </a:t>
            </a:r>
            <a:r>
              <a:rPr dirty="0" err="1"/>
              <a:t>Universidade</a:t>
            </a:r>
            <a:r>
              <a:rPr dirty="0"/>
              <a:t> Federal do Rio de Janeiro  (2005), </a:t>
            </a:r>
            <a:r>
              <a:rPr dirty="0" err="1"/>
              <a:t>Mestrado</a:t>
            </a:r>
            <a:r>
              <a:rPr dirty="0"/>
              <a:t> </a:t>
            </a:r>
            <a:r>
              <a:rPr dirty="0" err="1"/>
              <a:t>em</a:t>
            </a:r>
            <a:r>
              <a:rPr dirty="0"/>
              <a:t> </a:t>
            </a:r>
            <a:r>
              <a:rPr dirty="0" err="1"/>
              <a:t>Educação</a:t>
            </a:r>
            <a:r>
              <a:rPr dirty="0"/>
              <a:t>, com </a:t>
            </a:r>
            <a:r>
              <a:rPr dirty="0" err="1"/>
              <a:t>área</a:t>
            </a:r>
            <a:r>
              <a:rPr dirty="0"/>
              <a:t> de </a:t>
            </a:r>
            <a:r>
              <a:rPr dirty="0" err="1"/>
              <a:t>concentração</a:t>
            </a:r>
            <a:r>
              <a:rPr dirty="0"/>
              <a:t> </a:t>
            </a:r>
            <a:r>
              <a:rPr dirty="0" err="1"/>
              <a:t>em</a:t>
            </a:r>
            <a:r>
              <a:rPr dirty="0"/>
              <a:t> </a:t>
            </a:r>
            <a:r>
              <a:rPr dirty="0" err="1"/>
              <a:t>Psicologia</a:t>
            </a:r>
            <a:r>
              <a:rPr dirty="0"/>
              <a:t> </a:t>
            </a:r>
            <a:r>
              <a:rPr dirty="0" err="1"/>
              <a:t>da</a:t>
            </a:r>
            <a:r>
              <a:rPr dirty="0"/>
              <a:t> </a:t>
            </a:r>
            <a:r>
              <a:rPr dirty="0" err="1"/>
              <a:t>Educação</a:t>
            </a:r>
            <a:r>
              <a:rPr dirty="0"/>
              <a:t>  </a:t>
            </a:r>
            <a:r>
              <a:rPr dirty="0" err="1"/>
              <a:t>pela</a:t>
            </a:r>
            <a:r>
              <a:rPr dirty="0"/>
              <a:t> </a:t>
            </a:r>
            <a:r>
              <a:rPr dirty="0" err="1"/>
              <a:t>Fundação</a:t>
            </a:r>
            <a:r>
              <a:rPr dirty="0"/>
              <a:t> </a:t>
            </a:r>
            <a:r>
              <a:rPr dirty="0" err="1"/>
              <a:t>Getúlio</a:t>
            </a:r>
            <a:r>
              <a:rPr dirty="0"/>
              <a:t> Vargas – RJ (1994). </a:t>
            </a:r>
            <a:r>
              <a:rPr dirty="0" err="1"/>
              <a:t>Atuou</a:t>
            </a:r>
            <a:r>
              <a:rPr dirty="0"/>
              <a:t> </a:t>
            </a:r>
            <a:r>
              <a:rPr dirty="0" err="1"/>
              <a:t>como</a:t>
            </a:r>
            <a:r>
              <a:rPr dirty="0"/>
              <a:t> </a:t>
            </a:r>
            <a:r>
              <a:rPr dirty="0" err="1"/>
              <a:t>supervisora</a:t>
            </a:r>
            <a:r>
              <a:rPr dirty="0"/>
              <a:t> </a:t>
            </a:r>
            <a:r>
              <a:rPr dirty="0" err="1"/>
              <a:t>educacional</a:t>
            </a:r>
            <a:r>
              <a:rPr dirty="0"/>
              <a:t> - </a:t>
            </a:r>
            <a:r>
              <a:rPr dirty="0" err="1"/>
              <a:t>Secretaria</a:t>
            </a:r>
            <a:r>
              <a:rPr dirty="0"/>
              <a:t> Municipal de </a:t>
            </a:r>
            <a:r>
              <a:rPr dirty="0" err="1"/>
              <a:t>Educação</a:t>
            </a:r>
            <a:r>
              <a:rPr dirty="0"/>
              <a:t> do Rio de Janeiro. </a:t>
            </a:r>
            <a:r>
              <a:rPr dirty="0" err="1"/>
              <a:t>Professora</a:t>
            </a:r>
            <a:r>
              <a:rPr dirty="0"/>
              <a:t> </a:t>
            </a:r>
            <a:r>
              <a:rPr dirty="0" err="1"/>
              <a:t>da</a:t>
            </a:r>
            <a:r>
              <a:rPr dirty="0"/>
              <a:t> </a:t>
            </a:r>
            <a:r>
              <a:rPr dirty="0" err="1"/>
              <a:t>rede</a:t>
            </a:r>
            <a:r>
              <a:rPr dirty="0"/>
              <a:t> de </a:t>
            </a:r>
            <a:r>
              <a:rPr dirty="0" err="1"/>
              <a:t>ensino</a:t>
            </a:r>
            <a:r>
              <a:rPr dirty="0"/>
              <a:t>, </a:t>
            </a:r>
            <a:r>
              <a:rPr dirty="0" err="1"/>
              <a:t>atuou</a:t>
            </a:r>
            <a:r>
              <a:rPr dirty="0"/>
              <a:t> </a:t>
            </a:r>
            <a:r>
              <a:rPr dirty="0" err="1"/>
              <a:t>como</a:t>
            </a:r>
            <a:r>
              <a:rPr dirty="0"/>
              <a:t> </a:t>
            </a:r>
            <a:r>
              <a:rPr dirty="0" err="1"/>
              <a:t>consultora</a:t>
            </a:r>
            <a:r>
              <a:rPr dirty="0"/>
              <a:t> do Canal </a:t>
            </a:r>
            <a:r>
              <a:rPr dirty="0" err="1"/>
              <a:t>Futura</a:t>
            </a:r>
            <a:r>
              <a:rPr dirty="0"/>
              <a:t>, </a:t>
            </a:r>
            <a:r>
              <a:rPr dirty="0" err="1"/>
              <a:t>da</a:t>
            </a:r>
            <a:r>
              <a:rPr dirty="0"/>
              <a:t> TVE (</a:t>
            </a:r>
            <a:r>
              <a:rPr dirty="0" err="1"/>
              <a:t>Programa</a:t>
            </a:r>
            <a:r>
              <a:rPr dirty="0"/>
              <a:t> Salto </a:t>
            </a:r>
            <a:r>
              <a:rPr dirty="0" err="1"/>
              <a:t>para</a:t>
            </a:r>
            <a:r>
              <a:rPr dirty="0"/>
              <a:t> o </a:t>
            </a:r>
            <a:r>
              <a:rPr dirty="0" err="1"/>
              <a:t>Futuro</a:t>
            </a:r>
            <a:r>
              <a:rPr dirty="0"/>
              <a:t>)e do UNICEF, </a:t>
            </a:r>
            <a:r>
              <a:rPr dirty="0" err="1"/>
              <a:t>Coordenadora</a:t>
            </a:r>
            <a:r>
              <a:rPr dirty="0"/>
              <a:t> </a:t>
            </a:r>
            <a:r>
              <a:rPr dirty="0" err="1"/>
              <a:t>Pedagógica</a:t>
            </a:r>
            <a:r>
              <a:rPr dirty="0"/>
              <a:t> do </a:t>
            </a:r>
            <a:r>
              <a:rPr dirty="0" err="1"/>
              <a:t>Projeto</a:t>
            </a:r>
            <a:r>
              <a:rPr dirty="0"/>
              <a:t> "A </a:t>
            </a:r>
            <a:r>
              <a:rPr dirty="0" err="1"/>
              <a:t>Cor</a:t>
            </a:r>
            <a:r>
              <a:rPr dirty="0"/>
              <a:t> </a:t>
            </a:r>
            <a:r>
              <a:rPr dirty="0" err="1"/>
              <a:t>da</a:t>
            </a:r>
            <a:r>
              <a:rPr dirty="0"/>
              <a:t> </a:t>
            </a:r>
            <a:r>
              <a:rPr dirty="0" err="1"/>
              <a:t>Cultura</a:t>
            </a:r>
            <a:r>
              <a:rPr dirty="0"/>
              <a:t>". </a:t>
            </a:r>
            <a:r>
              <a:rPr dirty="0" err="1"/>
              <a:t>Tinha</a:t>
            </a:r>
            <a:r>
              <a:rPr dirty="0"/>
              <a:t> </a:t>
            </a:r>
            <a:r>
              <a:rPr dirty="0" err="1"/>
              <a:t>experiência</a:t>
            </a:r>
            <a:r>
              <a:rPr dirty="0"/>
              <a:t> </a:t>
            </a:r>
            <a:r>
              <a:rPr dirty="0" err="1"/>
              <a:t>na</a:t>
            </a:r>
            <a:r>
              <a:rPr dirty="0"/>
              <a:t> </a:t>
            </a:r>
            <a:r>
              <a:rPr dirty="0" err="1"/>
              <a:t>área</a:t>
            </a:r>
            <a:r>
              <a:rPr dirty="0"/>
              <a:t> de </a:t>
            </a:r>
            <a:r>
              <a:rPr dirty="0" err="1"/>
              <a:t>Educação</a:t>
            </a:r>
            <a:r>
              <a:rPr dirty="0"/>
              <a:t>, com </a:t>
            </a:r>
            <a:r>
              <a:rPr dirty="0" err="1"/>
              <a:t>ênfase</a:t>
            </a:r>
            <a:r>
              <a:rPr dirty="0"/>
              <a:t> </a:t>
            </a:r>
            <a:r>
              <a:rPr dirty="0" err="1"/>
              <a:t>em</a:t>
            </a:r>
            <a:r>
              <a:rPr dirty="0"/>
              <a:t> </a:t>
            </a:r>
            <a:r>
              <a:rPr dirty="0" err="1"/>
              <a:t>Currículo</a:t>
            </a:r>
            <a:r>
              <a:rPr dirty="0"/>
              <a:t>,  </a:t>
            </a:r>
            <a:r>
              <a:rPr dirty="0" err="1"/>
              <a:t>Pratica</a:t>
            </a:r>
            <a:r>
              <a:rPr dirty="0"/>
              <a:t> de </a:t>
            </a:r>
            <a:r>
              <a:rPr dirty="0" err="1"/>
              <a:t>Ensino</a:t>
            </a:r>
            <a:r>
              <a:rPr dirty="0"/>
              <a:t> e </a:t>
            </a:r>
            <a:r>
              <a:rPr dirty="0" err="1"/>
              <a:t>Psicologia</a:t>
            </a:r>
            <a:r>
              <a:rPr dirty="0"/>
              <a:t> </a:t>
            </a:r>
            <a:r>
              <a:rPr dirty="0" err="1"/>
              <a:t>Educacional</a:t>
            </a:r>
            <a:r>
              <a:rPr dirty="0"/>
              <a:t>, </a:t>
            </a:r>
            <a:r>
              <a:rPr dirty="0" err="1"/>
              <a:t>atuando</a:t>
            </a:r>
            <a:r>
              <a:rPr dirty="0"/>
              <a:t> </a:t>
            </a:r>
            <a:r>
              <a:rPr dirty="0" err="1"/>
              <a:t>principalmente</a:t>
            </a:r>
            <a:r>
              <a:rPr dirty="0"/>
              <a:t> </a:t>
            </a:r>
            <a:r>
              <a:rPr dirty="0" err="1"/>
              <a:t>nos</a:t>
            </a:r>
            <a:r>
              <a:rPr dirty="0"/>
              <a:t> </a:t>
            </a:r>
            <a:r>
              <a:rPr dirty="0" err="1"/>
              <a:t>seguintes</a:t>
            </a:r>
            <a:r>
              <a:rPr dirty="0"/>
              <a:t> </a:t>
            </a:r>
            <a:r>
              <a:rPr dirty="0" err="1"/>
              <a:t>temas</a:t>
            </a:r>
            <a:r>
              <a:rPr dirty="0"/>
              <a:t>: </a:t>
            </a:r>
            <a:r>
              <a:rPr dirty="0" err="1"/>
              <a:t>afrodescendência</a:t>
            </a:r>
            <a:r>
              <a:rPr dirty="0"/>
              <a:t> e </a:t>
            </a:r>
            <a:r>
              <a:rPr dirty="0" err="1"/>
              <a:t>educação</a:t>
            </a:r>
            <a:r>
              <a:rPr dirty="0"/>
              <a:t> multicultural.</a:t>
            </a:r>
          </a:p>
          <a:p>
            <a:pPr algn="just"/>
            <a:endParaRPr dirty="0"/>
          </a:p>
          <a:p>
            <a:pPr algn="just"/>
            <a:endParaRPr dirty="0"/>
          </a:p>
          <a:p>
            <a:pPr algn="just">
              <a:defRPr sz="14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https://www.escavador.com/sobre/3308435/azoilda-loretto-da-trindade</a:t>
            </a:r>
            <a:r>
              <a:rPr dirty="0"/>
              <a:t> </a:t>
            </a:r>
            <a:r>
              <a:rPr dirty="0" err="1"/>
              <a:t>Acessado</a:t>
            </a:r>
            <a:r>
              <a:rPr dirty="0"/>
              <a:t> </a:t>
            </a:r>
            <a:r>
              <a:rPr dirty="0" err="1"/>
              <a:t>em</a:t>
            </a:r>
            <a:r>
              <a:rPr dirty="0"/>
              <a:t> 09 de </a:t>
            </a:r>
            <a:r>
              <a:rPr dirty="0" err="1"/>
              <a:t>julho</a:t>
            </a:r>
            <a:r>
              <a:rPr dirty="0"/>
              <a:t> de 2019.</a:t>
            </a:r>
          </a:p>
          <a:p>
            <a:pPr algn="just">
              <a:defRPr sz="1200"/>
            </a:pPr>
            <a:endParaRPr dirty="0"/>
          </a:p>
          <a:p>
            <a:pPr algn="just">
              <a:defRPr sz="1200"/>
            </a:pPr>
            <a:r>
              <a:rPr dirty="0" err="1"/>
              <a:t>Imagem</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https://www.geledes.org.br/lei-10-63903-e-os-agentes-da-lei/</a:t>
            </a:r>
            <a:r>
              <a:rPr dirty="0"/>
              <a:t> </a:t>
            </a:r>
            <a:r>
              <a:rPr dirty="0" err="1"/>
              <a:t>Acessado</a:t>
            </a:r>
            <a:r>
              <a:rPr dirty="0"/>
              <a:t> </a:t>
            </a:r>
            <a:r>
              <a:rPr dirty="0" err="1"/>
              <a:t>em</a:t>
            </a:r>
            <a:r>
              <a:rPr dirty="0"/>
              <a:t> 08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2" name="69828383_193064181695607_7265955811704348683_n.jpg"/>
          <p:cNvGrpSpPr/>
          <p:nvPr/>
        </p:nvGrpSpPr>
        <p:grpSpPr>
          <a:xfrm>
            <a:off x="2336800" y="714275"/>
            <a:ext cx="4470400" cy="4495802"/>
            <a:chOff x="0" y="0"/>
            <a:chExt cx="4470400" cy="4495801"/>
          </a:xfrm>
        </p:grpSpPr>
        <p:pic>
          <p:nvPicPr>
            <p:cNvPr id="770" name="69828383_193064181695607_7265955811704348683_n.jpg" descr="69828383_193064181695607_7265955811704348683_n.jpg"/>
            <p:cNvPicPr>
              <a:picLocks noChangeAspect="1"/>
            </p:cNvPicPr>
            <p:nvPr/>
          </p:nvPicPr>
          <p:blipFill>
            <a:blip r:embed="rId2" cstate="print">
              <a:extLst/>
            </a:blip>
            <a:stretch>
              <a:fillRect/>
            </a:stretch>
          </p:blipFill>
          <p:spPr>
            <a:xfrm>
              <a:off x="203200" y="215900"/>
              <a:ext cx="4064000" cy="4064002"/>
            </a:xfrm>
            <a:prstGeom prst="rect">
              <a:avLst/>
            </a:prstGeom>
            <a:ln w="12700" cap="flat">
              <a:noFill/>
              <a:miter lim="400000"/>
            </a:ln>
            <a:effectLst/>
          </p:spPr>
        </p:pic>
        <p:pic>
          <p:nvPicPr>
            <p:cNvPr id="771" name="69828383_193064181695607_7265955811704348683_n.jpg" descr="69828383_193064181695607_7265955811704348683_n.jpg"/>
            <p:cNvPicPr>
              <a:picLocks noChangeAspect="1"/>
            </p:cNvPicPr>
            <p:nvPr/>
          </p:nvPicPr>
          <p:blipFill>
            <a:blip r:embed="rId3" cstate="print">
              <a:extLst/>
            </a:blip>
            <a:stretch>
              <a:fillRect/>
            </a:stretch>
          </p:blipFill>
          <p:spPr>
            <a:xfrm>
              <a:off x="0" y="0"/>
              <a:ext cx="4470400" cy="4495802"/>
            </a:xfrm>
            <a:prstGeom prst="rect">
              <a:avLst/>
            </a:prstGeom>
            <a:ln w="12700" cap="flat">
              <a:noFill/>
              <a:miter lim="400000"/>
            </a:ln>
            <a:effectLst/>
          </p:spPr>
        </p:pic>
      </p:grpSp>
      <p:sp>
        <p:nvSpPr>
          <p:cNvPr id="773" name="Aparecida Sueli Carneiro Jacoel"/>
          <p:cNvSpPr txBox="1"/>
          <p:nvPr/>
        </p:nvSpPr>
        <p:spPr>
          <a:xfrm>
            <a:off x="2384731" y="5420713"/>
            <a:ext cx="437453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Aparecida Sueli Carneiro Jacoel</a:t>
            </a:r>
          </a:p>
        </p:txBody>
      </p:sp>
    </p:spTree>
  </p:cSld>
  <p:clrMapOvr>
    <a:masterClrMapping/>
  </p:clrMapOvr>
  <p:transition spd="med"/>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Retângulo 3"/>
          <p:cNvSpPr txBox="1"/>
          <p:nvPr/>
        </p:nvSpPr>
        <p:spPr>
          <a:xfrm>
            <a:off x="945583" y="620688"/>
            <a:ext cx="7252831" cy="5607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Aparecida</a:t>
            </a:r>
            <a:r>
              <a:rPr dirty="0"/>
              <a:t> </a:t>
            </a:r>
            <a:r>
              <a:rPr dirty="0" err="1"/>
              <a:t>Sueli</a:t>
            </a:r>
            <a:r>
              <a:rPr dirty="0"/>
              <a:t> </a:t>
            </a:r>
            <a:r>
              <a:rPr dirty="0" err="1"/>
              <a:t>Carneiro</a:t>
            </a:r>
            <a:r>
              <a:rPr dirty="0"/>
              <a:t> </a:t>
            </a:r>
            <a:r>
              <a:rPr dirty="0" err="1"/>
              <a:t>Jacoel</a:t>
            </a:r>
            <a:endParaRPr dirty="0"/>
          </a:p>
          <a:p>
            <a:pPr algn="ctr">
              <a:lnSpc>
                <a:spcPct val="120000"/>
              </a:lnSpc>
              <a:defRPr sz="2000"/>
            </a:pPr>
            <a:r>
              <a:rPr dirty="0"/>
              <a:t>(São Paulo/SP, 24 de </a:t>
            </a:r>
            <a:r>
              <a:rPr dirty="0" err="1"/>
              <a:t>junho</a:t>
            </a:r>
            <a:r>
              <a:rPr dirty="0"/>
              <a:t> de 1950)</a:t>
            </a:r>
            <a:endParaRPr b="1" dirty="0">
              <a:latin typeface="+mj-lt"/>
              <a:ea typeface="+mj-ea"/>
              <a:cs typeface="+mj-cs"/>
              <a:sym typeface="Helvetica"/>
            </a:endParaRPr>
          </a:p>
          <a:p>
            <a:pPr>
              <a:defRPr sz="2000"/>
            </a:pPr>
            <a:endParaRPr dirty="0"/>
          </a:p>
          <a:p>
            <a:pPr>
              <a:defRPr sz="2000"/>
            </a:pPr>
            <a:endParaRPr dirty="0"/>
          </a:p>
          <a:p>
            <a:pPr algn="just">
              <a:defRPr sz="2000"/>
            </a:pPr>
            <a:r>
              <a:rPr dirty="0" err="1"/>
              <a:t>Filósofa</a:t>
            </a:r>
            <a:r>
              <a:rPr dirty="0"/>
              <a:t>, </a:t>
            </a:r>
            <a:r>
              <a:rPr dirty="0" err="1"/>
              <a:t>escritora</a:t>
            </a:r>
            <a:r>
              <a:rPr dirty="0"/>
              <a:t> e </a:t>
            </a:r>
            <a:r>
              <a:rPr dirty="0" err="1"/>
              <a:t>ativista</a:t>
            </a:r>
            <a:r>
              <a:rPr dirty="0"/>
              <a:t> do </a:t>
            </a:r>
            <a:r>
              <a:rPr dirty="0" err="1"/>
              <a:t>movimento</a:t>
            </a:r>
            <a:r>
              <a:rPr dirty="0"/>
              <a:t> social negro. É </a:t>
            </a:r>
            <a:r>
              <a:rPr dirty="0" err="1"/>
              <a:t>fundadora</a:t>
            </a:r>
            <a:r>
              <a:rPr dirty="0"/>
              <a:t> e </a:t>
            </a:r>
            <a:r>
              <a:rPr dirty="0" err="1"/>
              <a:t>diretora</a:t>
            </a:r>
            <a:r>
              <a:rPr dirty="0"/>
              <a:t> do </a:t>
            </a:r>
            <a:r>
              <a:rPr dirty="0" err="1"/>
              <a:t>Geledés</a:t>
            </a:r>
            <a:r>
              <a:rPr dirty="0"/>
              <a:t> – </a:t>
            </a:r>
            <a:r>
              <a:rPr dirty="0" err="1"/>
              <a:t>Instituto</a:t>
            </a:r>
            <a:r>
              <a:rPr dirty="0"/>
              <a:t> </a:t>
            </a:r>
            <a:r>
              <a:rPr dirty="0" err="1"/>
              <a:t>da</a:t>
            </a:r>
            <a:r>
              <a:rPr dirty="0"/>
              <a:t> </a:t>
            </a:r>
            <a:r>
              <a:rPr dirty="0" err="1"/>
              <a:t>Mulher</a:t>
            </a:r>
            <a:r>
              <a:rPr dirty="0"/>
              <a:t> </a:t>
            </a:r>
            <a:r>
              <a:rPr dirty="0" err="1"/>
              <a:t>Negra</a:t>
            </a:r>
            <a:r>
              <a:rPr dirty="0"/>
              <a:t> e </a:t>
            </a:r>
            <a:r>
              <a:rPr dirty="0" err="1"/>
              <a:t>considerada</a:t>
            </a:r>
            <a:r>
              <a:rPr dirty="0"/>
              <a:t> </a:t>
            </a:r>
            <a:r>
              <a:rPr dirty="0" err="1"/>
              <a:t>uma</a:t>
            </a:r>
            <a:r>
              <a:rPr dirty="0"/>
              <a:t> das </a:t>
            </a:r>
            <a:r>
              <a:rPr dirty="0" err="1"/>
              <a:t>principais</a:t>
            </a:r>
            <a:r>
              <a:rPr dirty="0"/>
              <a:t> </a:t>
            </a:r>
            <a:r>
              <a:rPr dirty="0" err="1"/>
              <a:t>autoras</a:t>
            </a:r>
            <a:r>
              <a:rPr dirty="0"/>
              <a:t> do </a:t>
            </a:r>
            <a:r>
              <a:rPr dirty="0" err="1"/>
              <a:t>feminismo</a:t>
            </a:r>
            <a:r>
              <a:rPr dirty="0"/>
              <a:t> negro no </a:t>
            </a:r>
            <a:r>
              <a:rPr dirty="0" err="1"/>
              <a:t>Brasil</a:t>
            </a:r>
            <a:r>
              <a:rPr dirty="0"/>
              <a:t>.  Entre </a:t>
            </a:r>
            <a:r>
              <a:rPr dirty="0" err="1"/>
              <a:t>os</a:t>
            </a:r>
            <a:r>
              <a:rPr dirty="0"/>
              <a:t> </a:t>
            </a:r>
            <a:r>
              <a:rPr dirty="0" err="1"/>
              <a:t>principais</a:t>
            </a:r>
            <a:r>
              <a:rPr dirty="0"/>
              <a:t> </a:t>
            </a:r>
            <a:r>
              <a:rPr dirty="0" err="1"/>
              <a:t>livros</a:t>
            </a:r>
            <a:r>
              <a:rPr dirty="0"/>
              <a:t>, </a:t>
            </a:r>
            <a:r>
              <a:rPr i="1" dirty="0" err="1">
                <a:ea typeface="+mj-ea"/>
                <a:cs typeface="+mj-cs"/>
                <a:sym typeface="Helvetica"/>
              </a:rPr>
              <a:t>Organização</a:t>
            </a:r>
            <a:r>
              <a:rPr i="1" dirty="0">
                <a:ea typeface="+mj-ea"/>
                <a:cs typeface="+mj-cs"/>
                <a:sym typeface="Helvetica"/>
              </a:rPr>
              <a:t> </a:t>
            </a:r>
            <a:r>
              <a:rPr i="1" dirty="0" err="1">
                <a:ea typeface="+mj-ea"/>
                <a:cs typeface="+mj-cs"/>
                <a:sym typeface="Helvetica"/>
              </a:rPr>
              <a:t>Nacional</a:t>
            </a:r>
            <a:r>
              <a:rPr i="1" dirty="0">
                <a:ea typeface="+mj-ea"/>
                <a:cs typeface="+mj-cs"/>
                <a:sym typeface="Helvetica"/>
              </a:rPr>
              <a:t> das </a:t>
            </a:r>
            <a:r>
              <a:rPr i="1" dirty="0" err="1">
                <a:ea typeface="+mj-ea"/>
                <a:cs typeface="+mj-cs"/>
                <a:sym typeface="Helvetica"/>
              </a:rPr>
              <a:t>Mulheres</a:t>
            </a:r>
            <a:r>
              <a:rPr i="1" dirty="0">
                <a:ea typeface="+mj-ea"/>
                <a:cs typeface="+mj-cs"/>
                <a:sym typeface="Helvetica"/>
              </a:rPr>
              <a:t> </a:t>
            </a:r>
            <a:r>
              <a:rPr i="1" dirty="0" err="1">
                <a:ea typeface="+mj-ea"/>
                <a:cs typeface="+mj-cs"/>
                <a:sym typeface="Helvetica"/>
              </a:rPr>
              <a:t>Negras</a:t>
            </a:r>
            <a:r>
              <a:rPr i="1" dirty="0">
                <a:ea typeface="+mj-ea"/>
                <a:cs typeface="+mj-cs"/>
                <a:sym typeface="Helvetica"/>
              </a:rPr>
              <a:t>: </a:t>
            </a:r>
            <a:r>
              <a:rPr i="1" dirty="0" err="1">
                <a:ea typeface="+mj-ea"/>
                <a:cs typeface="+mj-cs"/>
                <a:sym typeface="Helvetica"/>
              </a:rPr>
              <a:t>Desafios</a:t>
            </a:r>
            <a:r>
              <a:rPr i="1" dirty="0">
                <a:ea typeface="+mj-ea"/>
                <a:cs typeface="+mj-cs"/>
                <a:sym typeface="Helvetica"/>
              </a:rPr>
              <a:t> e </a:t>
            </a:r>
            <a:r>
              <a:rPr i="1" dirty="0" err="1">
                <a:ea typeface="+mj-ea"/>
                <a:cs typeface="+mj-cs"/>
                <a:sym typeface="Helvetica"/>
              </a:rPr>
              <a:t>Perspectivas</a:t>
            </a:r>
            <a:r>
              <a:rPr dirty="0"/>
              <a:t> (1988), </a:t>
            </a:r>
            <a:r>
              <a:rPr i="1" dirty="0" err="1">
                <a:ea typeface="+mj-ea"/>
                <a:cs typeface="+mj-cs"/>
                <a:sym typeface="Helvetica"/>
              </a:rPr>
              <a:t>Construindo</a:t>
            </a:r>
            <a:r>
              <a:rPr i="1" dirty="0">
                <a:ea typeface="+mj-ea"/>
                <a:cs typeface="+mj-cs"/>
                <a:sym typeface="Helvetica"/>
              </a:rPr>
              <a:t> </a:t>
            </a:r>
            <a:r>
              <a:rPr i="1" dirty="0" err="1">
                <a:ea typeface="+mj-ea"/>
                <a:cs typeface="+mj-cs"/>
                <a:sym typeface="Helvetica"/>
              </a:rPr>
              <a:t>Cumplicidades</a:t>
            </a:r>
            <a:r>
              <a:rPr dirty="0"/>
              <a:t> (2001), </a:t>
            </a:r>
            <a:r>
              <a:rPr i="1" dirty="0" err="1">
                <a:ea typeface="+mj-ea"/>
                <a:cs typeface="+mj-cs"/>
                <a:sym typeface="Helvetica"/>
              </a:rPr>
              <a:t>Enegrecer</a:t>
            </a:r>
            <a:r>
              <a:rPr i="1" dirty="0">
                <a:ea typeface="+mj-ea"/>
                <a:cs typeface="+mj-cs"/>
                <a:sym typeface="Helvetica"/>
              </a:rPr>
              <a:t> o </a:t>
            </a:r>
            <a:r>
              <a:rPr i="1" dirty="0" err="1">
                <a:ea typeface="+mj-ea"/>
                <a:cs typeface="+mj-cs"/>
                <a:sym typeface="Helvetica"/>
              </a:rPr>
              <a:t>Feminismo</a:t>
            </a:r>
            <a:r>
              <a:rPr i="1" dirty="0">
                <a:ea typeface="+mj-ea"/>
                <a:cs typeface="+mj-cs"/>
                <a:sym typeface="Helvetica"/>
              </a:rPr>
              <a:t>: a </a:t>
            </a:r>
            <a:r>
              <a:rPr i="1" dirty="0" err="1">
                <a:ea typeface="+mj-ea"/>
                <a:cs typeface="+mj-cs"/>
                <a:sym typeface="Helvetica"/>
              </a:rPr>
              <a:t>situação</a:t>
            </a:r>
            <a:r>
              <a:rPr i="1" dirty="0">
                <a:ea typeface="+mj-ea"/>
                <a:cs typeface="+mj-cs"/>
                <a:sym typeface="Helvetica"/>
              </a:rPr>
              <a:t> </a:t>
            </a:r>
            <a:r>
              <a:rPr i="1" dirty="0" err="1">
                <a:ea typeface="+mj-ea"/>
                <a:cs typeface="+mj-cs"/>
                <a:sym typeface="Helvetica"/>
              </a:rPr>
              <a:t>da</a:t>
            </a:r>
            <a:r>
              <a:rPr i="1" dirty="0">
                <a:ea typeface="+mj-ea"/>
                <a:cs typeface="+mj-cs"/>
                <a:sym typeface="Helvetica"/>
              </a:rPr>
              <a:t> </a:t>
            </a:r>
            <a:r>
              <a:rPr i="1" dirty="0" err="1">
                <a:ea typeface="+mj-ea"/>
                <a:cs typeface="+mj-cs"/>
                <a:sym typeface="Helvetica"/>
              </a:rPr>
              <a:t>mulher</a:t>
            </a:r>
            <a:r>
              <a:rPr i="1" dirty="0">
                <a:ea typeface="+mj-ea"/>
                <a:cs typeface="+mj-cs"/>
                <a:sym typeface="Helvetica"/>
              </a:rPr>
              <a:t> </a:t>
            </a:r>
            <a:r>
              <a:rPr i="1" dirty="0" err="1">
                <a:ea typeface="+mj-ea"/>
                <a:cs typeface="+mj-cs"/>
                <a:sym typeface="Helvetica"/>
              </a:rPr>
              <a:t>negra</a:t>
            </a:r>
            <a:r>
              <a:rPr i="1" dirty="0">
                <a:ea typeface="+mj-ea"/>
                <a:cs typeface="+mj-cs"/>
                <a:sym typeface="Helvetica"/>
              </a:rPr>
              <a:t> </a:t>
            </a:r>
            <a:r>
              <a:rPr i="1" dirty="0" err="1">
                <a:ea typeface="+mj-ea"/>
                <a:cs typeface="+mj-cs"/>
                <a:sym typeface="Helvetica"/>
              </a:rPr>
              <a:t>na</a:t>
            </a:r>
            <a:r>
              <a:rPr i="1" dirty="0">
                <a:ea typeface="+mj-ea"/>
                <a:cs typeface="+mj-cs"/>
                <a:sym typeface="Helvetica"/>
              </a:rPr>
              <a:t> </a:t>
            </a:r>
            <a:r>
              <a:rPr i="1" dirty="0" err="1">
                <a:ea typeface="+mj-ea"/>
                <a:cs typeface="+mj-cs"/>
                <a:sym typeface="Helvetica"/>
              </a:rPr>
              <a:t>América</a:t>
            </a:r>
            <a:r>
              <a:rPr i="1" dirty="0">
                <a:ea typeface="+mj-ea"/>
                <a:cs typeface="+mj-cs"/>
                <a:sym typeface="Helvetica"/>
              </a:rPr>
              <a:t> Latina a </a:t>
            </a:r>
            <a:r>
              <a:rPr i="1" dirty="0" err="1">
                <a:ea typeface="+mj-ea"/>
                <a:cs typeface="+mj-cs"/>
                <a:sym typeface="Helvetica"/>
              </a:rPr>
              <a:t>partir</a:t>
            </a:r>
            <a:r>
              <a:rPr i="1" dirty="0">
                <a:ea typeface="+mj-ea"/>
                <a:cs typeface="+mj-cs"/>
                <a:sym typeface="Helvetica"/>
              </a:rPr>
              <a:t> de </a:t>
            </a:r>
            <a:r>
              <a:rPr i="1" dirty="0" err="1">
                <a:ea typeface="+mj-ea"/>
                <a:cs typeface="+mj-cs"/>
                <a:sym typeface="Helvetica"/>
              </a:rPr>
              <a:t>uma</a:t>
            </a:r>
            <a:r>
              <a:rPr i="1" dirty="0">
                <a:ea typeface="+mj-ea"/>
                <a:cs typeface="+mj-cs"/>
                <a:sym typeface="Helvetica"/>
              </a:rPr>
              <a:t> </a:t>
            </a:r>
            <a:r>
              <a:rPr i="1" dirty="0" err="1">
                <a:ea typeface="+mj-ea"/>
                <a:cs typeface="+mj-cs"/>
                <a:sym typeface="Helvetica"/>
              </a:rPr>
              <a:t>perspectiva</a:t>
            </a:r>
            <a:r>
              <a:rPr i="1" dirty="0">
                <a:ea typeface="+mj-ea"/>
                <a:cs typeface="+mj-cs"/>
                <a:sym typeface="Helvetica"/>
              </a:rPr>
              <a:t> de </a:t>
            </a:r>
            <a:r>
              <a:rPr i="1" dirty="0" err="1">
                <a:ea typeface="+mj-ea"/>
                <a:cs typeface="+mj-cs"/>
                <a:sym typeface="Helvetica"/>
              </a:rPr>
              <a:t>gênero</a:t>
            </a:r>
            <a:r>
              <a:rPr i="1" dirty="0">
                <a:ea typeface="+mj-ea"/>
                <a:cs typeface="+mj-cs"/>
                <a:sym typeface="Helvetica"/>
              </a:rPr>
              <a:t> </a:t>
            </a:r>
            <a:r>
              <a:rPr dirty="0"/>
              <a:t>(2003).</a:t>
            </a:r>
          </a:p>
          <a:p>
            <a:endParaRPr sz="2000" dirty="0"/>
          </a:p>
          <a:p>
            <a:endParaRPr sz="2000" dirty="0"/>
          </a:p>
          <a:p>
            <a:pPr>
              <a:defRPr sz="16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https://www.geledes.org.br/tag/sueli-carneiro/</a:t>
            </a:r>
            <a:r>
              <a:rPr dirty="0"/>
              <a:t>. </a:t>
            </a:r>
            <a:r>
              <a:rPr dirty="0" err="1"/>
              <a:t>Acessados</a:t>
            </a:r>
            <a:r>
              <a:rPr dirty="0"/>
              <a:t> </a:t>
            </a:r>
            <a:r>
              <a:rPr dirty="0" err="1"/>
              <a:t>em</a:t>
            </a:r>
            <a:r>
              <a:rPr dirty="0"/>
              <a:t> 01 de </a:t>
            </a:r>
            <a:r>
              <a:rPr dirty="0" err="1"/>
              <a:t>agosto</a:t>
            </a:r>
            <a:r>
              <a:rPr dirty="0"/>
              <a:t> de 2019. </a:t>
            </a:r>
            <a:r>
              <a:rPr u="sng" dirty="0">
                <a:solidFill>
                  <a:srgbClr val="0000FF"/>
                </a:solidFill>
                <a:uFill>
                  <a:solidFill>
                    <a:srgbClr val="0000FF"/>
                  </a:solidFill>
                </a:uFill>
                <a:hlinkClick r:id="rId3"/>
              </a:rPr>
              <a:t>http://ea.fflch.usp.br/autor/sueli-carneiro</a:t>
            </a:r>
            <a:r>
              <a:rPr dirty="0"/>
              <a:t>. </a:t>
            </a:r>
            <a:r>
              <a:rPr dirty="0" err="1"/>
              <a:t>Acessado</a:t>
            </a:r>
            <a:r>
              <a:rPr dirty="0"/>
              <a:t> </a:t>
            </a:r>
            <a:r>
              <a:rPr dirty="0" err="1"/>
              <a:t>em</a:t>
            </a:r>
            <a:r>
              <a:rPr dirty="0"/>
              <a:t> 20 de </a:t>
            </a:r>
            <a:r>
              <a:rPr dirty="0" err="1"/>
              <a:t>dezembro</a:t>
            </a:r>
            <a:r>
              <a:rPr dirty="0"/>
              <a:t> de 2010.</a:t>
            </a:r>
          </a:p>
          <a:p>
            <a:pPr algn="just">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4"/>
              </a:rPr>
              <a:t>https://revistamarieclaire.globo.com/Mulheres-do-Mundo/noticia/2018/12/sueli-carneiro-reve-trajetoria-feminista-e-de-luta-contra-o-racismo-em-livro.html</a:t>
            </a:r>
            <a:r>
              <a:rPr dirty="0"/>
              <a:t> </a:t>
            </a:r>
            <a:r>
              <a:rPr dirty="0" err="1"/>
              <a:t>Acessado</a:t>
            </a:r>
            <a:r>
              <a:rPr dirty="0"/>
              <a:t> </a:t>
            </a:r>
            <a:r>
              <a:rPr dirty="0" err="1"/>
              <a:t>em</a:t>
            </a:r>
            <a:r>
              <a:rPr dirty="0"/>
              <a:t> 08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9" name="image91.jpeg"/>
          <p:cNvGrpSpPr/>
          <p:nvPr/>
        </p:nvGrpSpPr>
        <p:grpSpPr>
          <a:xfrm>
            <a:off x="2494615" y="332058"/>
            <a:ext cx="4154771" cy="5429627"/>
            <a:chOff x="0" y="0"/>
            <a:chExt cx="4154769" cy="5429625"/>
          </a:xfrm>
        </p:grpSpPr>
        <p:pic>
          <p:nvPicPr>
            <p:cNvPr id="777" name="image91.jpeg" descr="image91.jpeg"/>
            <p:cNvPicPr>
              <a:picLocks noChangeAspect="1"/>
            </p:cNvPicPr>
            <p:nvPr/>
          </p:nvPicPr>
          <p:blipFill>
            <a:blip r:embed="rId2" cstate="print">
              <a:extLst/>
            </a:blip>
            <a:stretch>
              <a:fillRect/>
            </a:stretch>
          </p:blipFill>
          <p:spPr>
            <a:xfrm>
              <a:off x="203199" y="215900"/>
              <a:ext cx="3748371" cy="4997825"/>
            </a:xfrm>
            <a:prstGeom prst="rect">
              <a:avLst/>
            </a:prstGeom>
            <a:ln w="12700" cap="flat">
              <a:noFill/>
              <a:miter lim="400000"/>
            </a:ln>
            <a:effectLst/>
          </p:spPr>
        </p:pic>
        <p:pic>
          <p:nvPicPr>
            <p:cNvPr id="778" name="image91.jpeg" descr="image91.jpeg"/>
            <p:cNvPicPr>
              <a:picLocks noChangeAspect="1"/>
            </p:cNvPicPr>
            <p:nvPr/>
          </p:nvPicPr>
          <p:blipFill>
            <a:blip r:embed="rId3" cstate="print">
              <a:extLst/>
            </a:blip>
            <a:stretch>
              <a:fillRect/>
            </a:stretch>
          </p:blipFill>
          <p:spPr>
            <a:xfrm>
              <a:off x="-1" y="-1"/>
              <a:ext cx="4154771" cy="5429627"/>
            </a:xfrm>
            <a:prstGeom prst="rect">
              <a:avLst/>
            </a:prstGeom>
            <a:ln w="12700" cap="flat">
              <a:noFill/>
              <a:miter lim="400000"/>
            </a:ln>
            <a:effectLst/>
          </p:spPr>
        </p:pic>
      </p:grpSp>
      <p:sp>
        <p:nvSpPr>
          <p:cNvPr id="780" name="Miriam Alves"/>
          <p:cNvSpPr txBox="1"/>
          <p:nvPr/>
        </p:nvSpPr>
        <p:spPr>
          <a:xfrm>
            <a:off x="3663176" y="5865213"/>
            <a:ext cx="181764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Miriam Alves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ítulo 1"/>
          <p:cNvSpPr txBox="1">
            <a:spLocks noGrp="1"/>
          </p:cNvSpPr>
          <p:nvPr>
            <p:ph type="title"/>
          </p:nvPr>
        </p:nvSpPr>
        <p:spPr>
          <a:xfrm>
            <a:off x="457200" y="274638"/>
            <a:ext cx="8229600" cy="1143001"/>
          </a:xfrm>
          <a:prstGeom prst="rect">
            <a:avLst/>
          </a:prstGeom>
        </p:spPr>
        <p:txBody>
          <a:bodyPr/>
          <a:lstStyle/>
          <a:p>
            <a:endParaRPr/>
          </a:p>
        </p:txBody>
      </p:sp>
      <p:sp>
        <p:nvSpPr>
          <p:cNvPr id="99" name="Espaço Reservado para Texto 2"/>
          <p:cNvSpPr txBox="1">
            <a:spLocks noGrp="1"/>
          </p:cNvSpPr>
          <p:nvPr>
            <p:ph type="body" idx="1"/>
          </p:nvPr>
        </p:nvSpPr>
        <p:spPr>
          <a:xfrm>
            <a:off x="457200" y="620687"/>
            <a:ext cx="8229600" cy="5505477"/>
          </a:xfrm>
          <a:prstGeom prst="rect">
            <a:avLst/>
          </a:prstGeom>
        </p:spPr>
        <p:txBody>
          <a:bodyPr/>
          <a:lstStyle/>
          <a:p>
            <a:pPr>
              <a:buSzTx/>
              <a:buNone/>
            </a:pPr>
            <a:r>
              <a:rPr dirty="0"/>
              <a:t>	</a:t>
            </a:r>
          </a:p>
          <a:p>
            <a:pPr algn="just">
              <a:buSzTx/>
              <a:buNone/>
            </a:pPr>
            <a:r>
              <a:rPr dirty="0"/>
              <a:t>	</a:t>
            </a:r>
            <a:endParaRPr lang="pt-BR" dirty="0" smtClean="0"/>
          </a:p>
          <a:p>
            <a:pPr algn="just">
              <a:buNone/>
            </a:pPr>
            <a:r>
              <a:rPr lang="pt-BR" dirty="0" smtClean="0"/>
              <a:t>	Este banco de imagens, com pequenas informações e referências, foi construído com objetivo de estimular professores e alunos na localização de personagens do pós-abolição. As imagens e os textos buscam fornecer materiais que evidenciem o protagonismo da população negra na História do Brasil.  </a:t>
            </a:r>
          </a:p>
          <a:p>
            <a:pPr algn="just">
              <a:buNone/>
            </a:pPr>
            <a:r>
              <a:rPr lang="pt-BR" dirty="0" smtClean="0"/>
              <a:t> </a:t>
            </a:r>
          </a:p>
          <a:p>
            <a:pPr algn="just">
              <a:buSzTx/>
              <a:buNone/>
            </a:pP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tângulo 1"/>
          <p:cNvSpPr txBox="1"/>
          <p:nvPr/>
        </p:nvSpPr>
        <p:spPr>
          <a:xfrm>
            <a:off x="943190" y="819056"/>
            <a:ext cx="7257620" cy="497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Estêvão Roberto da Silva</a:t>
            </a:r>
          </a:p>
          <a:p>
            <a:pPr algn="ctr">
              <a:lnSpc>
                <a:spcPct val="120000"/>
              </a:lnSpc>
              <a:defRPr sz="2000"/>
            </a:pPr>
            <a:r>
              <a:t>(Rio de Janeiro/RJ, c.1844 - 1891)</a:t>
            </a:r>
            <a:endParaRPr b="1">
              <a:latin typeface="+mj-lt"/>
              <a:ea typeface="+mj-ea"/>
              <a:cs typeface="+mj-cs"/>
              <a:sym typeface="Helvetica"/>
            </a:endParaRPr>
          </a:p>
          <a:p>
            <a:pPr algn="ctr">
              <a:lnSpc>
                <a:spcPct val="120000"/>
              </a:lnSpc>
              <a:defRPr sz="2200"/>
            </a:pPr>
            <a:endParaRPr/>
          </a:p>
          <a:p>
            <a:pPr algn="ctr">
              <a:lnSpc>
                <a:spcPct val="120000"/>
              </a:lnSpc>
              <a:defRPr sz="2000" b="1">
                <a:latin typeface="+mj-lt"/>
                <a:ea typeface="+mj-ea"/>
                <a:cs typeface="+mj-cs"/>
                <a:sym typeface="Helvetica"/>
              </a:defRPr>
            </a:pPr>
            <a:endParaRPr/>
          </a:p>
          <a:p>
            <a:pPr algn="just">
              <a:defRPr sz="2000"/>
            </a:pPr>
            <a:r>
              <a:t>Primeiro pintor negro de destaque, foi formado pela Academia Imperial de Belas Artes. Notabilizou-se por suas naturezas-mortas, sendo considerado um dos maiores expoentes da arte brasileira no gênero. </a:t>
            </a:r>
          </a:p>
          <a:p>
            <a:pPr algn="just">
              <a:defRPr sz="2000"/>
            </a:pPr>
            <a:endParaRPr/>
          </a:p>
          <a:p>
            <a:pPr algn="just">
              <a:defRPr sz="2000"/>
            </a:pPr>
            <a:endParaRPr/>
          </a:p>
          <a:p>
            <a:pPr algn="just">
              <a:defRPr sz="2000"/>
            </a:pPr>
            <a:endParaRPr/>
          </a:p>
          <a:p>
            <a:pPr algn="just">
              <a:defRPr sz="2000"/>
            </a:pPr>
            <a:endParaRPr/>
          </a:p>
          <a:p>
            <a:pPr>
              <a:defRPr sz="1200"/>
            </a:pPr>
            <a:r>
              <a:t>Referência:</a:t>
            </a:r>
          </a:p>
          <a:p>
            <a:pPr>
              <a:defRPr sz="1200"/>
            </a:pPr>
            <a:r>
              <a:t>Biografia e imagem: Disponível em: </a:t>
            </a:r>
            <a:r>
              <a:rPr u="sng">
                <a:solidFill>
                  <a:srgbClr val="0000FF"/>
                </a:solidFill>
                <a:uFill>
                  <a:solidFill>
                    <a:srgbClr val="0000FF"/>
                  </a:solidFill>
                </a:uFill>
                <a:hlinkClick r:id="rId2"/>
              </a:rPr>
              <a:t>https://pt.wikipedia.org/wiki/Est%C3%AAv%C3%A3o_Silva</a:t>
            </a:r>
            <a:r>
              <a:t>. Acessado em: 02 de agosto de 2019.</a:t>
            </a:r>
          </a:p>
          <a:p>
            <a:pPr>
              <a:defRPr sz="1200"/>
            </a:pPr>
            <a:endParaRPr/>
          </a:p>
        </p:txBody>
      </p:sp>
    </p:spTree>
  </p:cSld>
  <p:clrMapOvr>
    <a:masterClrMapping/>
  </p:clrMapOvr>
  <p:transition spd="med"/>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CaixaDeTexto 1"/>
          <p:cNvSpPr txBox="1"/>
          <p:nvPr/>
        </p:nvSpPr>
        <p:spPr>
          <a:xfrm>
            <a:off x="752380" y="742641"/>
            <a:ext cx="7639240" cy="5607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Miriam </a:t>
            </a:r>
            <a:r>
              <a:rPr dirty="0" err="1"/>
              <a:t>Alves</a:t>
            </a:r>
            <a:endParaRPr dirty="0"/>
          </a:p>
          <a:p>
            <a:pPr algn="ctr">
              <a:lnSpc>
                <a:spcPct val="120000"/>
              </a:lnSpc>
              <a:defRPr sz="2000"/>
            </a:pPr>
            <a:r>
              <a:rPr dirty="0"/>
              <a:t>(São Paulo/SP,  c.1952  - )</a:t>
            </a:r>
          </a:p>
          <a:p>
            <a:pPr algn="just">
              <a:defRPr sz="2000"/>
            </a:pPr>
            <a:endParaRPr dirty="0"/>
          </a:p>
          <a:p>
            <a:pPr algn="just">
              <a:defRPr sz="2000"/>
            </a:pPr>
            <a:endParaRPr dirty="0"/>
          </a:p>
          <a:p>
            <a:pPr algn="just">
              <a:defRPr sz="2000"/>
            </a:pPr>
            <a:endParaRPr dirty="0"/>
          </a:p>
          <a:p>
            <a:pPr algn="just">
              <a:defRPr sz="2000"/>
            </a:pPr>
            <a:r>
              <a:rPr dirty="0"/>
              <a:t>Miriam </a:t>
            </a:r>
            <a:r>
              <a:rPr dirty="0" err="1"/>
              <a:t>Aparecida</a:t>
            </a:r>
            <a:r>
              <a:rPr dirty="0"/>
              <a:t> </a:t>
            </a:r>
            <a:r>
              <a:rPr dirty="0" err="1"/>
              <a:t>Alves</a:t>
            </a:r>
            <a:r>
              <a:rPr dirty="0"/>
              <a:t> </a:t>
            </a:r>
            <a:r>
              <a:rPr dirty="0" err="1"/>
              <a:t>nasceu</a:t>
            </a:r>
            <a:r>
              <a:rPr dirty="0"/>
              <a:t> </a:t>
            </a:r>
            <a:r>
              <a:rPr dirty="0" err="1"/>
              <a:t>em</a:t>
            </a:r>
            <a:r>
              <a:rPr dirty="0"/>
              <a:t> São Paulo </a:t>
            </a:r>
            <a:r>
              <a:rPr dirty="0" err="1"/>
              <a:t>em</a:t>
            </a:r>
            <a:r>
              <a:rPr dirty="0"/>
              <a:t> 1952. É </a:t>
            </a:r>
            <a:r>
              <a:rPr dirty="0" err="1"/>
              <a:t>assistente</a:t>
            </a:r>
            <a:r>
              <a:rPr dirty="0"/>
              <a:t> social e </a:t>
            </a:r>
            <a:r>
              <a:rPr dirty="0" err="1"/>
              <a:t>professora</a:t>
            </a:r>
            <a:r>
              <a:rPr dirty="0"/>
              <a:t>. Na </a:t>
            </a:r>
            <a:r>
              <a:rPr dirty="0" err="1"/>
              <a:t>década</a:t>
            </a:r>
            <a:r>
              <a:rPr dirty="0"/>
              <a:t> de 1980, </a:t>
            </a:r>
            <a:r>
              <a:rPr dirty="0" err="1"/>
              <a:t>passou</a:t>
            </a:r>
            <a:r>
              <a:rPr dirty="0"/>
              <a:t> a </a:t>
            </a:r>
            <a:r>
              <a:rPr dirty="0" err="1"/>
              <a:t>integrar</a:t>
            </a:r>
            <a:r>
              <a:rPr dirty="0"/>
              <a:t> o </a:t>
            </a:r>
            <a:r>
              <a:rPr dirty="0" err="1"/>
              <a:t>coletivo</a:t>
            </a:r>
            <a:r>
              <a:rPr dirty="0"/>
              <a:t> </a:t>
            </a:r>
            <a:r>
              <a:rPr dirty="0" err="1"/>
              <a:t>Quilombhoje</a:t>
            </a:r>
            <a:r>
              <a:rPr dirty="0"/>
              <a:t> </a:t>
            </a:r>
            <a:r>
              <a:rPr dirty="0" err="1"/>
              <a:t>Literatura</a:t>
            </a:r>
            <a:r>
              <a:rPr dirty="0"/>
              <a:t>, </a:t>
            </a:r>
            <a:r>
              <a:rPr dirty="0" err="1"/>
              <a:t>responsável</a:t>
            </a:r>
            <a:r>
              <a:rPr dirty="0"/>
              <a:t> </a:t>
            </a:r>
            <a:r>
              <a:rPr dirty="0" err="1"/>
              <a:t>pela</a:t>
            </a:r>
            <a:r>
              <a:rPr dirty="0"/>
              <a:t> </a:t>
            </a:r>
            <a:r>
              <a:rPr dirty="0" err="1"/>
              <a:t>produção</a:t>
            </a:r>
            <a:r>
              <a:rPr dirty="0"/>
              <a:t> dos </a:t>
            </a:r>
            <a:r>
              <a:rPr i="1" dirty="0" err="1">
                <a:ea typeface="+mj-ea"/>
                <a:cs typeface="+mj-cs"/>
                <a:sym typeface="Helvetica"/>
              </a:rPr>
              <a:t>Cadernos</a:t>
            </a:r>
            <a:r>
              <a:rPr i="1" dirty="0">
                <a:ea typeface="+mj-ea"/>
                <a:cs typeface="+mj-cs"/>
                <a:sym typeface="Helvetica"/>
              </a:rPr>
              <a:t> Negros. </a:t>
            </a:r>
            <a:r>
              <a:rPr dirty="0" err="1"/>
              <a:t>Além</a:t>
            </a:r>
            <a:r>
              <a:rPr dirty="0"/>
              <a:t> de </a:t>
            </a:r>
            <a:r>
              <a:rPr dirty="0" err="1"/>
              <a:t>poesias</a:t>
            </a:r>
            <a:r>
              <a:rPr dirty="0"/>
              <a:t>, </a:t>
            </a:r>
            <a:r>
              <a:rPr dirty="0" err="1"/>
              <a:t>publica</a:t>
            </a:r>
            <a:r>
              <a:rPr dirty="0"/>
              <a:t> romances </a:t>
            </a:r>
            <a:r>
              <a:rPr dirty="0" err="1"/>
              <a:t>que</a:t>
            </a:r>
            <a:r>
              <a:rPr dirty="0"/>
              <a:t> </a:t>
            </a:r>
            <a:r>
              <a:rPr dirty="0" err="1"/>
              <a:t>procuram</a:t>
            </a:r>
            <a:r>
              <a:rPr dirty="0"/>
              <a:t> </a:t>
            </a:r>
            <a:r>
              <a:rPr dirty="0" err="1"/>
              <a:t>valorizar</a:t>
            </a:r>
            <a:r>
              <a:rPr dirty="0"/>
              <a:t> a </a:t>
            </a:r>
            <a:r>
              <a:rPr dirty="0" err="1"/>
              <a:t>história</a:t>
            </a:r>
            <a:r>
              <a:rPr dirty="0"/>
              <a:t> </a:t>
            </a:r>
            <a:r>
              <a:rPr dirty="0" err="1"/>
              <a:t>da</a:t>
            </a:r>
            <a:r>
              <a:rPr dirty="0"/>
              <a:t> </a:t>
            </a:r>
            <a:r>
              <a:rPr dirty="0" err="1"/>
              <a:t>população</a:t>
            </a:r>
            <a:r>
              <a:rPr dirty="0"/>
              <a:t> </a:t>
            </a:r>
            <a:r>
              <a:rPr dirty="0" err="1"/>
              <a:t>negra</a:t>
            </a:r>
            <a:r>
              <a:rPr dirty="0"/>
              <a:t>. Entre </a:t>
            </a:r>
            <a:r>
              <a:rPr dirty="0" err="1"/>
              <a:t>seus</a:t>
            </a:r>
            <a:r>
              <a:rPr dirty="0"/>
              <a:t> </a:t>
            </a:r>
            <a:r>
              <a:rPr dirty="0" err="1"/>
              <a:t>livros</a:t>
            </a:r>
            <a:r>
              <a:rPr dirty="0"/>
              <a:t>,  </a:t>
            </a:r>
            <a:r>
              <a:rPr i="1" dirty="0" err="1">
                <a:ea typeface="+mj-ea"/>
                <a:cs typeface="+mj-cs"/>
                <a:sym typeface="Helvetica"/>
              </a:rPr>
              <a:t>Momentos</a:t>
            </a:r>
            <a:r>
              <a:rPr i="1" dirty="0">
                <a:ea typeface="+mj-ea"/>
                <a:cs typeface="+mj-cs"/>
                <a:sym typeface="Helvetica"/>
              </a:rPr>
              <a:t> de </a:t>
            </a:r>
            <a:r>
              <a:rPr i="1" dirty="0" err="1">
                <a:ea typeface="+mj-ea"/>
                <a:cs typeface="+mj-cs"/>
                <a:sym typeface="Helvetica"/>
              </a:rPr>
              <a:t>busca</a:t>
            </a:r>
            <a:r>
              <a:rPr dirty="0"/>
              <a:t> (1983); </a:t>
            </a:r>
            <a:r>
              <a:rPr i="1" dirty="0" err="1">
                <a:ea typeface="+mj-ea"/>
                <a:cs typeface="+mj-cs"/>
                <a:sym typeface="Helvetica"/>
              </a:rPr>
              <a:t>Estrelas</a:t>
            </a:r>
            <a:r>
              <a:rPr i="1" dirty="0">
                <a:ea typeface="+mj-ea"/>
                <a:cs typeface="+mj-cs"/>
                <a:sym typeface="Helvetica"/>
              </a:rPr>
              <a:t> no </a:t>
            </a:r>
            <a:r>
              <a:rPr i="1" dirty="0" err="1">
                <a:ea typeface="+mj-ea"/>
                <a:cs typeface="+mj-cs"/>
                <a:sym typeface="Helvetica"/>
              </a:rPr>
              <a:t>dedo</a:t>
            </a:r>
            <a:r>
              <a:rPr i="1" dirty="0">
                <a:ea typeface="+mj-ea"/>
                <a:cs typeface="+mj-cs"/>
                <a:sym typeface="Helvetica"/>
              </a:rPr>
              <a:t> (1985); e </a:t>
            </a:r>
            <a:r>
              <a:rPr i="1" dirty="0" err="1">
                <a:ea typeface="+mj-ea"/>
                <a:cs typeface="+mj-cs"/>
                <a:sym typeface="Helvetica"/>
              </a:rPr>
              <a:t>Bará</a:t>
            </a:r>
            <a:r>
              <a:rPr i="1" dirty="0">
                <a:ea typeface="+mj-ea"/>
                <a:cs typeface="+mj-cs"/>
                <a:sym typeface="Helvetica"/>
              </a:rPr>
              <a:t> </a:t>
            </a:r>
            <a:r>
              <a:rPr i="1" dirty="0" err="1">
                <a:ea typeface="+mj-ea"/>
                <a:cs typeface="+mj-cs"/>
                <a:sym typeface="Helvetica"/>
              </a:rPr>
              <a:t>na</a:t>
            </a:r>
            <a:r>
              <a:rPr i="1" dirty="0">
                <a:ea typeface="+mj-ea"/>
                <a:cs typeface="+mj-cs"/>
                <a:sym typeface="Helvetica"/>
              </a:rPr>
              <a:t> </a:t>
            </a:r>
            <a:r>
              <a:rPr i="1" dirty="0" err="1">
                <a:ea typeface="+mj-ea"/>
                <a:cs typeface="+mj-cs"/>
                <a:sym typeface="Helvetica"/>
              </a:rPr>
              <a:t>trilha</a:t>
            </a:r>
            <a:r>
              <a:rPr i="1" dirty="0">
                <a:ea typeface="+mj-ea"/>
                <a:cs typeface="+mj-cs"/>
                <a:sym typeface="Helvetica"/>
              </a:rPr>
              <a:t> do </a:t>
            </a:r>
            <a:r>
              <a:rPr i="1" dirty="0" err="1">
                <a:ea typeface="+mj-ea"/>
                <a:cs typeface="+mj-cs"/>
                <a:sym typeface="Helvetica"/>
              </a:rPr>
              <a:t>vento</a:t>
            </a:r>
            <a:r>
              <a:rPr i="1" dirty="0">
                <a:ea typeface="+mj-ea"/>
                <a:cs typeface="+mj-cs"/>
                <a:sym typeface="Helvetica"/>
              </a:rPr>
              <a:t> (2015).</a:t>
            </a:r>
          </a:p>
          <a:p>
            <a:pPr algn="just">
              <a:defRPr sz="2000" i="1">
                <a:latin typeface="+mj-lt"/>
                <a:ea typeface="+mj-ea"/>
                <a:cs typeface="+mj-cs"/>
                <a:sym typeface="Helvetica"/>
              </a:defRPr>
            </a:pPr>
            <a:endParaRPr dirty="0"/>
          </a:p>
          <a:p>
            <a:pPr algn="just">
              <a:defRPr sz="2000" i="1">
                <a:latin typeface="+mj-lt"/>
                <a:ea typeface="+mj-ea"/>
                <a:cs typeface="+mj-cs"/>
                <a:sym typeface="Helvetica"/>
              </a:defRPr>
            </a:pPr>
            <a:endParaRPr dirty="0"/>
          </a:p>
          <a:p>
            <a:pPr algn="just">
              <a:defRPr sz="2000" i="1">
                <a:latin typeface="+mj-lt"/>
                <a:ea typeface="+mj-ea"/>
                <a:cs typeface="+mj-cs"/>
                <a:sym typeface="Helvetica"/>
              </a:defRPr>
            </a:pPr>
            <a:endParaRPr dirty="0"/>
          </a:p>
          <a:p>
            <a:pPr algn="just">
              <a:defRPr sz="2000" i="1">
                <a:latin typeface="+mj-lt"/>
                <a:ea typeface="+mj-ea"/>
                <a:cs typeface="+mj-cs"/>
                <a:sym typeface="Helvetica"/>
              </a:defRPr>
            </a:pPr>
            <a:endParaRPr dirty="0"/>
          </a:p>
          <a:p>
            <a:pPr algn="just">
              <a:defRPr sz="1200"/>
            </a:pPr>
            <a:r>
              <a:rPr dirty="0" err="1"/>
              <a:t>Referência</a:t>
            </a:r>
            <a:r>
              <a:rPr dirty="0"/>
              <a:t>:</a:t>
            </a:r>
          </a:p>
          <a:p>
            <a:pPr algn="just">
              <a:defRPr sz="1200"/>
            </a:pPr>
            <a:endParaRPr dirty="0"/>
          </a:p>
          <a:p>
            <a:pPr algn="just">
              <a:defRPr sz="1200"/>
            </a:pPr>
            <a:r>
              <a:rPr dirty="0" err="1"/>
              <a:t>Imagem</a:t>
            </a:r>
            <a:r>
              <a:rPr dirty="0"/>
              <a:t> e </a:t>
            </a:r>
            <a:r>
              <a:rPr dirty="0" err="1"/>
              <a:t>Biografia</a:t>
            </a:r>
            <a:r>
              <a:rPr dirty="0"/>
              <a:t>:</a:t>
            </a:r>
          </a:p>
          <a:p>
            <a:pPr algn="just">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http://www.letras.ufmg.br/literafro/autoras/348-miriam-alves</a:t>
            </a:r>
            <a:r>
              <a:rPr dirty="0"/>
              <a:t> </a:t>
            </a:r>
            <a:r>
              <a:rPr dirty="0" err="1"/>
              <a:t>Acessado</a:t>
            </a:r>
            <a:r>
              <a:rPr dirty="0"/>
              <a:t> </a:t>
            </a:r>
            <a:r>
              <a:rPr dirty="0" err="1"/>
              <a:t>em</a:t>
            </a:r>
            <a:r>
              <a:rPr dirty="0"/>
              <a:t> 03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6" name="luizabarrios2-200x300.jpg"/>
          <p:cNvGrpSpPr/>
          <p:nvPr/>
        </p:nvGrpSpPr>
        <p:grpSpPr>
          <a:xfrm>
            <a:off x="2774643" y="457199"/>
            <a:ext cx="3594714" cy="5214268"/>
            <a:chOff x="0" y="0"/>
            <a:chExt cx="3594713" cy="5214266"/>
          </a:xfrm>
        </p:grpSpPr>
        <p:pic>
          <p:nvPicPr>
            <p:cNvPr id="784" name="luizabarrios2-200x300.jpg" descr="luizabarrios2-200x300.jpg"/>
            <p:cNvPicPr>
              <a:picLocks noChangeAspect="1"/>
            </p:cNvPicPr>
            <p:nvPr/>
          </p:nvPicPr>
          <p:blipFill>
            <a:blip r:embed="rId2" cstate="print">
              <a:extLst/>
            </a:blip>
            <a:stretch>
              <a:fillRect/>
            </a:stretch>
          </p:blipFill>
          <p:spPr>
            <a:xfrm>
              <a:off x="203200" y="215899"/>
              <a:ext cx="3188313" cy="4782468"/>
            </a:xfrm>
            <a:prstGeom prst="rect">
              <a:avLst/>
            </a:prstGeom>
            <a:ln w="12700" cap="flat">
              <a:noFill/>
              <a:miter lim="400000"/>
            </a:ln>
            <a:effectLst/>
          </p:spPr>
        </p:pic>
        <p:pic>
          <p:nvPicPr>
            <p:cNvPr id="785" name="luizabarrios2-200x300.jpg" descr="luizabarrios2-200x300.jpg"/>
            <p:cNvPicPr>
              <a:picLocks noChangeAspect="1"/>
            </p:cNvPicPr>
            <p:nvPr/>
          </p:nvPicPr>
          <p:blipFill>
            <a:blip r:embed="rId3" cstate="print">
              <a:extLst/>
            </a:blip>
            <a:stretch>
              <a:fillRect/>
            </a:stretch>
          </p:blipFill>
          <p:spPr>
            <a:xfrm>
              <a:off x="-1" y="-1"/>
              <a:ext cx="3594714" cy="5214268"/>
            </a:xfrm>
            <a:prstGeom prst="rect">
              <a:avLst/>
            </a:prstGeom>
            <a:ln w="12700" cap="flat">
              <a:noFill/>
              <a:miter lim="400000"/>
            </a:ln>
            <a:effectLst/>
          </p:spPr>
        </p:pic>
      </p:grpSp>
      <p:sp>
        <p:nvSpPr>
          <p:cNvPr id="787" name="Luiza Helena de Bairros"/>
          <p:cNvSpPr txBox="1"/>
          <p:nvPr/>
        </p:nvSpPr>
        <p:spPr>
          <a:xfrm>
            <a:off x="2936164" y="5769515"/>
            <a:ext cx="327167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err="1"/>
              <a:t>Luiza</a:t>
            </a:r>
            <a:r>
              <a:rPr dirty="0"/>
              <a:t> Helena de </a:t>
            </a:r>
            <a:r>
              <a:rPr dirty="0" err="1"/>
              <a:t>Bairros</a:t>
            </a:r>
            <a:endParaRPr dirty="0"/>
          </a:p>
        </p:txBody>
      </p:sp>
    </p:spTree>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Retângulo 1"/>
          <p:cNvSpPr txBox="1"/>
          <p:nvPr/>
        </p:nvSpPr>
        <p:spPr>
          <a:xfrm>
            <a:off x="748138" y="749205"/>
            <a:ext cx="7647724" cy="5444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Luiza</a:t>
            </a:r>
            <a:r>
              <a:rPr dirty="0"/>
              <a:t> Helena de </a:t>
            </a:r>
            <a:r>
              <a:rPr dirty="0" err="1"/>
              <a:t>Bairros</a:t>
            </a:r>
            <a:endParaRPr dirty="0"/>
          </a:p>
          <a:p>
            <a:pPr algn="ctr">
              <a:lnSpc>
                <a:spcPct val="120000"/>
              </a:lnSpc>
              <a:defRPr sz="2000"/>
            </a:pPr>
            <a:r>
              <a:rPr dirty="0"/>
              <a:t>(Porto </a:t>
            </a:r>
            <a:r>
              <a:rPr dirty="0" err="1"/>
              <a:t>Alegre</a:t>
            </a:r>
            <a:r>
              <a:rPr dirty="0"/>
              <a:t>/RS, 1953 – Porto </a:t>
            </a:r>
            <a:r>
              <a:rPr dirty="0" err="1"/>
              <a:t>Alegre</a:t>
            </a:r>
            <a:r>
              <a:rPr dirty="0"/>
              <a:t>/RS, 2016)</a:t>
            </a:r>
            <a:endParaRPr b="1" dirty="0">
              <a:latin typeface="+mj-lt"/>
              <a:ea typeface="+mj-ea"/>
              <a:cs typeface="+mj-cs"/>
              <a:sym typeface="Helvetica"/>
            </a:endParaRPr>
          </a:p>
          <a:p>
            <a:pPr algn="just">
              <a:defRPr sz="2000"/>
            </a:pPr>
            <a:endParaRPr dirty="0"/>
          </a:p>
          <a:p>
            <a:pPr algn="just">
              <a:defRPr sz="2000"/>
            </a:pPr>
            <a:endParaRPr dirty="0"/>
          </a:p>
          <a:p>
            <a:pPr algn="just">
              <a:defRPr sz="2000"/>
            </a:pPr>
            <a:endParaRPr dirty="0"/>
          </a:p>
          <a:p>
            <a:pPr algn="just">
              <a:defRPr sz="2000"/>
            </a:pPr>
            <a:r>
              <a:rPr dirty="0" err="1"/>
              <a:t>Formada</a:t>
            </a:r>
            <a:r>
              <a:rPr dirty="0"/>
              <a:t> </a:t>
            </a:r>
            <a:r>
              <a:rPr dirty="0" err="1"/>
              <a:t>em</a:t>
            </a:r>
            <a:r>
              <a:rPr dirty="0"/>
              <a:t> </a:t>
            </a:r>
            <a:r>
              <a:rPr dirty="0" err="1"/>
              <a:t>administração</a:t>
            </a:r>
            <a:r>
              <a:rPr dirty="0"/>
              <a:t>, com </a:t>
            </a:r>
            <a:r>
              <a:rPr dirty="0" err="1"/>
              <a:t>mestrado</a:t>
            </a:r>
            <a:r>
              <a:rPr dirty="0"/>
              <a:t> </a:t>
            </a:r>
            <a:r>
              <a:rPr dirty="0" err="1"/>
              <a:t>em</a:t>
            </a:r>
            <a:r>
              <a:rPr dirty="0"/>
              <a:t> </a:t>
            </a:r>
            <a:r>
              <a:rPr dirty="0" err="1"/>
              <a:t>Ciências</a:t>
            </a:r>
            <a:r>
              <a:rPr dirty="0"/>
              <a:t> </a:t>
            </a:r>
            <a:r>
              <a:rPr dirty="0" err="1"/>
              <a:t>Sociais</a:t>
            </a:r>
            <a:r>
              <a:rPr dirty="0"/>
              <a:t> </a:t>
            </a:r>
            <a:r>
              <a:rPr dirty="0" err="1"/>
              <a:t>pela</a:t>
            </a:r>
            <a:r>
              <a:rPr dirty="0"/>
              <a:t> </a:t>
            </a:r>
            <a:r>
              <a:rPr dirty="0" err="1"/>
              <a:t>Universidade</a:t>
            </a:r>
            <a:r>
              <a:rPr dirty="0"/>
              <a:t> Federal </a:t>
            </a:r>
            <a:r>
              <a:rPr dirty="0" err="1"/>
              <a:t>da</a:t>
            </a:r>
            <a:r>
              <a:rPr dirty="0"/>
              <a:t> Bahia e </a:t>
            </a:r>
            <a:r>
              <a:rPr dirty="0" err="1"/>
              <a:t>doutorado</a:t>
            </a:r>
            <a:r>
              <a:rPr dirty="0"/>
              <a:t> </a:t>
            </a:r>
            <a:r>
              <a:rPr dirty="0" err="1"/>
              <a:t>em</a:t>
            </a:r>
            <a:r>
              <a:rPr dirty="0"/>
              <a:t> </a:t>
            </a:r>
            <a:r>
              <a:rPr dirty="0" err="1"/>
              <a:t>Sociologia</a:t>
            </a:r>
            <a:r>
              <a:rPr dirty="0"/>
              <a:t> </a:t>
            </a:r>
            <a:r>
              <a:rPr dirty="0" err="1"/>
              <a:t>pela</a:t>
            </a:r>
            <a:r>
              <a:rPr dirty="0"/>
              <a:t> </a:t>
            </a:r>
            <a:r>
              <a:rPr dirty="0" err="1"/>
              <a:t>Universidade</a:t>
            </a:r>
            <a:r>
              <a:rPr dirty="0"/>
              <a:t> de Michigan. </a:t>
            </a:r>
            <a:r>
              <a:rPr dirty="0" err="1"/>
              <a:t>Foi</a:t>
            </a:r>
            <a:r>
              <a:rPr dirty="0"/>
              <a:t> </a:t>
            </a:r>
            <a:r>
              <a:rPr dirty="0" err="1"/>
              <a:t>professora</a:t>
            </a:r>
            <a:r>
              <a:rPr dirty="0"/>
              <a:t>, </a:t>
            </a:r>
            <a:r>
              <a:rPr dirty="0" err="1"/>
              <a:t>Coordenadora</a:t>
            </a:r>
            <a:r>
              <a:rPr dirty="0"/>
              <a:t> </a:t>
            </a:r>
            <a:r>
              <a:rPr dirty="0" err="1"/>
              <a:t>Nacional</a:t>
            </a:r>
            <a:r>
              <a:rPr dirty="0"/>
              <a:t> do MNU e </a:t>
            </a:r>
            <a:r>
              <a:rPr dirty="0" err="1"/>
              <a:t>ministra-chefe</a:t>
            </a:r>
            <a:r>
              <a:rPr dirty="0"/>
              <a:t> </a:t>
            </a:r>
            <a:r>
              <a:rPr dirty="0" err="1"/>
              <a:t>da</a:t>
            </a:r>
            <a:r>
              <a:rPr dirty="0"/>
              <a:t> </a:t>
            </a:r>
            <a:r>
              <a:rPr dirty="0" err="1"/>
              <a:t>Secretaria</a:t>
            </a:r>
            <a:r>
              <a:rPr dirty="0"/>
              <a:t> de </a:t>
            </a:r>
            <a:r>
              <a:rPr dirty="0" err="1"/>
              <a:t>Políticas</a:t>
            </a:r>
            <a:r>
              <a:rPr dirty="0"/>
              <a:t>  de </a:t>
            </a:r>
            <a:r>
              <a:rPr dirty="0" err="1"/>
              <a:t>Promoção</a:t>
            </a:r>
            <a:r>
              <a:rPr dirty="0"/>
              <a:t> </a:t>
            </a:r>
            <a:r>
              <a:rPr dirty="0" err="1"/>
              <a:t>da</a:t>
            </a:r>
            <a:r>
              <a:rPr dirty="0"/>
              <a:t> </a:t>
            </a:r>
            <a:r>
              <a:rPr dirty="0" err="1"/>
              <a:t>Igualdade</a:t>
            </a:r>
            <a:r>
              <a:rPr dirty="0"/>
              <a:t> Racial do </a:t>
            </a:r>
            <a:r>
              <a:rPr dirty="0" err="1"/>
              <a:t>Brasil</a:t>
            </a:r>
            <a:r>
              <a:rPr dirty="0"/>
              <a:t> entre 2011-2014. </a:t>
            </a:r>
            <a:r>
              <a:rPr dirty="0" err="1"/>
              <a:t>Publicou</a:t>
            </a:r>
            <a:r>
              <a:rPr dirty="0"/>
              <a:t> </a:t>
            </a:r>
            <a:r>
              <a:rPr dirty="0" err="1"/>
              <a:t>diversos</a:t>
            </a:r>
            <a:r>
              <a:rPr dirty="0"/>
              <a:t> </a:t>
            </a:r>
            <a:r>
              <a:rPr dirty="0" err="1"/>
              <a:t>artigos</a:t>
            </a:r>
            <a:r>
              <a:rPr dirty="0"/>
              <a:t> </a:t>
            </a:r>
            <a:r>
              <a:rPr dirty="0" err="1"/>
              <a:t>sobre</a:t>
            </a:r>
            <a:r>
              <a:rPr dirty="0"/>
              <a:t> </a:t>
            </a:r>
            <a:r>
              <a:rPr dirty="0" err="1"/>
              <a:t>racismo</a:t>
            </a:r>
            <a:r>
              <a:rPr dirty="0"/>
              <a:t>, </a:t>
            </a:r>
            <a:r>
              <a:rPr dirty="0" err="1"/>
              <a:t>sexismo</a:t>
            </a:r>
            <a:r>
              <a:rPr dirty="0"/>
              <a:t> e o negro no </a:t>
            </a:r>
            <a:r>
              <a:rPr dirty="0" err="1"/>
              <a:t>mercado</a:t>
            </a:r>
            <a:r>
              <a:rPr dirty="0"/>
              <a:t> de </a:t>
            </a:r>
            <a:r>
              <a:rPr dirty="0" err="1"/>
              <a:t>trabalho</a:t>
            </a:r>
            <a:r>
              <a:rPr dirty="0"/>
              <a:t>.</a:t>
            </a:r>
          </a:p>
          <a:p>
            <a:pPr algn="just">
              <a:defRPr b="1">
                <a:latin typeface="+mj-lt"/>
                <a:ea typeface="+mj-ea"/>
                <a:cs typeface="+mj-cs"/>
                <a:sym typeface="Helvetica"/>
              </a:defRPr>
            </a:pPr>
            <a:endParaRPr dirty="0"/>
          </a:p>
          <a:p>
            <a:pPr algn="just">
              <a:defRPr b="1">
                <a:latin typeface="+mj-lt"/>
                <a:ea typeface="+mj-ea"/>
                <a:cs typeface="+mj-cs"/>
                <a:sym typeface="Helvetica"/>
              </a:defRPr>
            </a:pPr>
            <a:r>
              <a:rPr dirty="0"/>
              <a:t> </a:t>
            </a:r>
          </a:p>
          <a:p>
            <a:pPr algn="just">
              <a:defRPr sz="1200"/>
            </a:pPr>
            <a:r>
              <a:rPr dirty="0" err="1"/>
              <a:t>Referências</a:t>
            </a:r>
            <a:r>
              <a:rPr dirty="0"/>
              <a:t>:</a:t>
            </a:r>
          </a:p>
          <a:p>
            <a:pPr algn="just">
              <a:defRPr sz="1200"/>
            </a:pPr>
            <a:endParaRPr dirty="0"/>
          </a:p>
          <a:p>
            <a:pPr algn="just">
              <a:defRPr sz="1200"/>
            </a:pPr>
            <a:r>
              <a:rPr dirty="0" err="1"/>
              <a:t>Biografia</a:t>
            </a:r>
            <a:r>
              <a:rPr dirty="0"/>
              <a:t>:</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https://www.geledes.org.br/luiza-bairros-1953-2016/</a:t>
            </a:r>
            <a:r>
              <a:rPr dirty="0"/>
              <a:t> </a:t>
            </a:r>
            <a:r>
              <a:rPr dirty="0" err="1"/>
              <a:t>Acessado</a:t>
            </a:r>
            <a:r>
              <a:rPr dirty="0"/>
              <a:t> </a:t>
            </a:r>
            <a:r>
              <a:rPr dirty="0" err="1"/>
              <a:t>em</a:t>
            </a:r>
            <a:r>
              <a:rPr dirty="0"/>
              <a:t> 02 de </a:t>
            </a:r>
            <a:r>
              <a:rPr dirty="0" err="1"/>
              <a:t>agosto</a:t>
            </a:r>
            <a:r>
              <a:rPr dirty="0"/>
              <a:t> de 2019</a:t>
            </a:r>
          </a:p>
          <a:p>
            <a:pPr>
              <a:defRPr sz="1200"/>
            </a:pPr>
            <a:r>
              <a:rPr dirty="0" err="1"/>
              <a:t>Imagem</a:t>
            </a:r>
            <a:r>
              <a:rPr dirty="0"/>
              <a:t>: </a:t>
            </a:r>
            <a:r>
              <a:rPr dirty="0" err="1"/>
              <a:t>Disponível</a:t>
            </a:r>
            <a:r>
              <a:rPr dirty="0"/>
              <a:t> </a:t>
            </a:r>
            <a:r>
              <a:rPr dirty="0" err="1"/>
              <a:t>em</a:t>
            </a:r>
            <a:r>
              <a:rPr dirty="0"/>
              <a:t> : </a:t>
            </a:r>
            <a:r>
              <a:rPr u="sng" dirty="0">
                <a:solidFill>
                  <a:srgbClr val="0000FF"/>
                </a:solidFill>
                <a:uFill>
                  <a:solidFill>
                    <a:srgbClr val="0000FF"/>
                  </a:solidFill>
                </a:uFill>
                <a:hlinkClick r:id="rId3"/>
              </a:rPr>
              <a:t>http://www.famososquepartiram.com/2016/07/luiza-bairros.html</a:t>
            </a:r>
            <a:r>
              <a:rPr dirty="0"/>
              <a:t> </a:t>
            </a:r>
            <a:r>
              <a:rPr dirty="0" err="1"/>
              <a:t>Acessado</a:t>
            </a:r>
            <a:r>
              <a:rPr dirty="0"/>
              <a:t> </a:t>
            </a:r>
            <a:r>
              <a:rPr dirty="0" err="1"/>
              <a:t>em</a:t>
            </a:r>
            <a:r>
              <a:rPr dirty="0"/>
              <a:t> 08 de </a:t>
            </a:r>
            <a:r>
              <a:rPr dirty="0" err="1"/>
              <a:t>dezembro</a:t>
            </a:r>
            <a:r>
              <a:rPr dirty="0"/>
              <a:t> de 2019; </a:t>
            </a:r>
            <a:r>
              <a:rPr dirty="0" err="1"/>
              <a:t>Disponível</a:t>
            </a:r>
            <a:r>
              <a:rPr dirty="0"/>
              <a:t> </a:t>
            </a:r>
            <a:r>
              <a:rPr dirty="0" err="1"/>
              <a:t>em</a:t>
            </a:r>
            <a:r>
              <a:rPr dirty="0"/>
              <a:t>: </a:t>
            </a:r>
            <a:r>
              <a:rPr u="sng" dirty="0">
                <a:solidFill>
                  <a:srgbClr val="0000FF"/>
                </a:solidFill>
                <a:uFill>
                  <a:solidFill>
                    <a:srgbClr val="0000FF"/>
                  </a:solidFill>
                </a:uFill>
                <a:hlinkClick r:id="rId4"/>
              </a:rPr>
              <a:t>https://br.pinterest.com/paulodlmoreira/negro-%C3%A9-a-cor-da-excel%C3%AAncia/</a:t>
            </a:r>
            <a:r>
              <a:rPr dirty="0"/>
              <a:t> </a:t>
            </a:r>
            <a:r>
              <a:rPr dirty="0" err="1"/>
              <a:t>Acessado</a:t>
            </a:r>
            <a:r>
              <a:rPr dirty="0"/>
              <a:t> </a:t>
            </a:r>
            <a:r>
              <a:rPr dirty="0" err="1"/>
              <a:t>em</a:t>
            </a:r>
            <a:r>
              <a:rPr dirty="0"/>
              <a:t> 08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chiquinha.jpg"/>
          <p:cNvGrpSpPr/>
          <p:nvPr/>
        </p:nvGrpSpPr>
        <p:grpSpPr>
          <a:xfrm>
            <a:off x="2724310" y="852688"/>
            <a:ext cx="3695381" cy="4543025"/>
            <a:chOff x="0" y="0"/>
            <a:chExt cx="3695380" cy="4543024"/>
          </a:xfrm>
        </p:grpSpPr>
        <p:pic>
          <p:nvPicPr>
            <p:cNvPr id="163" name="chiquinha.jpg" descr="chiquinha.jpg"/>
            <p:cNvPicPr>
              <a:picLocks noChangeAspect="1"/>
            </p:cNvPicPr>
            <p:nvPr/>
          </p:nvPicPr>
          <p:blipFill>
            <a:blip r:embed="rId2" cstate="print">
              <a:extLst/>
            </a:blip>
            <a:stretch>
              <a:fillRect/>
            </a:stretch>
          </p:blipFill>
          <p:spPr>
            <a:xfrm>
              <a:off x="203200" y="215900"/>
              <a:ext cx="3288981" cy="4111225"/>
            </a:xfrm>
            <a:prstGeom prst="rect">
              <a:avLst/>
            </a:prstGeom>
            <a:ln w="12700" cap="flat">
              <a:noFill/>
              <a:miter lim="400000"/>
            </a:ln>
            <a:effectLst/>
          </p:spPr>
        </p:pic>
        <p:pic>
          <p:nvPicPr>
            <p:cNvPr id="164" name="chiquinha.jpg" descr="chiquinha.jpg"/>
            <p:cNvPicPr>
              <a:picLocks noChangeAspect="1"/>
            </p:cNvPicPr>
            <p:nvPr/>
          </p:nvPicPr>
          <p:blipFill>
            <a:blip r:embed="rId3" cstate="print">
              <a:extLst/>
            </a:blip>
            <a:stretch>
              <a:fillRect/>
            </a:stretch>
          </p:blipFill>
          <p:spPr>
            <a:xfrm>
              <a:off x="0" y="0"/>
              <a:ext cx="3695381" cy="4543025"/>
            </a:xfrm>
            <a:prstGeom prst="rect">
              <a:avLst/>
            </a:prstGeom>
            <a:ln w="12700" cap="flat">
              <a:noFill/>
              <a:miter lim="400000"/>
            </a:ln>
            <a:effectLst/>
          </p:spPr>
        </p:pic>
      </p:grpSp>
      <p:sp>
        <p:nvSpPr>
          <p:cNvPr id="166" name="Chiquinha Gonzaga"/>
          <p:cNvSpPr txBox="1"/>
          <p:nvPr/>
        </p:nvSpPr>
        <p:spPr>
          <a:xfrm>
            <a:off x="3208333" y="5522313"/>
            <a:ext cx="272733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Chiquinha Gonzaga</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tângulo 1"/>
          <p:cNvSpPr txBox="1"/>
          <p:nvPr/>
        </p:nvSpPr>
        <p:spPr>
          <a:xfrm>
            <a:off x="943190" y="819055"/>
            <a:ext cx="7257620" cy="5185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Francisca Edwiges Neves Gonzaga – Chiquinha Gonzaga</a:t>
            </a:r>
          </a:p>
          <a:p>
            <a:pPr algn="ctr">
              <a:lnSpc>
                <a:spcPct val="120000"/>
              </a:lnSpc>
              <a:defRPr sz="2000"/>
            </a:pPr>
            <a:r>
              <a:t>(Rio de Janeiro, 1847 – 1935) </a:t>
            </a:r>
            <a:endParaRPr b="1">
              <a:latin typeface="+mj-lt"/>
              <a:ea typeface="+mj-ea"/>
              <a:cs typeface="+mj-cs"/>
              <a:sym typeface="Helvetica"/>
            </a:endParaRPr>
          </a:p>
          <a:p>
            <a:pPr algn="ctr">
              <a:lnSpc>
                <a:spcPct val="120000"/>
              </a:lnSpc>
              <a:defRPr sz="2200"/>
            </a:pPr>
            <a:endParaRPr/>
          </a:p>
          <a:p>
            <a:pPr algn="ctr">
              <a:lnSpc>
                <a:spcPct val="120000"/>
              </a:lnSpc>
              <a:defRPr sz="2000" b="1">
                <a:latin typeface="+mj-lt"/>
                <a:ea typeface="+mj-ea"/>
                <a:cs typeface="+mj-cs"/>
                <a:sym typeface="Helvetica"/>
              </a:defRPr>
            </a:pPr>
            <a:endParaRPr/>
          </a:p>
          <a:p>
            <a:pPr algn="just">
              <a:defRPr sz="2000"/>
            </a:pPr>
            <a:r>
              <a:t>Maestrina e pianista,  destacou-se pela composição de modinhas, polcas e tangos brasileiros para os teatros musicados e operetas. Participou da campanha abolicionista e da luta pelo direito autoral dos músicos.</a:t>
            </a:r>
            <a:endParaRPr i="1">
              <a:latin typeface="+mj-lt"/>
              <a:ea typeface="+mj-ea"/>
              <a:cs typeface="+mj-cs"/>
              <a:sym typeface="Helvetica"/>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lgn="just">
              <a:defRPr sz="1200"/>
            </a:pPr>
            <a:r>
              <a:t>Referência:</a:t>
            </a:r>
          </a:p>
          <a:p>
            <a:pPr algn="just">
              <a:defRPr sz="1200"/>
            </a:pPr>
            <a:endParaRPr/>
          </a:p>
          <a:p>
            <a:pPr algn="just">
              <a:defRPr sz="1200"/>
            </a:pPr>
            <a:r>
              <a:t>Biografia e imagem: Disponível em: </a:t>
            </a:r>
            <a:r>
              <a:rPr u="sng">
                <a:solidFill>
                  <a:srgbClr val="0000FF"/>
                </a:solidFill>
                <a:uFill>
                  <a:solidFill>
                    <a:srgbClr val="0000FF"/>
                  </a:solidFill>
                </a:uFill>
                <a:hlinkClick r:id="rId2"/>
              </a:rPr>
              <a:t>http://chiquinhagonzaga.com/wp/biografia/</a:t>
            </a:r>
            <a:r>
              <a:t>. Acessado em 31 de julho de 2019;  Ver também,  </a:t>
            </a:r>
            <a:r>
              <a:rPr u="sng">
                <a:solidFill>
                  <a:srgbClr val="0000FF"/>
                </a:solidFill>
                <a:uFill>
                  <a:solidFill>
                    <a:srgbClr val="0000FF"/>
                  </a:solidFill>
                </a:uFill>
                <a:hlinkClick r:id="rId3"/>
              </a:rPr>
              <a:t>https://ims.com.br/titular-colecao/chiquinha-gonzaga/</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Picture 2"/>
          <p:cNvGrpSpPr/>
          <p:nvPr/>
        </p:nvGrpSpPr>
        <p:grpSpPr>
          <a:xfrm>
            <a:off x="3126761" y="722782"/>
            <a:ext cx="2890479" cy="5037535"/>
            <a:chOff x="0" y="0"/>
            <a:chExt cx="2890477" cy="5037533"/>
          </a:xfrm>
        </p:grpSpPr>
        <p:pic>
          <p:nvPicPr>
            <p:cNvPr id="170" name="Picture 2" descr="Picture 2"/>
            <p:cNvPicPr>
              <a:picLocks noChangeAspect="1"/>
            </p:cNvPicPr>
            <p:nvPr/>
          </p:nvPicPr>
          <p:blipFill>
            <a:blip r:embed="rId2" cstate="print">
              <a:extLst/>
            </a:blip>
            <a:stretch>
              <a:fillRect/>
            </a:stretch>
          </p:blipFill>
          <p:spPr>
            <a:xfrm>
              <a:off x="203200" y="215900"/>
              <a:ext cx="2484077" cy="4605734"/>
            </a:xfrm>
            <a:prstGeom prst="rect">
              <a:avLst/>
            </a:prstGeom>
            <a:ln w="12700" cap="flat">
              <a:noFill/>
              <a:miter lim="400000"/>
            </a:ln>
            <a:effectLst/>
          </p:spPr>
        </p:pic>
        <p:pic>
          <p:nvPicPr>
            <p:cNvPr id="171" name="Picture 2" descr="Picture 2"/>
            <p:cNvPicPr>
              <a:picLocks noChangeAspect="1"/>
            </p:cNvPicPr>
            <p:nvPr/>
          </p:nvPicPr>
          <p:blipFill>
            <a:blip r:embed="rId3" cstate="print">
              <a:extLst/>
            </a:blip>
            <a:stretch>
              <a:fillRect/>
            </a:stretch>
          </p:blipFill>
          <p:spPr>
            <a:xfrm>
              <a:off x="-1" y="-1"/>
              <a:ext cx="2890479" cy="5037535"/>
            </a:xfrm>
            <a:prstGeom prst="rect">
              <a:avLst/>
            </a:prstGeom>
            <a:ln w="12700" cap="flat">
              <a:noFill/>
              <a:miter lim="400000"/>
            </a:ln>
            <a:effectLst/>
          </p:spPr>
        </p:pic>
      </p:grpSp>
      <p:sp>
        <p:nvSpPr>
          <p:cNvPr id="173" name="Vicente de Souza"/>
          <p:cNvSpPr txBox="1"/>
          <p:nvPr/>
        </p:nvSpPr>
        <p:spPr>
          <a:xfrm>
            <a:off x="3373408" y="5763613"/>
            <a:ext cx="239718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Vicente de Souza</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tângulo 1"/>
          <p:cNvSpPr txBox="1"/>
          <p:nvPr/>
        </p:nvSpPr>
        <p:spPr>
          <a:xfrm>
            <a:off x="943190" y="603681"/>
            <a:ext cx="7257620" cy="5900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Vicente de Souza</a:t>
            </a:r>
          </a:p>
          <a:p>
            <a:pPr algn="ctr">
              <a:defRPr sz="2000"/>
            </a:pPr>
            <a:r>
              <a:t>(? – 1908)</a:t>
            </a:r>
            <a:endParaRPr b="1">
              <a:latin typeface="+mj-lt"/>
              <a:ea typeface="+mj-ea"/>
              <a:cs typeface="+mj-cs"/>
              <a:sym typeface="Helvetica"/>
            </a:endParaRPr>
          </a:p>
          <a:p>
            <a:pPr marL="342900" indent="-342900">
              <a:spcBef>
                <a:spcPts val="400"/>
              </a:spcBef>
              <a:buSzPct val="100000"/>
              <a:buFont typeface="Arial"/>
              <a:buChar char="•"/>
              <a:defRPr sz="2000"/>
            </a:pPr>
            <a:endParaRPr/>
          </a:p>
          <a:p>
            <a:pPr marL="342900" indent="-342900">
              <a:spcBef>
                <a:spcPts val="400"/>
              </a:spcBef>
              <a:buSzPct val="100000"/>
              <a:buFont typeface="Arial"/>
              <a:buChar char="•"/>
              <a:defRPr sz="2000"/>
            </a:pPr>
            <a:endParaRPr/>
          </a:p>
          <a:p>
            <a:pPr algn="just">
              <a:spcBef>
                <a:spcPts val="300"/>
              </a:spcBef>
            </a:pPr>
            <a:r>
              <a:t>Professor, médico, abolicionista, republicano, socialista, foi um dos articuladores da Liga contra a vacinação obrigatória, em 1904. Ao lado de outras lideranças negras, como Gustavo de Lacerda e [Luiz da] França e Silva, contribuiu para a formação de organizações operárias e partidos políticos de trabalhadores no Rio de Janeiro.</a:t>
            </a:r>
          </a:p>
          <a:p>
            <a:pPr algn="just">
              <a:spcBef>
                <a:spcPts val="400"/>
              </a:spcBef>
              <a:defRPr sz="2000"/>
            </a:pPr>
            <a:endParaRPr/>
          </a:p>
          <a:p>
            <a:pPr algn="just">
              <a:defRPr sz="2000"/>
            </a:pPr>
            <a:endParaRPr/>
          </a:p>
          <a:p>
            <a:pPr algn="just">
              <a:defRPr sz="2000"/>
            </a:pPr>
            <a:endParaRPr/>
          </a:p>
          <a:p>
            <a:pPr algn="just">
              <a:defRPr sz="2000"/>
            </a:pPr>
            <a:endParaRPr/>
          </a:p>
          <a:p>
            <a:pPr algn="just">
              <a:defRPr sz="2000"/>
            </a:pPr>
            <a:endParaRPr/>
          </a:p>
          <a:p>
            <a:pPr>
              <a:defRPr sz="1200"/>
            </a:pPr>
            <a:r>
              <a:t>Referência: </a:t>
            </a:r>
          </a:p>
          <a:p>
            <a:pPr>
              <a:defRPr sz="1200"/>
            </a:pPr>
            <a:endParaRPr/>
          </a:p>
          <a:p>
            <a:pPr>
              <a:defRPr sz="1200"/>
            </a:pPr>
            <a:r>
              <a:t>Biografia: PINTO, Ana Flavia M. “Vicente de Souza: intersecções e confluências na trajetória de um abolicionista, republicano e socialista negro”. </a:t>
            </a:r>
            <a:r>
              <a:rPr i="1">
                <a:latin typeface="+mj-lt"/>
                <a:ea typeface="+mj-ea"/>
                <a:cs typeface="+mj-cs"/>
                <a:sym typeface="Helvetica"/>
              </a:rPr>
              <a:t>Estudos Históricos</a:t>
            </a:r>
            <a:r>
              <a:t>, vol. 32, 2019, p. 267-286. </a:t>
            </a:r>
          </a:p>
          <a:p>
            <a:pPr>
              <a:defRPr sz="1200"/>
            </a:pPr>
            <a:endParaRPr/>
          </a:p>
          <a:p>
            <a:pPr>
              <a:defRPr sz="1200"/>
            </a:pPr>
            <a:r>
              <a:t>Imagem: A Imprensa, 1º de maio de 1911, p. 1.</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Captura de Tela 2019-11-20 às 20.02.17.png"/>
          <p:cNvGrpSpPr/>
          <p:nvPr/>
        </p:nvGrpSpPr>
        <p:grpSpPr>
          <a:xfrm>
            <a:off x="2222415" y="640258"/>
            <a:ext cx="4699171" cy="5085743"/>
            <a:chOff x="0" y="0"/>
            <a:chExt cx="4699170" cy="5085741"/>
          </a:xfrm>
        </p:grpSpPr>
        <p:pic>
          <p:nvPicPr>
            <p:cNvPr id="177" name="Captura de Tela 2019-11-20 às 20.02.17.png" descr="Captura de Tela 2019-11-20 às 20.02.17.png"/>
            <p:cNvPicPr>
              <a:picLocks noChangeAspect="1"/>
            </p:cNvPicPr>
            <p:nvPr/>
          </p:nvPicPr>
          <p:blipFill>
            <a:blip r:embed="rId2" cstate="print">
              <a:extLst/>
            </a:blip>
            <a:stretch>
              <a:fillRect/>
            </a:stretch>
          </p:blipFill>
          <p:spPr>
            <a:xfrm>
              <a:off x="203200" y="215900"/>
              <a:ext cx="4292772" cy="4653943"/>
            </a:xfrm>
            <a:prstGeom prst="rect">
              <a:avLst/>
            </a:prstGeom>
            <a:ln w="12700" cap="flat">
              <a:noFill/>
              <a:miter lim="400000"/>
            </a:ln>
            <a:effectLst/>
          </p:spPr>
        </p:pic>
        <p:pic>
          <p:nvPicPr>
            <p:cNvPr id="178" name="Captura de Tela 2019-11-20 às 20.02.17.png" descr="Captura de Tela 2019-11-20 às 20.02.17.png"/>
            <p:cNvPicPr>
              <a:picLocks noChangeAspect="1"/>
            </p:cNvPicPr>
            <p:nvPr/>
          </p:nvPicPr>
          <p:blipFill>
            <a:blip r:embed="rId3" cstate="print">
              <a:extLst/>
            </a:blip>
            <a:stretch>
              <a:fillRect/>
            </a:stretch>
          </p:blipFill>
          <p:spPr>
            <a:xfrm>
              <a:off x="0" y="0"/>
              <a:ext cx="4699172" cy="5085743"/>
            </a:xfrm>
            <a:prstGeom prst="rect">
              <a:avLst/>
            </a:prstGeom>
            <a:ln w="12700" cap="flat">
              <a:noFill/>
              <a:miter lim="400000"/>
            </a:ln>
            <a:effectLst/>
          </p:spPr>
        </p:pic>
      </p:grpSp>
      <p:sp>
        <p:nvSpPr>
          <p:cNvPr id="180" name="Ferreira de Menezes"/>
          <p:cNvSpPr txBox="1"/>
          <p:nvPr/>
        </p:nvSpPr>
        <p:spPr>
          <a:xfrm>
            <a:off x="3176614" y="5738213"/>
            <a:ext cx="279077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Ferreira de Menezes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tângulo 1"/>
          <p:cNvSpPr txBox="1"/>
          <p:nvPr/>
        </p:nvSpPr>
        <p:spPr>
          <a:xfrm>
            <a:off x="943190" y="603681"/>
            <a:ext cx="7257620" cy="5480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Ferreira de </a:t>
            </a:r>
            <a:r>
              <a:rPr dirty="0" err="1"/>
              <a:t>Menezes</a:t>
            </a:r>
            <a:endParaRPr dirty="0"/>
          </a:p>
          <a:p>
            <a:pPr algn="ctr">
              <a:defRPr sz="2000"/>
            </a:pPr>
            <a:r>
              <a:rPr dirty="0"/>
              <a:t>(1848-1881)</a:t>
            </a:r>
            <a:endParaRPr b="1" dirty="0">
              <a:latin typeface="+mj-lt"/>
              <a:ea typeface="+mj-ea"/>
              <a:cs typeface="+mj-cs"/>
              <a:sym typeface="Helvetica"/>
            </a:endParaRPr>
          </a:p>
          <a:p>
            <a:pPr marL="342900" indent="-342900">
              <a:spcBef>
                <a:spcPts val="400"/>
              </a:spcBef>
              <a:buSzPct val="100000"/>
              <a:buFont typeface="Arial"/>
              <a:buChar char="•"/>
              <a:defRPr sz="2000"/>
            </a:pPr>
            <a:endParaRPr dirty="0"/>
          </a:p>
          <a:p>
            <a:pPr marL="342900" indent="-342900">
              <a:spcBef>
                <a:spcPts val="400"/>
              </a:spcBef>
              <a:buSzPct val="100000"/>
              <a:buFont typeface="Arial"/>
              <a:buChar char="•"/>
              <a:defRPr sz="2000"/>
            </a:pPr>
            <a:endParaRPr dirty="0"/>
          </a:p>
          <a:p>
            <a:pPr algn="just">
              <a:spcBef>
                <a:spcPts val="300"/>
              </a:spcBef>
            </a:pPr>
            <a:r>
              <a:rPr dirty="0" err="1"/>
              <a:t>Formado</a:t>
            </a:r>
            <a:r>
              <a:rPr dirty="0"/>
              <a:t> </a:t>
            </a:r>
            <a:r>
              <a:rPr dirty="0" err="1"/>
              <a:t>em</a:t>
            </a:r>
            <a:r>
              <a:rPr dirty="0"/>
              <a:t> </a:t>
            </a:r>
            <a:r>
              <a:rPr dirty="0" err="1"/>
              <a:t>Direito</a:t>
            </a:r>
            <a:r>
              <a:rPr dirty="0"/>
              <a:t>, </a:t>
            </a:r>
            <a:r>
              <a:rPr dirty="0" err="1"/>
              <a:t>em</a:t>
            </a:r>
            <a:r>
              <a:rPr dirty="0"/>
              <a:t> São Paulo, </a:t>
            </a:r>
            <a:r>
              <a:rPr dirty="0" err="1"/>
              <a:t>em</a:t>
            </a:r>
            <a:r>
              <a:rPr dirty="0"/>
              <a:t> 1866, </a:t>
            </a:r>
            <a:r>
              <a:rPr dirty="0" err="1"/>
              <a:t>tornou</a:t>
            </a:r>
            <a:r>
              <a:rPr dirty="0"/>
              <a:t>-se </a:t>
            </a:r>
            <a:r>
              <a:rPr dirty="0" err="1"/>
              <a:t>escritor</a:t>
            </a:r>
            <a:r>
              <a:rPr dirty="0"/>
              <a:t> e </a:t>
            </a:r>
            <a:r>
              <a:rPr dirty="0" err="1"/>
              <a:t>cronista</a:t>
            </a:r>
            <a:r>
              <a:rPr dirty="0"/>
              <a:t>.  Como </a:t>
            </a:r>
            <a:r>
              <a:rPr dirty="0" err="1"/>
              <a:t>homem</a:t>
            </a:r>
            <a:r>
              <a:rPr dirty="0"/>
              <a:t> </a:t>
            </a:r>
            <a:r>
              <a:rPr dirty="0" err="1"/>
              <a:t>da</a:t>
            </a:r>
            <a:r>
              <a:rPr dirty="0"/>
              <a:t> </a:t>
            </a:r>
            <a:r>
              <a:rPr dirty="0" err="1"/>
              <a:t>política</a:t>
            </a:r>
            <a:r>
              <a:rPr dirty="0"/>
              <a:t>, </a:t>
            </a:r>
            <a:r>
              <a:rPr dirty="0" err="1"/>
              <a:t>projetou</a:t>
            </a:r>
            <a:r>
              <a:rPr dirty="0"/>
              <a:t>-se no </a:t>
            </a:r>
            <a:r>
              <a:rPr dirty="0" err="1"/>
              <a:t>jornalismo</a:t>
            </a:r>
            <a:r>
              <a:rPr dirty="0"/>
              <a:t> </a:t>
            </a:r>
            <a:r>
              <a:rPr dirty="0" err="1"/>
              <a:t>na</a:t>
            </a:r>
            <a:r>
              <a:rPr dirty="0"/>
              <a:t> </a:t>
            </a:r>
            <a:r>
              <a:rPr dirty="0" err="1"/>
              <a:t>cidade</a:t>
            </a:r>
            <a:r>
              <a:rPr dirty="0"/>
              <a:t> do Rio de Janeiro, </a:t>
            </a:r>
            <a:r>
              <a:rPr dirty="0" err="1"/>
              <a:t>tendo</a:t>
            </a:r>
            <a:r>
              <a:rPr dirty="0"/>
              <a:t>  </a:t>
            </a:r>
            <a:r>
              <a:rPr dirty="0" err="1"/>
              <a:t>atuado</a:t>
            </a:r>
            <a:r>
              <a:rPr dirty="0"/>
              <a:t> </a:t>
            </a:r>
            <a:r>
              <a:rPr dirty="0" err="1"/>
              <a:t>nos</a:t>
            </a:r>
            <a:r>
              <a:rPr dirty="0"/>
              <a:t> </a:t>
            </a:r>
            <a:r>
              <a:rPr dirty="0" err="1"/>
              <a:t>grandes</a:t>
            </a:r>
            <a:r>
              <a:rPr dirty="0"/>
              <a:t> </a:t>
            </a:r>
            <a:r>
              <a:rPr dirty="0" err="1"/>
              <a:t>jornais</a:t>
            </a:r>
            <a:r>
              <a:rPr dirty="0"/>
              <a:t> </a:t>
            </a:r>
            <a:r>
              <a:rPr dirty="0" err="1"/>
              <a:t>da</a:t>
            </a:r>
            <a:r>
              <a:rPr dirty="0"/>
              <a:t> </a:t>
            </a:r>
            <a:r>
              <a:rPr dirty="0" err="1"/>
              <a:t>época</a:t>
            </a:r>
            <a:r>
              <a:rPr dirty="0"/>
              <a:t>.  </a:t>
            </a:r>
            <a:r>
              <a:rPr dirty="0" err="1"/>
              <a:t>Em</a:t>
            </a:r>
            <a:r>
              <a:rPr dirty="0"/>
              <a:t> 1880, </a:t>
            </a:r>
            <a:r>
              <a:rPr dirty="0" err="1"/>
              <a:t>lançou</a:t>
            </a:r>
            <a:r>
              <a:rPr dirty="0"/>
              <a:t>, </a:t>
            </a:r>
            <a:r>
              <a:rPr dirty="0" err="1"/>
              <a:t>ao</a:t>
            </a:r>
            <a:r>
              <a:rPr dirty="0"/>
              <a:t> </a:t>
            </a:r>
            <a:r>
              <a:rPr dirty="0" err="1"/>
              <a:t>lado</a:t>
            </a:r>
            <a:r>
              <a:rPr dirty="0"/>
              <a:t> de José do </a:t>
            </a:r>
            <a:r>
              <a:rPr dirty="0" err="1"/>
              <a:t>Patrocínio</a:t>
            </a:r>
            <a:r>
              <a:rPr dirty="0"/>
              <a:t>, a  </a:t>
            </a:r>
            <a:r>
              <a:rPr i="1" dirty="0" err="1">
                <a:latin typeface="+mj-lt"/>
                <a:ea typeface="+mj-ea"/>
                <a:cs typeface="+mj-cs"/>
                <a:sym typeface="Helvetica"/>
              </a:rPr>
              <a:t>Gazeta</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Tarde</a:t>
            </a:r>
            <a:r>
              <a:rPr dirty="0"/>
              <a:t>, </a:t>
            </a:r>
            <a:r>
              <a:rPr dirty="0" err="1"/>
              <a:t>jornal</a:t>
            </a:r>
            <a:r>
              <a:rPr dirty="0"/>
              <a:t> com fortes </a:t>
            </a:r>
            <a:r>
              <a:rPr dirty="0" err="1"/>
              <a:t>propósitos</a:t>
            </a:r>
            <a:r>
              <a:rPr dirty="0"/>
              <a:t> </a:t>
            </a:r>
            <a:r>
              <a:rPr dirty="0" err="1"/>
              <a:t>abolicionistas</a:t>
            </a:r>
            <a:r>
              <a:rPr dirty="0"/>
              <a:t>.  A </a:t>
            </a:r>
            <a:r>
              <a:rPr i="1" dirty="0" err="1">
                <a:latin typeface="+mj-lt"/>
                <a:ea typeface="+mj-ea"/>
                <a:cs typeface="+mj-cs"/>
                <a:sym typeface="Helvetica"/>
              </a:rPr>
              <a:t>Gazeta</a:t>
            </a:r>
            <a:r>
              <a:rPr dirty="0"/>
              <a:t> </a:t>
            </a:r>
            <a:r>
              <a:rPr dirty="0" err="1"/>
              <a:t>jamais</a:t>
            </a:r>
            <a:r>
              <a:rPr dirty="0"/>
              <a:t> </a:t>
            </a:r>
            <a:r>
              <a:rPr dirty="0" err="1"/>
              <a:t>lucrou</a:t>
            </a:r>
            <a:r>
              <a:rPr dirty="0"/>
              <a:t> com </a:t>
            </a:r>
            <a:r>
              <a:rPr dirty="0" err="1"/>
              <a:t>anúncios</a:t>
            </a:r>
            <a:r>
              <a:rPr dirty="0"/>
              <a:t> de </a:t>
            </a:r>
            <a:r>
              <a:rPr dirty="0" err="1"/>
              <a:t>fuga</a:t>
            </a:r>
            <a:r>
              <a:rPr dirty="0"/>
              <a:t> de </a:t>
            </a:r>
            <a:r>
              <a:rPr dirty="0" err="1"/>
              <a:t>gente</a:t>
            </a:r>
            <a:r>
              <a:rPr dirty="0"/>
              <a:t> </a:t>
            </a:r>
            <a:r>
              <a:rPr dirty="0" err="1"/>
              <a:t>escravizada</a:t>
            </a:r>
            <a:r>
              <a:rPr dirty="0"/>
              <a:t>.</a:t>
            </a:r>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 </a:t>
            </a:r>
          </a:p>
          <a:p>
            <a:pPr>
              <a:defRPr sz="1200"/>
            </a:pPr>
            <a:endParaRPr dirty="0"/>
          </a:p>
          <a:p>
            <a:pPr>
              <a:defRPr sz="1200"/>
            </a:pPr>
            <a:r>
              <a:rPr dirty="0" err="1"/>
              <a:t>Imagem</a:t>
            </a:r>
            <a:r>
              <a:rPr dirty="0"/>
              <a:t> e </a:t>
            </a:r>
            <a:r>
              <a:rPr dirty="0" err="1"/>
              <a:t>Biografia</a:t>
            </a:r>
            <a:r>
              <a:rPr dirty="0"/>
              <a:t>:</a:t>
            </a:r>
          </a:p>
          <a:p>
            <a:pPr>
              <a:defRPr sz="1200"/>
            </a:pPr>
            <a:r>
              <a:rPr dirty="0"/>
              <a:t>PINTO, Ana </a:t>
            </a:r>
            <a:r>
              <a:rPr dirty="0" err="1"/>
              <a:t>Flávia</a:t>
            </a:r>
            <a:r>
              <a:rPr dirty="0"/>
              <a:t> </a:t>
            </a:r>
            <a:r>
              <a:rPr dirty="0" err="1"/>
              <a:t>Magalhães</a:t>
            </a:r>
            <a:r>
              <a:rPr dirty="0"/>
              <a:t>. </a:t>
            </a:r>
            <a:r>
              <a:rPr i="1" dirty="0" err="1">
                <a:latin typeface="+mj-lt"/>
                <a:ea typeface="+mj-ea"/>
                <a:cs typeface="+mj-cs"/>
                <a:sym typeface="Helvetica"/>
              </a:rPr>
              <a:t>Escritos</a:t>
            </a:r>
            <a:r>
              <a:rPr i="1" dirty="0">
                <a:latin typeface="+mj-lt"/>
                <a:ea typeface="+mj-ea"/>
                <a:cs typeface="+mj-cs"/>
                <a:sym typeface="Helvetica"/>
              </a:rPr>
              <a:t> de </a:t>
            </a:r>
            <a:r>
              <a:rPr i="1" dirty="0" err="1">
                <a:latin typeface="+mj-lt"/>
                <a:ea typeface="+mj-ea"/>
                <a:cs typeface="+mj-cs"/>
                <a:sym typeface="Helvetica"/>
              </a:rPr>
              <a:t>Liberdade</a:t>
            </a:r>
            <a:r>
              <a:rPr i="1" dirty="0">
                <a:latin typeface="+mj-lt"/>
                <a:ea typeface="+mj-ea"/>
                <a:cs typeface="+mj-cs"/>
                <a:sym typeface="Helvetica"/>
              </a:rPr>
              <a:t>: </a:t>
            </a:r>
            <a:r>
              <a:rPr i="1" dirty="0" err="1">
                <a:latin typeface="+mj-lt"/>
                <a:ea typeface="+mj-ea"/>
                <a:cs typeface="+mj-cs"/>
                <a:sym typeface="Helvetica"/>
              </a:rPr>
              <a:t>literatos</a:t>
            </a:r>
            <a:r>
              <a:rPr i="1" dirty="0">
                <a:latin typeface="+mj-lt"/>
                <a:ea typeface="+mj-ea"/>
                <a:cs typeface="+mj-cs"/>
                <a:sym typeface="Helvetica"/>
              </a:rPr>
              <a:t> </a:t>
            </a:r>
            <a:r>
              <a:rPr i="1" dirty="0" err="1">
                <a:latin typeface="+mj-lt"/>
                <a:ea typeface="+mj-ea"/>
                <a:cs typeface="+mj-cs"/>
                <a:sym typeface="Helvetica"/>
              </a:rPr>
              <a:t>negros</a:t>
            </a:r>
            <a:r>
              <a:rPr i="1" dirty="0">
                <a:latin typeface="+mj-lt"/>
                <a:ea typeface="+mj-ea"/>
                <a:cs typeface="+mj-cs"/>
                <a:sym typeface="Helvetica"/>
              </a:rPr>
              <a:t>, </a:t>
            </a:r>
            <a:r>
              <a:rPr i="1" dirty="0" err="1">
                <a:latin typeface="+mj-lt"/>
                <a:ea typeface="+mj-ea"/>
                <a:cs typeface="+mj-cs"/>
                <a:sym typeface="Helvetica"/>
              </a:rPr>
              <a:t>racismo</a:t>
            </a:r>
            <a:r>
              <a:rPr i="1" dirty="0">
                <a:latin typeface="+mj-lt"/>
                <a:ea typeface="+mj-ea"/>
                <a:cs typeface="+mj-cs"/>
                <a:sym typeface="Helvetica"/>
              </a:rPr>
              <a:t> e </a:t>
            </a:r>
            <a:r>
              <a:rPr i="1" dirty="0" err="1">
                <a:latin typeface="+mj-lt"/>
                <a:ea typeface="+mj-ea"/>
                <a:cs typeface="+mj-cs"/>
                <a:sym typeface="Helvetica"/>
              </a:rPr>
              <a:t>cidadania</a:t>
            </a:r>
            <a:r>
              <a:rPr i="1" dirty="0">
                <a:latin typeface="+mj-lt"/>
                <a:ea typeface="+mj-ea"/>
                <a:cs typeface="+mj-cs"/>
                <a:sym typeface="Helvetica"/>
              </a:rPr>
              <a:t> no </a:t>
            </a:r>
            <a:r>
              <a:rPr i="1" dirty="0" err="1">
                <a:latin typeface="+mj-lt"/>
                <a:ea typeface="+mj-ea"/>
                <a:cs typeface="+mj-cs"/>
                <a:sym typeface="Helvetica"/>
              </a:rPr>
              <a:t>Brasil</a:t>
            </a:r>
            <a:r>
              <a:rPr i="1" dirty="0">
                <a:latin typeface="+mj-lt"/>
                <a:ea typeface="+mj-ea"/>
                <a:cs typeface="+mj-cs"/>
                <a:sym typeface="Helvetica"/>
              </a:rPr>
              <a:t> </a:t>
            </a:r>
            <a:r>
              <a:rPr i="1" dirty="0" err="1">
                <a:latin typeface="+mj-lt"/>
                <a:ea typeface="+mj-ea"/>
                <a:cs typeface="+mj-cs"/>
                <a:sym typeface="Helvetica"/>
              </a:rPr>
              <a:t>oitocentista</a:t>
            </a:r>
            <a:r>
              <a:rPr dirty="0"/>
              <a:t>. Campinas, SP, </a:t>
            </a:r>
            <a:r>
              <a:rPr dirty="0" err="1"/>
              <a:t>Editora</a:t>
            </a:r>
            <a:r>
              <a:rPr dirty="0"/>
              <a:t> </a:t>
            </a:r>
            <a:r>
              <a:rPr dirty="0" err="1"/>
              <a:t>da</a:t>
            </a:r>
            <a:r>
              <a:rPr dirty="0"/>
              <a:t> </a:t>
            </a:r>
            <a:r>
              <a:rPr dirty="0" err="1"/>
              <a:t>Unicamp</a:t>
            </a:r>
            <a:r>
              <a:rPr dirty="0"/>
              <a:t>, 2018.</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Picture 5"/>
          <p:cNvGrpSpPr/>
          <p:nvPr/>
        </p:nvGrpSpPr>
        <p:grpSpPr>
          <a:xfrm>
            <a:off x="2808014" y="782215"/>
            <a:ext cx="3527973" cy="4785571"/>
            <a:chOff x="0" y="0"/>
            <a:chExt cx="3527971" cy="4785569"/>
          </a:xfrm>
        </p:grpSpPr>
        <p:pic>
          <p:nvPicPr>
            <p:cNvPr id="184" name="Picture 5" descr="Picture 5"/>
            <p:cNvPicPr>
              <a:picLocks noChangeAspect="1"/>
            </p:cNvPicPr>
            <p:nvPr/>
          </p:nvPicPr>
          <p:blipFill>
            <a:blip r:embed="rId2" cstate="print">
              <a:extLst/>
            </a:blip>
            <a:stretch>
              <a:fillRect/>
            </a:stretch>
          </p:blipFill>
          <p:spPr>
            <a:xfrm>
              <a:off x="203200" y="215900"/>
              <a:ext cx="3121571" cy="4353769"/>
            </a:xfrm>
            <a:prstGeom prst="rect">
              <a:avLst/>
            </a:prstGeom>
            <a:ln w="12700" cap="flat">
              <a:noFill/>
              <a:miter lim="400000"/>
            </a:ln>
            <a:effectLst/>
          </p:spPr>
        </p:pic>
        <p:pic>
          <p:nvPicPr>
            <p:cNvPr id="185" name="Picture 5" descr="Picture 5"/>
            <p:cNvPicPr>
              <a:picLocks noChangeAspect="1"/>
            </p:cNvPicPr>
            <p:nvPr/>
          </p:nvPicPr>
          <p:blipFill>
            <a:blip r:embed="rId3" cstate="print">
              <a:extLst/>
            </a:blip>
            <a:stretch>
              <a:fillRect/>
            </a:stretch>
          </p:blipFill>
          <p:spPr>
            <a:xfrm>
              <a:off x="-1" y="-1"/>
              <a:ext cx="3527973" cy="4785571"/>
            </a:xfrm>
            <a:prstGeom prst="rect">
              <a:avLst/>
            </a:prstGeom>
            <a:ln w="12700" cap="flat">
              <a:noFill/>
              <a:miter lim="400000"/>
            </a:ln>
            <a:effectLst/>
          </p:spPr>
        </p:pic>
      </p:grpSp>
      <p:sp>
        <p:nvSpPr>
          <p:cNvPr id="187" name="Tranquillino Bastos"/>
          <p:cNvSpPr txBox="1"/>
          <p:nvPr/>
        </p:nvSpPr>
        <p:spPr>
          <a:xfrm>
            <a:off x="3223613" y="5623913"/>
            <a:ext cx="269677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Tranquillino Bastos</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tângulo 1"/>
          <p:cNvSpPr txBox="1"/>
          <p:nvPr/>
        </p:nvSpPr>
        <p:spPr>
          <a:xfrm>
            <a:off x="943190" y="603681"/>
            <a:ext cx="7257620" cy="5685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Tranquillino Bastos</a:t>
            </a:r>
          </a:p>
          <a:p>
            <a:pPr algn="ctr">
              <a:defRPr sz="2000"/>
            </a:pPr>
            <a:r>
              <a:t>(Cachoeira BA, 1850-1935)</a:t>
            </a:r>
            <a:endParaRPr b="1">
              <a:latin typeface="+mj-lt"/>
              <a:ea typeface="+mj-ea"/>
              <a:cs typeface="+mj-cs"/>
              <a:sym typeface="Helvetica"/>
            </a:endParaRPr>
          </a:p>
          <a:p>
            <a:pPr marL="342900" indent="-342900">
              <a:spcBef>
                <a:spcPts val="400"/>
              </a:spcBef>
              <a:buSzPct val="100000"/>
              <a:buFont typeface="Arial"/>
              <a:buChar char="•"/>
              <a:defRPr sz="2000"/>
            </a:pPr>
            <a:endParaRPr/>
          </a:p>
          <a:p>
            <a:pPr marL="342900" indent="-342900">
              <a:spcBef>
                <a:spcPts val="400"/>
              </a:spcBef>
              <a:buSzPct val="100000"/>
              <a:buFont typeface="Arial"/>
              <a:buChar char="•"/>
              <a:defRPr sz="2000"/>
            </a:pPr>
            <a:endParaRPr/>
          </a:p>
          <a:p>
            <a:pPr algn="just">
              <a:spcBef>
                <a:spcPts val="400"/>
              </a:spcBef>
              <a:defRPr sz="2000"/>
            </a:pPr>
            <a:r>
              <a:t>Maestro, mestre de banda, compositor, instrumentista, escritor e professor de música, atuou de forma destacada na campanha abolicionista da Bahia, especialmente no Recôncavo. Compôs um hino em homenagem ao 13 de maio.</a:t>
            </a:r>
          </a:p>
          <a:p>
            <a:pPr algn="just">
              <a:defRPr sz="1900"/>
            </a:pPr>
            <a:endParaRPr/>
          </a:p>
          <a:p>
            <a:pPr algn="just">
              <a:defRPr sz="2000"/>
            </a:pPr>
            <a:endParaRPr/>
          </a:p>
          <a:p>
            <a:pPr algn="just">
              <a:defRPr sz="2000"/>
            </a:pPr>
            <a:endParaRPr/>
          </a:p>
          <a:p>
            <a:pPr algn="just">
              <a:defRPr sz="2000"/>
            </a:pPr>
            <a:endParaRPr/>
          </a:p>
          <a:p>
            <a:pPr>
              <a:defRPr sz="1200"/>
            </a:pPr>
            <a:r>
              <a:t>Referências:</a:t>
            </a:r>
          </a:p>
          <a:p>
            <a:pPr>
              <a:defRPr sz="1200"/>
            </a:pPr>
            <a:r>
              <a:t>Biografia:  COSTA, Manuela Areias. Histórias de um maestro abolicionista: música, participação políticia e memorias (1884-1935). In: Abreu, Xavier, Monteiro, Brasil. </a:t>
            </a:r>
            <a:r>
              <a:rPr i="1">
                <a:latin typeface="+mj-lt"/>
                <a:ea typeface="+mj-ea"/>
                <a:cs typeface="+mj-cs"/>
                <a:sym typeface="Helvetica"/>
              </a:rPr>
              <a:t>Cultura Negra, Novos Desafios para os Historiadores</a:t>
            </a:r>
            <a:r>
              <a:t>. Niteroi, Eduff, 2017; SANTOS FILHO, Juvino  Alves. Manuel Tranquillino  Bastos: Um estudo de duas obras para Clarineta. Doutorado em Musica, UFBA, 2003.</a:t>
            </a:r>
          </a:p>
          <a:p>
            <a:pPr>
              <a:defRPr sz="1200"/>
            </a:pPr>
            <a:endParaRPr/>
          </a:p>
          <a:p>
            <a:pPr>
              <a:defRPr sz="1200"/>
            </a:pPr>
            <a:r>
              <a:t>Imagem: </a:t>
            </a:r>
          </a:p>
          <a:p>
            <a:pPr>
              <a:defRPr sz="1200"/>
            </a:pPr>
            <a:r>
              <a:t>Disponível em: </a:t>
            </a:r>
            <a:r>
              <a:rPr u="sng">
                <a:solidFill>
                  <a:srgbClr val="0000FF"/>
                </a:solidFill>
                <a:uFill>
                  <a:solidFill>
                    <a:srgbClr val="0000FF"/>
                  </a:solidFill>
                </a:uFill>
                <a:hlinkClick r:id="rId2"/>
              </a:rPr>
              <a:t>http://negrosgeniais.blogspot.com/2014/04/tranquilino-bastos-maestro-professor.html</a:t>
            </a:r>
            <a:r>
              <a:t> Acessado em 08 de dezembro de 2019</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manuel querino.jpeg"/>
          <p:cNvGrpSpPr/>
          <p:nvPr/>
        </p:nvGrpSpPr>
        <p:grpSpPr>
          <a:xfrm>
            <a:off x="2470646" y="583257"/>
            <a:ext cx="4202709" cy="4946828"/>
            <a:chOff x="0" y="0"/>
            <a:chExt cx="4202708" cy="4946827"/>
          </a:xfrm>
        </p:grpSpPr>
        <p:pic>
          <p:nvPicPr>
            <p:cNvPr id="191" name="manuel querino.jpeg" descr="manuel querino.jpeg"/>
            <p:cNvPicPr>
              <a:picLocks noChangeAspect="1"/>
            </p:cNvPicPr>
            <p:nvPr/>
          </p:nvPicPr>
          <p:blipFill>
            <a:blip r:embed="rId2" cstate="print">
              <a:extLst/>
            </a:blip>
            <a:stretch>
              <a:fillRect/>
            </a:stretch>
          </p:blipFill>
          <p:spPr>
            <a:xfrm>
              <a:off x="203200" y="215900"/>
              <a:ext cx="3796309" cy="4515029"/>
            </a:xfrm>
            <a:prstGeom prst="rect">
              <a:avLst/>
            </a:prstGeom>
            <a:ln w="12700" cap="flat">
              <a:noFill/>
              <a:miter lim="400000"/>
            </a:ln>
            <a:effectLst/>
          </p:spPr>
        </p:pic>
        <p:pic>
          <p:nvPicPr>
            <p:cNvPr id="192" name="manuel querino.jpeg" descr="manuel querino.jpeg"/>
            <p:cNvPicPr>
              <a:picLocks noChangeAspect="1"/>
            </p:cNvPicPr>
            <p:nvPr/>
          </p:nvPicPr>
          <p:blipFill>
            <a:blip r:embed="rId3" cstate="print">
              <a:extLst/>
            </a:blip>
            <a:stretch>
              <a:fillRect/>
            </a:stretch>
          </p:blipFill>
          <p:spPr>
            <a:xfrm>
              <a:off x="-1" y="0"/>
              <a:ext cx="4202710" cy="4946829"/>
            </a:xfrm>
            <a:prstGeom prst="rect">
              <a:avLst/>
            </a:prstGeom>
            <a:ln w="12700" cap="flat">
              <a:noFill/>
              <a:miter lim="400000"/>
            </a:ln>
            <a:effectLst/>
          </p:spPr>
        </p:pic>
      </p:grpSp>
      <p:sp>
        <p:nvSpPr>
          <p:cNvPr id="194" name="Manuel Raimundo Querino"/>
          <p:cNvSpPr txBox="1"/>
          <p:nvPr/>
        </p:nvSpPr>
        <p:spPr>
          <a:xfrm>
            <a:off x="2742575" y="5649313"/>
            <a:ext cx="365885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Manuel Raimundo Querino</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maria-firmino.jpg"/>
          <p:cNvGrpSpPr/>
          <p:nvPr/>
        </p:nvGrpSpPr>
        <p:grpSpPr>
          <a:xfrm>
            <a:off x="2306696" y="786814"/>
            <a:ext cx="4530609" cy="4725573"/>
            <a:chOff x="0" y="0"/>
            <a:chExt cx="4530608" cy="4725572"/>
          </a:xfrm>
        </p:grpSpPr>
        <p:pic>
          <p:nvPicPr>
            <p:cNvPr id="101" name="maria-firmino.jpg" descr="maria-firmino.jpg"/>
            <p:cNvPicPr>
              <a:picLocks noChangeAspect="1"/>
            </p:cNvPicPr>
            <p:nvPr/>
          </p:nvPicPr>
          <p:blipFill>
            <a:blip r:embed="rId2" cstate="print">
              <a:extLst/>
            </a:blip>
            <a:stretch>
              <a:fillRect/>
            </a:stretch>
          </p:blipFill>
          <p:spPr>
            <a:xfrm>
              <a:off x="203200" y="215900"/>
              <a:ext cx="4124209" cy="4293773"/>
            </a:xfrm>
            <a:prstGeom prst="rect">
              <a:avLst/>
            </a:prstGeom>
            <a:ln w="12700" cap="flat">
              <a:noFill/>
              <a:miter lim="400000"/>
            </a:ln>
            <a:effectLst/>
          </p:spPr>
        </p:pic>
        <p:pic>
          <p:nvPicPr>
            <p:cNvPr id="102" name="maria-firmino.jpg" descr="maria-firmino.jpg"/>
            <p:cNvPicPr>
              <a:picLocks noChangeAspect="1"/>
            </p:cNvPicPr>
            <p:nvPr/>
          </p:nvPicPr>
          <p:blipFill>
            <a:blip r:embed="rId3" cstate="print">
              <a:extLst/>
            </a:blip>
            <a:stretch>
              <a:fillRect/>
            </a:stretch>
          </p:blipFill>
          <p:spPr>
            <a:xfrm>
              <a:off x="0" y="0"/>
              <a:ext cx="4530609" cy="4725573"/>
            </a:xfrm>
            <a:prstGeom prst="rect">
              <a:avLst/>
            </a:prstGeom>
            <a:ln w="12700" cap="flat">
              <a:noFill/>
              <a:miter lim="400000"/>
            </a:ln>
            <a:effectLst/>
          </p:spPr>
        </p:pic>
      </p:grpSp>
      <p:sp>
        <p:nvSpPr>
          <p:cNvPr id="104" name="Maria Firmina dos Reis"/>
          <p:cNvSpPr txBox="1"/>
          <p:nvPr/>
        </p:nvSpPr>
        <p:spPr>
          <a:xfrm>
            <a:off x="2951716" y="5687413"/>
            <a:ext cx="324056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Maria Firmina dos Reis </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tângulo 1"/>
          <p:cNvSpPr txBox="1"/>
          <p:nvPr/>
        </p:nvSpPr>
        <p:spPr>
          <a:xfrm>
            <a:off x="943190" y="819055"/>
            <a:ext cx="7257620" cy="502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Manuel </a:t>
            </a:r>
            <a:r>
              <a:rPr dirty="0" err="1"/>
              <a:t>Raimundo</a:t>
            </a:r>
            <a:r>
              <a:rPr dirty="0"/>
              <a:t> </a:t>
            </a:r>
            <a:r>
              <a:rPr dirty="0" err="1"/>
              <a:t>Querino</a:t>
            </a:r>
            <a:endParaRPr dirty="0"/>
          </a:p>
          <a:p>
            <a:pPr algn="ctr">
              <a:lnSpc>
                <a:spcPct val="120000"/>
              </a:lnSpc>
              <a:defRPr sz="2000"/>
            </a:pPr>
            <a:r>
              <a:rPr dirty="0"/>
              <a:t>(Santo </a:t>
            </a:r>
            <a:r>
              <a:rPr dirty="0" err="1"/>
              <a:t>Amaro</a:t>
            </a:r>
            <a:r>
              <a:rPr dirty="0"/>
              <a:t>/ BA 28 de </a:t>
            </a:r>
            <a:r>
              <a:rPr dirty="0" err="1"/>
              <a:t>julho</a:t>
            </a:r>
            <a:r>
              <a:rPr dirty="0"/>
              <a:t> de 1851 –  Salvador/BA, 14 de </a:t>
            </a:r>
            <a:r>
              <a:rPr dirty="0" err="1"/>
              <a:t>fevereiro</a:t>
            </a:r>
            <a:r>
              <a:rPr dirty="0"/>
              <a:t> de 1923)</a:t>
            </a:r>
            <a:endParaRPr b="1" dirty="0">
              <a:latin typeface="+mj-lt"/>
              <a:ea typeface="+mj-ea"/>
              <a:cs typeface="+mj-cs"/>
              <a:sym typeface="Helvetica"/>
            </a:endParaRPr>
          </a:p>
          <a:p>
            <a:pPr algn="ctr">
              <a:lnSpc>
                <a:spcPct val="120000"/>
              </a:lnSpc>
              <a:defRPr sz="2200"/>
            </a:pPr>
            <a:endParaRPr dirty="0"/>
          </a:p>
          <a:p>
            <a:pPr algn="ctr">
              <a:lnSpc>
                <a:spcPct val="120000"/>
              </a:lnSpc>
              <a:defRPr sz="2000" b="1">
                <a:latin typeface="+mj-lt"/>
                <a:ea typeface="+mj-ea"/>
                <a:cs typeface="+mj-cs"/>
                <a:sym typeface="Helvetica"/>
              </a:defRPr>
            </a:pPr>
            <a:endParaRPr dirty="0"/>
          </a:p>
          <a:p>
            <a:pPr algn="just">
              <a:defRPr sz="2000"/>
            </a:pPr>
            <a:r>
              <a:rPr dirty="0" err="1"/>
              <a:t>Abolicionista</a:t>
            </a:r>
            <a:r>
              <a:rPr dirty="0"/>
              <a:t>, </a:t>
            </a:r>
            <a:r>
              <a:rPr dirty="0" err="1"/>
              <a:t>foi</a:t>
            </a:r>
            <a:r>
              <a:rPr dirty="0"/>
              <a:t> </a:t>
            </a:r>
            <a:r>
              <a:rPr dirty="0" err="1"/>
              <a:t>fundador</a:t>
            </a:r>
            <a:r>
              <a:rPr dirty="0"/>
              <a:t> do </a:t>
            </a:r>
            <a:r>
              <a:rPr dirty="0" err="1"/>
              <a:t>Liceu</a:t>
            </a:r>
            <a:r>
              <a:rPr dirty="0"/>
              <a:t> de </a:t>
            </a:r>
            <a:r>
              <a:rPr dirty="0" err="1"/>
              <a:t>Artes</a:t>
            </a:r>
            <a:r>
              <a:rPr dirty="0"/>
              <a:t> e </a:t>
            </a:r>
            <a:r>
              <a:rPr dirty="0" err="1"/>
              <a:t>Ofícios</a:t>
            </a:r>
            <a:r>
              <a:rPr dirty="0"/>
              <a:t> </a:t>
            </a:r>
            <a:r>
              <a:rPr dirty="0" err="1"/>
              <a:t>da</a:t>
            </a:r>
            <a:r>
              <a:rPr dirty="0"/>
              <a:t> Bahia e </a:t>
            </a:r>
            <a:r>
              <a:rPr dirty="0" err="1"/>
              <a:t>da</a:t>
            </a:r>
            <a:r>
              <a:rPr dirty="0"/>
              <a:t> </a:t>
            </a:r>
            <a:r>
              <a:rPr dirty="0" err="1"/>
              <a:t>Escola</a:t>
            </a:r>
            <a:r>
              <a:rPr dirty="0"/>
              <a:t> de </a:t>
            </a:r>
            <a:r>
              <a:rPr dirty="0" err="1"/>
              <a:t>Belas</a:t>
            </a:r>
            <a:r>
              <a:rPr dirty="0"/>
              <a:t> </a:t>
            </a:r>
            <a:r>
              <a:rPr dirty="0" err="1"/>
              <a:t>Artes</a:t>
            </a:r>
            <a:r>
              <a:rPr dirty="0"/>
              <a:t>. Como </a:t>
            </a:r>
            <a:r>
              <a:rPr dirty="0" err="1"/>
              <a:t>pintor</a:t>
            </a:r>
            <a:r>
              <a:rPr dirty="0"/>
              <a:t> e </a:t>
            </a:r>
            <a:r>
              <a:rPr dirty="0" err="1"/>
              <a:t>escritor</a:t>
            </a:r>
            <a:r>
              <a:rPr dirty="0"/>
              <a:t>, </a:t>
            </a:r>
            <a:r>
              <a:rPr dirty="0" err="1"/>
              <a:t>valorizou</a:t>
            </a:r>
            <a:r>
              <a:rPr dirty="0"/>
              <a:t> </a:t>
            </a:r>
            <a:r>
              <a:rPr dirty="0" err="1"/>
              <a:t>em</a:t>
            </a:r>
            <a:r>
              <a:rPr dirty="0"/>
              <a:t> </a:t>
            </a:r>
            <a:r>
              <a:rPr dirty="0" err="1"/>
              <a:t>seus</a:t>
            </a:r>
            <a:r>
              <a:rPr dirty="0"/>
              <a:t> </a:t>
            </a:r>
            <a:r>
              <a:rPr dirty="0" err="1"/>
              <a:t>trabalhos</a:t>
            </a:r>
            <a:r>
              <a:rPr dirty="0"/>
              <a:t> a </a:t>
            </a:r>
            <a:r>
              <a:rPr dirty="0" err="1"/>
              <a:t>cultura</a:t>
            </a:r>
            <a:r>
              <a:rPr dirty="0"/>
              <a:t> </a:t>
            </a:r>
            <a:r>
              <a:rPr dirty="0" err="1"/>
              <a:t>africana</a:t>
            </a:r>
            <a:r>
              <a:rPr dirty="0"/>
              <a:t> </a:t>
            </a:r>
            <a:r>
              <a:rPr dirty="0" err="1"/>
              <a:t>na</a:t>
            </a:r>
            <a:r>
              <a:rPr dirty="0"/>
              <a:t> Bahia.  </a:t>
            </a:r>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  </a:t>
            </a:r>
            <a:r>
              <a:rPr dirty="0" err="1"/>
              <a:t>biografia</a:t>
            </a:r>
            <a:r>
              <a:rPr dirty="0"/>
              <a:t>: ALBUQUERQUE, </a:t>
            </a:r>
            <a:r>
              <a:rPr dirty="0" err="1"/>
              <a:t>Wlamyra</a:t>
            </a:r>
            <a:r>
              <a:rPr dirty="0"/>
              <a:t>. </a:t>
            </a:r>
            <a:r>
              <a:rPr i="1" dirty="0">
                <a:latin typeface="+mj-lt"/>
                <a:ea typeface="+mj-ea"/>
                <a:cs typeface="+mj-cs"/>
                <a:sym typeface="Helvetica"/>
              </a:rPr>
              <a:t>O </a:t>
            </a:r>
            <a:r>
              <a:rPr i="1" dirty="0" err="1">
                <a:latin typeface="+mj-lt"/>
                <a:ea typeface="+mj-ea"/>
                <a:cs typeface="+mj-cs"/>
                <a:sym typeface="Helvetica"/>
              </a:rPr>
              <a:t>jogo</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dissimulação</a:t>
            </a:r>
            <a:r>
              <a:rPr i="1" dirty="0">
                <a:latin typeface="+mj-lt"/>
                <a:ea typeface="+mj-ea"/>
                <a:cs typeface="+mj-cs"/>
                <a:sym typeface="Helvetica"/>
              </a:rPr>
              <a:t>. </a:t>
            </a:r>
            <a:r>
              <a:rPr i="1" dirty="0" err="1">
                <a:latin typeface="+mj-lt"/>
                <a:ea typeface="+mj-ea"/>
                <a:cs typeface="+mj-cs"/>
                <a:sym typeface="Helvetica"/>
              </a:rPr>
              <a:t>Abolição</a:t>
            </a:r>
            <a:r>
              <a:rPr i="1" dirty="0">
                <a:latin typeface="+mj-lt"/>
                <a:ea typeface="+mj-ea"/>
                <a:cs typeface="+mj-cs"/>
                <a:sym typeface="Helvetica"/>
              </a:rPr>
              <a:t> e </a:t>
            </a:r>
            <a:r>
              <a:rPr i="1" dirty="0" err="1">
                <a:latin typeface="+mj-lt"/>
                <a:ea typeface="+mj-ea"/>
                <a:cs typeface="+mj-cs"/>
                <a:sym typeface="Helvetica"/>
              </a:rPr>
              <a:t>cidadania</a:t>
            </a:r>
            <a:r>
              <a:rPr i="1" dirty="0">
                <a:latin typeface="+mj-lt"/>
                <a:ea typeface="+mj-ea"/>
                <a:cs typeface="+mj-cs"/>
                <a:sym typeface="Helvetica"/>
              </a:rPr>
              <a:t> </a:t>
            </a:r>
            <a:r>
              <a:rPr i="1" dirty="0" err="1">
                <a:latin typeface="+mj-lt"/>
                <a:ea typeface="+mj-ea"/>
                <a:cs typeface="+mj-cs"/>
                <a:sym typeface="Helvetica"/>
              </a:rPr>
              <a:t>negra</a:t>
            </a:r>
            <a:r>
              <a:rPr i="1" dirty="0">
                <a:latin typeface="+mj-lt"/>
                <a:ea typeface="+mj-ea"/>
                <a:cs typeface="+mj-cs"/>
                <a:sym typeface="Helvetica"/>
              </a:rPr>
              <a:t> no </a:t>
            </a:r>
            <a:r>
              <a:rPr i="1" dirty="0" err="1">
                <a:latin typeface="+mj-lt"/>
                <a:ea typeface="+mj-ea"/>
                <a:cs typeface="+mj-cs"/>
                <a:sym typeface="Helvetica"/>
              </a:rPr>
              <a:t>Brasil</a:t>
            </a:r>
            <a:r>
              <a:rPr i="1" dirty="0">
                <a:latin typeface="+mj-lt"/>
                <a:ea typeface="+mj-ea"/>
                <a:cs typeface="+mj-cs"/>
                <a:sym typeface="Helvetica"/>
              </a:rPr>
              <a:t>. </a:t>
            </a:r>
            <a:r>
              <a:rPr dirty="0"/>
              <a:t>São Paulo, </a:t>
            </a:r>
            <a:r>
              <a:rPr dirty="0" err="1"/>
              <a:t>Cia</a:t>
            </a:r>
            <a:r>
              <a:rPr dirty="0"/>
              <a:t> das </a:t>
            </a:r>
            <a:r>
              <a:rPr dirty="0" err="1"/>
              <a:t>Letras</a:t>
            </a:r>
            <a:r>
              <a:rPr dirty="0"/>
              <a:t>, 2009.</a:t>
            </a:r>
            <a:r>
              <a:rPr b="1" i="1" dirty="0">
                <a:latin typeface="+mj-lt"/>
                <a:ea typeface="+mj-ea"/>
                <a:cs typeface="+mj-cs"/>
                <a:sym typeface="Helvetica"/>
              </a:rPr>
              <a:t> </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http://www.museuafrobrasil.org.br/pesquisa/hist%C3%B3ria-e-mem%C3%B3ria/historia-e-memoria/2014/07/17/manuel-querino</a:t>
            </a:r>
            <a:r>
              <a:rPr dirty="0"/>
              <a:t>. </a:t>
            </a:r>
            <a:r>
              <a:rPr dirty="0" err="1"/>
              <a:t>Acessado</a:t>
            </a:r>
            <a:r>
              <a:rPr dirty="0"/>
              <a:t> </a:t>
            </a:r>
            <a:r>
              <a:rPr dirty="0" err="1"/>
              <a:t>em</a:t>
            </a:r>
            <a:r>
              <a:rPr dirty="0"/>
              <a:t> 06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José_do_Patrocínio.jpg"/>
          <p:cNvGrpSpPr/>
          <p:nvPr/>
        </p:nvGrpSpPr>
        <p:grpSpPr>
          <a:xfrm>
            <a:off x="2454187" y="419256"/>
            <a:ext cx="4235627" cy="5309618"/>
            <a:chOff x="0" y="0"/>
            <a:chExt cx="4235626" cy="5309616"/>
          </a:xfrm>
        </p:grpSpPr>
        <p:pic>
          <p:nvPicPr>
            <p:cNvPr id="198" name="José_do_Patrocínio.jpg" descr="José_do_Patrocínio.jpg"/>
            <p:cNvPicPr>
              <a:picLocks noChangeAspect="1"/>
            </p:cNvPicPr>
            <p:nvPr/>
          </p:nvPicPr>
          <p:blipFill>
            <a:blip r:embed="rId2" cstate="print">
              <a:extLst/>
            </a:blip>
            <a:stretch>
              <a:fillRect/>
            </a:stretch>
          </p:blipFill>
          <p:spPr>
            <a:xfrm>
              <a:off x="203200" y="215899"/>
              <a:ext cx="3829227" cy="4877818"/>
            </a:xfrm>
            <a:prstGeom prst="rect">
              <a:avLst/>
            </a:prstGeom>
            <a:ln w="12700" cap="flat">
              <a:noFill/>
              <a:miter lim="400000"/>
            </a:ln>
            <a:effectLst/>
          </p:spPr>
        </p:pic>
        <p:pic>
          <p:nvPicPr>
            <p:cNvPr id="199" name="José_do_Patrocínio.jpg" descr="José_do_Patrocínio.jpg"/>
            <p:cNvPicPr>
              <a:picLocks noChangeAspect="1"/>
            </p:cNvPicPr>
            <p:nvPr/>
          </p:nvPicPr>
          <p:blipFill>
            <a:blip r:embed="rId3" cstate="print">
              <a:extLst/>
            </a:blip>
            <a:stretch>
              <a:fillRect/>
            </a:stretch>
          </p:blipFill>
          <p:spPr>
            <a:xfrm>
              <a:off x="0" y="-1"/>
              <a:ext cx="4235627" cy="5309618"/>
            </a:xfrm>
            <a:prstGeom prst="rect">
              <a:avLst/>
            </a:prstGeom>
            <a:ln w="12700" cap="flat">
              <a:noFill/>
              <a:miter lim="400000"/>
            </a:ln>
            <a:effectLst/>
          </p:spPr>
        </p:pic>
      </p:grpSp>
      <p:sp>
        <p:nvSpPr>
          <p:cNvPr id="201" name="José do Patrocínio"/>
          <p:cNvSpPr txBox="1"/>
          <p:nvPr/>
        </p:nvSpPr>
        <p:spPr>
          <a:xfrm>
            <a:off x="3270134" y="5789677"/>
            <a:ext cx="260373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José do Patrocínio</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tângulo 1"/>
          <p:cNvSpPr txBox="1"/>
          <p:nvPr/>
        </p:nvSpPr>
        <p:spPr>
          <a:xfrm>
            <a:off x="943190" y="260648"/>
            <a:ext cx="7257620" cy="6165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José do Patrocínio</a:t>
            </a:r>
          </a:p>
          <a:p>
            <a:pPr algn="ctr">
              <a:lnSpc>
                <a:spcPct val="120000"/>
              </a:lnSpc>
              <a:defRPr sz="2000"/>
            </a:pPr>
            <a:r>
              <a:t>(Rio de Janeiro 1853 - 1905)</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Farmacêutico, abolicionista, jornalista e escritor, participou ativamente dos movimentos para libertação dos escravizados. Compareceu às sessões preparatórias da instalação da Academia Brasileira de Letras. Em 1880, lançou, ao lado de Ferreira de Menezes, a  </a:t>
            </a:r>
            <a:r>
              <a:rPr i="1">
                <a:latin typeface="+mj-lt"/>
                <a:ea typeface="+mj-ea"/>
                <a:cs typeface="+mj-cs"/>
                <a:sym typeface="Helvetica"/>
              </a:rPr>
              <a:t>Gazeta da Tarde</a:t>
            </a:r>
            <a:r>
              <a:t>, jornal com fortes propósitos abolicionistas. A </a:t>
            </a:r>
            <a:r>
              <a:rPr i="1">
                <a:latin typeface="+mj-lt"/>
                <a:ea typeface="+mj-ea"/>
                <a:cs typeface="+mj-cs"/>
                <a:sym typeface="Helvetica"/>
              </a:rPr>
              <a:t>Gazeta </a:t>
            </a:r>
            <a:r>
              <a:t>jamais lucrou com anúncios de fuga de gente escravizada.</a:t>
            </a:r>
          </a:p>
          <a:p>
            <a:pPr algn="just">
              <a:defRPr sz="2000"/>
            </a:pPr>
            <a:endParaRPr/>
          </a:p>
          <a:p>
            <a:pPr algn="just">
              <a:defRPr sz="2000"/>
            </a:pPr>
            <a:endParaRPr/>
          </a:p>
          <a:p>
            <a:pPr>
              <a:defRPr sz="1200"/>
            </a:pPr>
            <a:r>
              <a:t>Referências:</a:t>
            </a:r>
          </a:p>
          <a:p>
            <a:pPr>
              <a:defRPr sz="1200"/>
            </a:pPr>
            <a:endParaRPr/>
          </a:p>
          <a:p>
            <a:pPr>
              <a:defRPr sz="1200"/>
            </a:pPr>
            <a:r>
              <a:t>Biografia:  Disponível em: </a:t>
            </a:r>
            <a:r>
              <a:rPr u="sng">
                <a:solidFill>
                  <a:srgbClr val="0000FF"/>
                </a:solidFill>
                <a:uFill>
                  <a:solidFill>
                    <a:srgbClr val="0000FF"/>
                  </a:solidFill>
                </a:uFill>
                <a:hlinkClick r:id="rId2"/>
              </a:rPr>
              <a:t>http://www.academia.org.br/academicos/jose-do-patrocinio/biografia</a:t>
            </a:r>
            <a:r>
              <a:t>. Acessado em 03 de agosto de 2019; PINTO, Ana Flávia Magalhães. </a:t>
            </a:r>
            <a:r>
              <a:rPr i="1">
                <a:latin typeface="+mj-lt"/>
                <a:ea typeface="+mj-ea"/>
                <a:cs typeface="+mj-cs"/>
                <a:sym typeface="Helvetica"/>
              </a:rPr>
              <a:t>Escritos de Liberdade: literatos negros, racismo e cidadania no Brasil oitocentista</a:t>
            </a:r>
            <a:r>
              <a:t>. Campinas, SP, Editora da Unicamp, 2018.</a:t>
            </a:r>
          </a:p>
          <a:p>
            <a:pPr>
              <a:defRPr sz="1200"/>
            </a:pPr>
            <a:endParaRPr/>
          </a:p>
          <a:p>
            <a:pPr>
              <a:defRPr sz="1200"/>
            </a:pPr>
            <a:endParaRPr/>
          </a:p>
          <a:p>
            <a:pPr>
              <a:defRPr sz="1200"/>
            </a:pPr>
            <a:r>
              <a:t>Imagem: </a:t>
            </a:r>
          </a:p>
          <a:p>
            <a:pPr>
              <a:defRPr sz="1200"/>
            </a:pPr>
            <a:r>
              <a:t>Disponível em: </a:t>
            </a:r>
            <a:r>
              <a:rPr u="sng">
                <a:solidFill>
                  <a:srgbClr val="0000FF"/>
                </a:solidFill>
                <a:uFill>
                  <a:solidFill>
                    <a:srgbClr val="0000FF"/>
                  </a:solidFill>
                </a:uFill>
                <a:hlinkClick r:id="rId3"/>
              </a:rPr>
              <a:t>https://pt.wikipedia.org/wiki/Jos%C3%A9_do_Patroc%C3%ADnio</a:t>
            </a:r>
            <a:r>
              <a:t>. Acessado em 03 de agosto de 2019.</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image13.png"/>
          <p:cNvGrpSpPr/>
          <p:nvPr/>
        </p:nvGrpSpPr>
        <p:grpSpPr>
          <a:xfrm>
            <a:off x="2515697" y="375325"/>
            <a:ext cx="4112607" cy="5477945"/>
            <a:chOff x="0" y="0"/>
            <a:chExt cx="4112606" cy="5477943"/>
          </a:xfrm>
        </p:grpSpPr>
        <p:pic>
          <p:nvPicPr>
            <p:cNvPr id="205" name="image13.png" descr="image13.png"/>
            <p:cNvPicPr>
              <a:picLocks noChangeAspect="1"/>
            </p:cNvPicPr>
            <p:nvPr/>
          </p:nvPicPr>
          <p:blipFill>
            <a:blip r:embed="rId2" cstate="print">
              <a:extLst/>
            </a:blip>
            <a:stretch>
              <a:fillRect/>
            </a:stretch>
          </p:blipFill>
          <p:spPr>
            <a:xfrm>
              <a:off x="203200" y="215899"/>
              <a:ext cx="3706207" cy="5046145"/>
            </a:xfrm>
            <a:prstGeom prst="rect">
              <a:avLst/>
            </a:prstGeom>
            <a:ln w="12700" cap="flat">
              <a:noFill/>
              <a:miter lim="400000"/>
            </a:ln>
            <a:effectLst/>
          </p:spPr>
        </p:pic>
        <p:pic>
          <p:nvPicPr>
            <p:cNvPr id="206" name="image13.png" descr="image13.png"/>
            <p:cNvPicPr>
              <a:picLocks noChangeAspect="1"/>
            </p:cNvPicPr>
            <p:nvPr/>
          </p:nvPicPr>
          <p:blipFill>
            <a:blip r:embed="rId3" cstate="print">
              <a:extLst/>
            </a:blip>
            <a:stretch>
              <a:fillRect/>
            </a:stretch>
          </p:blipFill>
          <p:spPr>
            <a:xfrm>
              <a:off x="0" y="-1"/>
              <a:ext cx="4112607" cy="5477945"/>
            </a:xfrm>
            <a:prstGeom prst="rect">
              <a:avLst/>
            </a:prstGeom>
            <a:ln w="12700" cap="flat">
              <a:noFill/>
              <a:miter lim="400000"/>
            </a:ln>
            <a:effectLst/>
          </p:spPr>
        </p:pic>
      </p:grpSp>
      <p:sp>
        <p:nvSpPr>
          <p:cNvPr id="208" name="Tia Ciata"/>
          <p:cNvSpPr txBox="1"/>
          <p:nvPr/>
        </p:nvSpPr>
        <p:spPr>
          <a:xfrm>
            <a:off x="3940121" y="5855309"/>
            <a:ext cx="126375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Tia Ciata</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tângulo 1"/>
          <p:cNvSpPr txBox="1"/>
          <p:nvPr/>
        </p:nvSpPr>
        <p:spPr>
          <a:xfrm>
            <a:off x="323526" y="22386"/>
            <a:ext cx="8424937" cy="691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endParaRPr/>
          </a:p>
          <a:p>
            <a:pPr algn="ctr">
              <a:lnSpc>
                <a:spcPct val="120000"/>
              </a:lnSpc>
              <a:defRPr sz="2200" b="1">
                <a:latin typeface="+mj-lt"/>
                <a:ea typeface="+mj-ea"/>
                <a:cs typeface="+mj-cs"/>
                <a:sym typeface="Helvetica"/>
              </a:defRPr>
            </a:pPr>
            <a:r>
              <a:t>Hilária Batista de Almeida, Tia Ciata</a:t>
            </a:r>
          </a:p>
          <a:p>
            <a:pPr algn="ctr">
              <a:defRPr sz="2000"/>
            </a:pPr>
            <a:r>
              <a:t>(Santo Amaro da Purificação/BA, 1854- Rio de Janeiro/RJ, 1924)</a:t>
            </a:r>
            <a:endParaRPr b="1">
              <a:latin typeface="+mj-lt"/>
              <a:ea typeface="+mj-ea"/>
              <a:cs typeface="+mj-cs"/>
              <a:sym typeface="Helvetica"/>
            </a:endParaRPr>
          </a:p>
          <a:p>
            <a:pPr algn="ctr">
              <a:lnSpc>
                <a:spcPct val="120000"/>
              </a:lnSpc>
              <a:defRPr sz="2000"/>
            </a:pPr>
            <a:endParaRPr/>
          </a:p>
          <a:p>
            <a:pPr algn="ctr">
              <a:lnSpc>
                <a:spcPct val="120000"/>
              </a:lnSpc>
              <a:defRPr sz="2000" b="1">
                <a:latin typeface="+mj-lt"/>
                <a:ea typeface="+mj-ea"/>
                <a:cs typeface="+mj-cs"/>
                <a:sym typeface="Helvetica"/>
              </a:defRPr>
            </a:pPr>
            <a:endParaRPr/>
          </a:p>
          <a:p>
            <a:pPr algn="ctr">
              <a:lnSpc>
                <a:spcPct val="120000"/>
              </a:lnSpc>
              <a:defRPr sz="2000"/>
            </a:pPr>
            <a:endParaRPr/>
          </a:p>
          <a:p>
            <a:pPr algn="just">
              <a:defRPr sz="2000"/>
            </a:pPr>
            <a:r>
              <a:t>Uma das mais famosas Tias baianas da cidade do Rio de Janeiro, sua atuação foi fundamental para a consolidação  do samba na cidade, no início do século XX.  Organizava em sua casa, na Rua Visconde de Itaúna, Praça Onze, entre 1899 e 1924, encontros festivos e religiosos que atraiam a comunidade  baiana e negra do Rio de Janeiro. Como muitas baianas, vendia acarajé e outras iguarias de santo em seus tabuleiros pelo centro da cidade</a:t>
            </a:r>
          </a:p>
          <a:p>
            <a:pPr algn="just">
              <a:defRPr sz="2000"/>
            </a:pPr>
            <a:endParaRPr/>
          </a:p>
          <a:p>
            <a:pPr algn="just">
              <a:defRPr sz="2000"/>
            </a:pPr>
            <a:endParaRPr/>
          </a:p>
          <a:p>
            <a:pPr algn="just">
              <a:defRPr sz="2000"/>
            </a:pPr>
            <a:endParaRPr/>
          </a:p>
          <a:p>
            <a:pPr algn="just">
              <a:defRPr sz="2000"/>
            </a:pPr>
            <a:endParaRPr/>
          </a:p>
          <a:p>
            <a:pPr algn="just">
              <a:defRPr sz="2000"/>
            </a:pPr>
            <a:endParaRPr/>
          </a:p>
          <a:p>
            <a:pPr algn="just">
              <a:defRPr sz="1200"/>
            </a:pPr>
            <a:r>
              <a:t>Referências: </a:t>
            </a:r>
          </a:p>
          <a:p>
            <a:pPr algn="just">
              <a:defRPr sz="1200"/>
            </a:pPr>
            <a:r>
              <a:t>Biografia: </a:t>
            </a:r>
            <a:r>
              <a:rPr u="sng">
                <a:solidFill>
                  <a:srgbClr val="0000FF"/>
                </a:solidFill>
                <a:uFill>
                  <a:solidFill>
                    <a:srgbClr val="0000FF"/>
                  </a:solidFill>
                </a:uFill>
                <a:hlinkClick r:id="rId2"/>
              </a:rPr>
              <a:t>https://www.tiaciata.org.br/tia-ciata/biografia</a:t>
            </a:r>
            <a:r>
              <a:t>. Acessado em 06 de agosto de 2019; MOURA, Roberto. </a:t>
            </a:r>
            <a:r>
              <a:rPr i="1">
                <a:latin typeface="+mj-lt"/>
                <a:ea typeface="+mj-ea"/>
                <a:cs typeface="+mj-cs"/>
                <a:sym typeface="Helvetica"/>
              </a:rPr>
              <a:t>Tia Ciata e a Pequena África no Rio de Janeiro.</a:t>
            </a:r>
            <a:r>
              <a:t> Rio de Janeiro, AGCRJ, Biblioteca Carioca. </a:t>
            </a:r>
          </a:p>
          <a:p>
            <a:pPr algn="just">
              <a:defRPr sz="1200"/>
            </a:pPr>
            <a:endParaRPr/>
          </a:p>
          <a:p>
            <a:pPr algn="just">
              <a:defRPr sz="1200"/>
            </a:pPr>
            <a:r>
              <a:t>Imagem referência de Tia Ciata: Disponível em: </a:t>
            </a:r>
            <a:r>
              <a:rPr u="sng">
                <a:solidFill>
                  <a:srgbClr val="0000FF"/>
                </a:solidFill>
                <a:uFill>
                  <a:solidFill>
                    <a:srgbClr val="0000FF"/>
                  </a:solidFill>
                </a:uFill>
                <a:hlinkClick r:id="rId3"/>
              </a:rPr>
              <a:t>https://pt.wikipedia.org/wiki/Tia_Ciata</a:t>
            </a:r>
            <a:r>
              <a:t>. Acessado em 06 de agosto de 2019.</a:t>
            </a:r>
          </a:p>
          <a:p>
            <a:pPr algn="just">
              <a:defRPr sz="1200"/>
            </a:pPr>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Teodoro_F_Sampaio.jpg"/>
          <p:cNvGrpSpPr/>
          <p:nvPr/>
        </p:nvGrpSpPr>
        <p:grpSpPr>
          <a:xfrm>
            <a:off x="2681957" y="612686"/>
            <a:ext cx="3780087" cy="4769029"/>
            <a:chOff x="0" y="0"/>
            <a:chExt cx="3780085" cy="4769028"/>
          </a:xfrm>
        </p:grpSpPr>
        <p:pic>
          <p:nvPicPr>
            <p:cNvPr id="212" name="Teodoro_F_Sampaio.jpg" descr="Teodoro_F_Sampaio.jpg"/>
            <p:cNvPicPr>
              <a:picLocks noChangeAspect="1"/>
            </p:cNvPicPr>
            <p:nvPr/>
          </p:nvPicPr>
          <p:blipFill>
            <a:blip r:embed="rId2" cstate="print">
              <a:extLst/>
            </a:blip>
            <a:stretch>
              <a:fillRect/>
            </a:stretch>
          </p:blipFill>
          <p:spPr>
            <a:xfrm>
              <a:off x="203200" y="215900"/>
              <a:ext cx="3373685" cy="4337229"/>
            </a:xfrm>
            <a:prstGeom prst="rect">
              <a:avLst/>
            </a:prstGeom>
            <a:ln w="12700" cap="flat">
              <a:noFill/>
              <a:miter lim="400000"/>
            </a:ln>
            <a:effectLst/>
          </p:spPr>
        </p:pic>
        <p:pic>
          <p:nvPicPr>
            <p:cNvPr id="213" name="Teodoro_F_Sampaio.jpg" descr="Teodoro_F_Sampaio.jpg"/>
            <p:cNvPicPr>
              <a:picLocks noChangeAspect="1"/>
            </p:cNvPicPr>
            <p:nvPr/>
          </p:nvPicPr>
          <p:blipFill>
            <a:blip r:embed="rId3" cstate="print">
              <a:extLst/>
            </a:blip>
            <a:stretch>
              <a:fillRect/>
            </a:stretch>
          </p:blipFill>
          <p:spPr>
            <a:xfrm>
              <a:off x="-1" y="0"/>
              <a:ext cx="3780087" cy="4769029"/>
            </a:xfrm>
            <a:prstGeom prst="rect">
              <a:avLst/>
            </a:prstGeom>
            <a:ln w="12700" cap="flat">
              <a:noFill/>
              <a:miter lim="400000"/>
            </a:ln>
            <a:effectLst/>
          </p:spPr>
        </p:pic>
      </p:grpSp>
      <p:sp>
        <p:nvSpPr>
          <p:cNvPr id="215" name="Teodoro Fernandes Sampaio"/>
          <p:cNvSpPr txBox="1"/>
          <p:nvPr/>
        </p:nvSpPr>
        <p:spPr>
          <a:xfrm>
            <a:off x="2605127" y="5547713"/>
            <a:ext cx="393374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Teodoro Fernandes Sampaio</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tângulo 1"/>
          <p:cNvSpPr txBox="1"/>
          <p:nvPr/>
        </p:nvSpPr>
        <p:spPr>
          <a:xfrm>
            <a:off x="261213" y="0"/>
            <a:ext cx="8631268" cy="653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Teodoro</a:t>
            </a:r>
            <a:r>
              <a:rPr dirty="0"/>
              <a:t> </a:t>
            </a:r>
            <a:r>
              <a:rPr dirty="0" err="1"/>
              <a:t>Sampaio</a:t>
            </a:r>
            <a:endParaRPr dirty="0"/>
          </a:p>
          <a:p>
            <a:pPr algn="ctr">
              <a:defRPr sz="2000"/>
            </a:pPr>
            <a:r>
              <a:rPr dirty="0"/>
              <a:t>(Santo </a:t>
            </a:r>
            <a:r>
              <a:rPr dirty="0" err="1"/>
              <a:t>Amaro</a:t>
            </a:r>
            <a:r>
              <a:rPr dirty="0"/>
              <a:t> </a:t>
            </a:r>
            <a:r>
              <a:rPr dirty="0" err="1"/>
              <a:t>da</a:t>
            </a:r>
            <a:r>
              <a:rPr dirty="0"/>
              <a:t> </a:t>
            </a:r>
            <a:r>
              <a:rPr dirty="0" err="1"/>
              <a:t>Purificação</a:t>
            </a:r>
            <a:r>
              <a:rPr dirty="0"/>
              <a:t>/BA, 1855 – Rio de Janeiro/RJ, 1937)</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endParaRPr dirty="0"/>
          </a:p>
          <a:p>
            <a:pPr algn="just">
              <a:defRPr sz="2000"/>
            </a:pPr>
            <a:r>
              <a:rPr dirty="0" err="1"/>
              <a:t>Engenheiro</a:t>
            </a:r>
            <a:r>
              <a:rPr dirty="0"/>
              <a:t>, </a:t>
            </a:r>
            <a:r>
              <a:rPr dirty="0" err="1"/>
              <a:t>geógrafo</a:t>
            </a:r>
            <a:r>
              <a:rPr dirty="0"/>
              <a:t>, </a:t>
            </a:r>
            <a:r>
              <a:rPr dirty="0" err="1"/>
              <a:t>escritor</a:t>
            </a:r>
            <a:r>
              <a:rPr dirty="0"/>
              <a:t>  e </a:t>
            </a:r>
            <a:r>
              <a:rPr dirty="0" err="1"/>
              <a:t>historiador</a:t>
            </a:r>
            <a:r>
              <a:rPr dirty="0"/>
              <a:t> </a:t>
            </a:r>
            <a:r>
              <a:rPr dirty="0" err="1"/>
              <a:t>brasileiro</a:t>
            </a:r>
            <a:r>
              <a:rPr dirty="0"/>
              <a:t>. </a:t>
            </a:r>
            <a:r>
              <a:rPr dirty="0" err="1"/>
              <a:t>Nasceu</a:t>
            </a:r>
            <a:r>
              <a:rPr dirty="0"/>
              <a:t> </a:t>
            </a:r>
            <a:r>
              <a:rPr dirty="0" err="1"/>
              <a:t>em</a:t>
            </a:r>
            <a:r>
              <a:rPr dirty="0"/>
              <a:t> 1855, no </a:t>
            </a:r>
            <a:r>
              <a:rPr dirty="0" err="1"/>
              <a:t>Engenho</a:t>
            </a:r>
            <a:r>
              <a:rPr dirty="0"/>
              <a:t> </a:t>
            </a:r>
            <a:r>
              <a:rPr dirty="0" err="1"/>
              <a:t>Canabrava</a:t>
            </a:r>
            <a:r>
              <a:rPr dirty="0"/>
              <a:t>, e era </a:t>
            </a:r>
            <a:r>
              <a:rPr dirty="0" err="1"/>
              <a:t>filho</a:t>
            </a:r>
            <a:r>
              <a:rPr dirty="0"/>
              <a:t> </a:t>
            </a:r>
            <a:r>
              <a:rPr dirty="0" err="1"/>
              <a:t>da</a:t>
            </a:r>
            <a:r>
              <a:rPr dirty="0"/>
              <a:t> </a:t>
            </a:r>
            <a:r>
              <a:rPr dirty="0" err="1"/>
              <a:t>liberta</a:t>
            </a:r>
            <a:r>
              <a:rPr dirty="0"/>
              <a:t> </a:t>
            </a:r>
            <a:r>
              <a:rPr dirty="0" err="1"/>
              <a:t>Domingas</a:t>
            </a:r>
            <a:r>
              <a:rPr dirty="0"/>
              <a:t> </a:t>
            </a:r>
            <a:r>
              <a:rPr dirty="0" err="1"/>
              <a:t>da</a:t>
            </a:r>
            <a:r>
              <a:rPr dirty="0"/>
              <a:t> </a:t>
            </a:r>
            <a:r>
              <a:rPr dirty="0" err="1"/>
              <a:t>Paixão</a:t>
            </a:r>
            <a:r>
              <a:rPr dirty="0"/>
              <a:t>. </a:t>
            </a:r>
            <a:r>
              <a:rPr dirty="0" err="1"/>
              <a:t>Formou</a:t>
            </a:r>
            <a:r>
              <a:rPr dirty="0"/>
              <a:t>-se </a:t>
            </a:r>
            <a:r>
              <a:rPr dirty="0" err="1"/>
              <a:t>engenheiro</a:t>
            </a:r>
            <a:r>
              <a:rPr dirty="0"/>
              <a:t> </a:t>
            </a:r>
            <a:r>
              <a:rPr dirty="0" err="1"/>
              <a:t>em</a:t>
            </a:r>
            <a:r>
              <a:rPr dirty="0"/>
              <a:t> 1877 e </a:t>
            </a:r>
            <a:r>
              <a:rPr dirty="0" err="1"/>
              <a:t>ao</a:t>
            </a:r>
            <a:r>
              <a:rPr dirty="0"/>
              <a:t> </a:t>
            </a:r>
            <a:r>
              <a:rPr dirty="0" err="1"/>
              <a:t>longo</a:t>
            </a:r>
            <a:r>
              <a:rPr dirty="0"/>
              <a:t> dos </a:t>
            </a:r>
            <a:r>
              <a:rPr dirty="0" err="1"/>
              <a:t>anos</a:t>
            </a:r>
            <a:r>
              <a:rPr dirty="0"/>
              <a:t> 1880 </a:t>
            </a:r>
            <a:r>
              <a:rPr dirty="0" err="1"/>
              <a:t>conseguiu</a:t>
            </a:r>
            <a:r>
              <a:rPr dirty="0"/>
              <a:t> </a:t>
            </a:r>
            <a:r>
              <a:rPr dirty="0" err="1"/>
              <a:t>comprar</a:t>
            </a:r>
            <a:r>
              <a:rPr dirty="0"/>
              <a:t> a </a:t>
            </a:r>
            <a:r>
              <a:rPr dirty="0" err="1"/>
              <a:t>alforria</a:t>
            </a:r>
            <a:r>
              <a:rPr dirty="0"/>
              <a:t> dos </a:t>
            </a:r>
            <a:r>
              <a:rPr dirty="0" err="1"/>
              <a:t>irmãos</a:t>
            </a:r>
            <a:r>
              <a:rPr dirty="0"/>
              <a:t>.  </a:t>
            </a:r>
            <a:r>
              <a:rPr dirty="0" err="1"/>
              <a:t>Foi</a:t>
            </a:r>
            <a:r>
              <a:rPr dirty="0"/>
              <a:t> professor de </a:t>
            </a:r>
            <a:r>
              <a:rPr dirty="0" err="1"/>
              <a:t>Matemática</a:t>
            </a:r>
            <a:r>
              <a:rPr dirty="0"/>
              <a:t> e </a:t>
            </a:r>
            <a:r>
              <a:rPr dirty="0" err="1"/>
              <a:t>desenhista</a:t>
            </a:r>
            <a:r>
              <a:rPr dirty="0"/>
              <a:t> do </a:t>
            </a:r>
            <a:r>
              <a:rPr dirty="0" err="1"/>
              <a:t>Museu</a:t>
            </a:r>
            <a:r>
              <a:rPr dirty="0"/>
              <a:t> </a:t>
            </a:r>
            <a:r>
              <a:rPr dirty="0" err="1"/>
              <a:t>Nacional</a:t>
            </a:r>
            <a:r>
              <a:rPr dirty="0"/>
              <a:t>; </a:t>
            </a:r>
            <a:r>
              <a:rPr dirty="0" err="1"/>
              <a:t>integrou</a:t>
            </a:r>
            <a:r>
              <a:rPr dirty="0"/>
              <a:t> a </a:t>
            </a:r>
            <a:r>
              <a:rPr dirty="0" err="1"/>
              <a:t>Comissão</a:t>
            </a:r>
            <a:r>
              <a:rPr dirty="0"/>
              <a:t> </a:t>
            </a:r>
            <a:r>
              <a:rPr dirty="0" err="1"/>
              <a:t>Geográfica</a:t>
            </a:r>
            <a:r>
              <a:rPr dirty="0"/>
              <a:t> e </a:t>
            </a:r>
            <a:r>
              <a:rPr dirty="0" err="1"/>
              <a:t>Geológica</a:t>
            </a:r>
            <a:r>
              <a:rPr dirty="0"/>
              <a:t> de São Paulo e a </a:t>
            </a:r>
            <a:r>
              <a:rPr dirty="0" err="1"/>
              <a:t>Comissão</a:t>
            </a:r>
            <a:r>
              <a:rPr dirty="0"/>
              <a:t> de </a:t>
            </a:r>
            <a:r>
              <a:rPr dirty="0" err="1"/>
              <a:t>Saneamento</a:t>
            </a:r>
            <a:r>
              <a:rPr dirty="0"/>
              <a:t>. </a:t>
            </a:r>
            <a:r>
              <a:rPr dirty="0" err="1"/>
              <a:t>Foi</a:t>
            </a:r>
            <a:r>
              <a:rPr dirty="0"/>
              <a:t> </a:t>
            </a:r>
            <a:r>
              <a:rPr dirty="0" err="1"/>
              <a:t>também</a:t>
            </a:r>
            <a:r>
              <a:rPr dirty="0"/>
              <a:t> um dos </a:t>
            </a:r>
            <a:r>
              <a:rPr dirty="0" err="1"/>
              <a:t>fundadores</a:t>
            </a:r>
            <a:r>
              <a:rPr dirty="0"/>
              <a:t> do </a:t>
            </a:r>
            <a:r>
              <a:rPr dirty="0" err="1"/>
              <a:t>Instituto</a:t>
            </a:r>
            <a:r>
              <a:rPr dirty="0"/>
              <a:t> </a:t>
            </a:r>
            <a:r>
              <a:rPr dirty="0" err="1"/>
              <a:t>Histórico</a:t>
            </a:r>
            <a:r>
              <a:rPr dirty="0"/>
              <a:t> e </a:t>
            </a:r>
            <a:r>
              <a:rPr dirty="0" err="1"/>
              <a:t>Geográfico</a:t>
            </a:r>
            <a:r>
              <a:rPr dirty="0"/>
              <a:t> de São Paulo </a:t>
            </a:r>
            <a:r>
              <a:rPr dirty="0" err="1"/>
              <a:t>em</a:t>
            </a:r>
            <a:r>
              <a:rPr dirty="0"/>
              <a:t> 1894.</a:t>
            </a:r>
          </a:p>
          <a:p>
            <a:pPr algn="just">
              <a:defRPr sz="2000"/>
            </a:pPr>
            <a:endParaRPr dirty="0"/>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http://www.museuafrobrasil.org.br/pesquisa/hist%C3%B3ria-e-mem%C3%B3ria/historia-e-memoria/2014/07/17/theodoro-sampaio</a:t>
            </a:r>
            <a:r>
              <a:rPr dirty="0"/>
              <a:t>. </a:t>
            </a:r>
            <a:r>
              <a:rPr dirty="0" err="1"/>
              <a:t>Acessado</a:t>
            </a:r>
            <a:r>
              <a:rPr dirty="0"/>
              <a:t> </a:t>
            </a:r>
            <a:r>
              <a:rPr dirty="0" err="1"/>
              <a:t>em</a:t>
            </a:r>
            <a:r>
              <a:rPr dirty="0"/>
              <a:t> 15 de </a:t>
            </a:r>
            <a:r>
              <a:rPr dirty="0" err="1"/>
              <a:t>agosto</a:t>
            </a:r>
            <a:r>
              <a:rPr dirty="0"/>
              <a:t> de 2019;  ALBUQUERQUE, </a:t>
            </a:r>
            <a:r>
              <a:rPr dirty="0" err="1"/>
              <a:t>Wlamyra</a:t>
            </a:r>
            <a:r>
              <a:rPr dirty="0"/>
              <a:t>. </a:t>
            </a:r>
            <a:r>
              <a:rPr dirty="0" err="1"/>
              <a:t>Teodoro</a:t>
            </a:r>
            <a:r>
              <a:rPr dirty="0"/>
              <a:t> </a:t>
            </a:r>
            <a:r>
              <a:rPr dirty="0" err="1"/>
              <a:t>Sampaio</a:t>
            </a:r>
            <a:r>
              <a:rPr dirty="0"/>
              <a:t>, “</a:t>
            </a:r>
            <a:r>
              <a:rPr dirty="0" err="1"/>
              <a:t>eminência</a:t>
            </a:r>
            <a:r>
              <a:rPr dirty="0"/>
              <a:t> </a:t>
            </a:r>
            <a:r>
              <a:rPr dirty="0" err="1"/>
              <a:t>parda</a:t>
            </a:r>
            <a:r>
              <a:rPr dirty="0"/>
              <a:t>” e a “</a:t>
            </a:r>
            <a:r>
              <a:rPr dirty="0" err="1"/>
              <a:t>cor</a:t>
            </a:r>
            <a:r>
              <a:rPr dirty="0"/>
              <a:t> </a:t>
            </a:r>
            <a:r>
              <a:rPr dirty="0" err="1"/>
              <a:t>não</a:t>
            </a:r>
            <a:r>
              <a:rPr dirty="0"/>
              <a:t> </a:t>
            </a:r>
            <a:r>
              <a:rPr dirty="0" err="1"/>
              <a:t>luzidia</a:t>
            </a:r>
            <a:r>
              <a:rPr dirty="0"/>
              <a:t>”: </a:t>
            </a:r>
            <a:r>
              <a:rPr dirty="0" err="1"/>
              <a:t>negócios</a:t>
            </a:r>
            <a:r>
              <a:rPr dirty="0"/>
              <a:t> </a:t>
            </a:r>
            <a:r>
              <a:rPr dirty="0" err="1"/>
              <a:t>da</a:t>
            </a:r>
            <a:r>
              <a:rPr dirty="0"/>
              <a:t> </a:t>
            </a:r>
            <a:r>
              <a:rPr dirty="0" err="1"/>
              <a:t>liberdade</a:t>
            </a:r>
            <a:r>
              <a:rPr dirty="0"/>
              <a:t> e </a:t>
            </a:r>
            <a:r>
              <a:rPr dirty="0" err="1"/>
              <a:t>racialização</a:t>
            </a:r>
            <a:r>
              <a:rPr dirty="0"/>
              <a:t> no tempo </a:t>
            </a:r>
            <a:r>
              <a:rPr dirty="0" err="1"/>
              <a:t>da</a:t>
            </a:r>
            <a:r>
              <a:rPr dirty="0"/>
              <a:t> </a:t>
            </a:r>
            <a:r>
              <a:rPr dirty="0" err="1"/>
              <a:t>abolição</a:t>
            </a:r>
            <a:r>
              <a:rPr dirty="0"/>
              <a:t>. In:  SAMPAIO, LIMA E BALABAN. </a:t>
            </a:r>
            <a:r>
              <a:rPr i="1" dirty="0" err="1">
                <a:latin typeface="+mj-lt"/>
                <a:ea typeface="+mj-ea"/>
                <a:cs typeface="+mj-cs"/>
                <a:sym typeface="Helvetica"/>
              </a:rPr>
              <a:t>Marcadores</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diferença</a:t>
            </a:r>
            <a:r>
              <a:rPr i="1" dirty="0">
                <a:latin typeface="+mj-lt"/>
                <a:ea typeface="+mj-ea"/>
                <a:cs typeface="+mj-cs"/>
                <a:sym typeface="Helvetica"/>
              </a:rPr>
              <a:t>: </a:t>
            </a:r>
            <a:r>
              <a:rPr i="1" dirty="0" err="1">
                <a:latin typeface="+mj-lt"/>
                <a:ea typeface="+mj-ea"/>
                <a:cs typeface="+mj-cs"/>
                <a:sym typeface="Helvetica"/>
              </a:rPr>
              <a:t>raça</a:t>
            </a:r>
            <a:r>
              <a:rPr i="1" dirty="0">
                <a:latin typeface="+mj-lt"/>
                <a:ea typeface="+mj-ea"/>
                <a:cs typeface="+mj-cs"/>
                <a:sym typeface="Helvetica"/>
              </a:rPr>
              <a:t> e </a:t>
            </a:r>
            <a:r>
              <a:rPr i="1" dirty="0" err="1">
                <a:latin typeface="+mj-lt"/>
                <a:ea typeface="+mj-ea"/>
                <a:cs typeface="+mj-cs"/>
                <a:sym typeface="Helvetica"/>
              </a:rPr>
              <a:t>racismo</a:t>
            </a:r>
            <a:r>
              <a:rPr i="1" dirty="0">
                <a:latin typeface="+mj-lt"/>
                <a:ea typeface="+mj-ea"/>
                <a:cs typeface="+mj-cs"/>
                <a:sym typeface="Helvetica"/>
              </a:rPr>
              <a:t> </a:t>
            </a:r>
            <a:r>
              <a:rPr i="1" dirty="0" err="1">
                <a:latin typeface="+mj-lt"/>
                <a:ea typeface="+mj-ea"/>
                <a:cs typeface="+mj-cs"/>
                <a:sym typeface="Helvetica"/>
              </a:rPr>
              <a:t>na</a:t>
            </a:r>
            <a:r>
              <a:rPr i="1" dirty="0">
                <a:latin typeface="+mj-lt"/>
                <a:ea typeface="+mj-ea"/>
                <a:cs typeface="+mj-cs"/>
                <a:sym typeface="Helvetica"/>
              </a:rPr>
              <a:t> </a:t>
            </a:r>
            <a:r>
              <a:rPr i="1" dirty="0" err="1">
                <a:latin typeface="+mj-lt"/>
                <a:ea typeface="+mj-ea"/>
                <a:cs typeface="+mj-cs"/>
                <a:sym typeface="Helvetica"/>
              </a:rPr>
              <a:t>historia</a:t>
            </a:r>
            <a:r>
              <a:rPr i="1" dirty="0">
                <a:latin typeface="+mj-lt"/>
                <a:ea typeface="+mj-ea"/>
                <a:cs typeface="+mj-cs"/>
                <a:sym typeface="Helvetica"/>
              </a:rPr>
              <a:t> do </a:t>
            </a:r>
            <a:r>
              <a:rPr i="1" dirty="0" err="1">
                <a:latin typeface="+mj-lt"/>
                <a:ea typeface="+mj-ea"/>
                <a:cs typeface="+mj-cs"/>
                <a:sym typeface="Helvetica"/>
              </a:rPr>
              <a:t>Brasil</a:t>
            </a:r>
            <a:r>
              <a:rPr i="1" dirty="0">
                <a:latin typeface="+mj-lt"/>
                <a:ea typeface="+mj-ea"/>
                <a:cs typeface="+mj-cs"/>
                <a:sym typeface="Helvetica"/>
              </a:rPr>
              <a:t>.</a:t>
            </a:r>
            <a:r>
              <a:rPr dirty="0"/>
              <a:t> Salvador, UFBA, 2019. </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https://pt.wikipedia.org/wiki/Teodoro_Fernandes_Sampaio</a:t>
            </a:r>
            <a:r>
              <a:rPr dirty="0"/>
              <a:t>. </a:t>
            </a:r>
            <a:r>
              <a:rPr dirty="0" err="1"/>
              <a:t>Acessado</a:t>
            </a:r>
            <a:r>
              <a:rPr dirty="0"/>
              <a:t> </a:t>
            </a:r>
            <a:r>
              <a:rPr dirty="0" err="1"/>
              <a:t>em</a:t>
            </a:r>
            <a:r>
              <a:rPr dirty="0"/>
              <a:t> 15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hemetério.jpeg"/>
          <p:cNvGrpSpPr/>
          <p:nvPr/>
        </p:nvGrpSpPr>
        <p:grpSpPr>
          <a:xfrm>
            <a:off x="2853786" y="517340"/>
            <a:ext cx="3436429" cy="4985120"/>
            <a:chOff x="0" y="0"/>
            <a:chExt cx="3436427" cy="4985118"/>
          </a:xfrm>
        </p:grpSpPr>
        <p:pic>
          <p:nvPicPr>
            <p:cNvPr id="219" name="hemetério.jpeg" descr="hemetério.jpeg"/>
            <p:cNvPicPr>
              <a:picLocks noChangeAspect="1"/>
            </p:cNvPicPr>
            <p:nvPr/>
          </p:nvPicPr>
          <p:blipFill>
            <a:blip r:embed="rId2" cstate="print">
              <a:extLst/>
            </a:blip>
            <a:stretch>
              <a:fillRect/>
            </a:stretch>
          </p:blipFill>
          <p:spPr>
            <a:xfrm>
              <a:off x="203200" y="215900"/>
              <a:ext cx="3030027" cy="4553319"/>
            </a:xfrm>
            <a:prstGeom prst="rect">
              <a:avLst/>
            </a:prstGeom>
            <a:ln w="12700" cap="flat">
              <a:noFill/>
              <a:miter lim="400000"/>
            </a:ln>
            <a:effectLst/>
          </p:spPr>
        </p:pic>
        <p:pic>
          <p:nvPicPr>
            <p:cNvPr id="220" name="hemetério.jpeg" descr="hemetério.jpeg"/>
            <p:cNvPicPr>
              <a:picLocks noChangeAspect="1"/>
            </p:cNvPicPr>
            <p:nvPr/>
          </p:nvPicPr>
          <p:blipFill>
            <a:blip r:embed="rId3" cstate="print">
              <a:extLst/>
            </a:blip>
            <a:stretch>
              <a:fillRect/>
            </a:stretch>
          </p:blipFill>
          <p:spPr>
            <a:xfrm>
              <a:off x="-1" y="-1"/>
              <a:ext cx="3436428" cy="4985120"/>
            </a:xfrm>
            <a:prstGeom prst="rect">
              <a:avLst/>
            </a:prstGeom>
            <a:ln w="12700" cap="flat">
              <a:noFill/>
              <a:miter lim="400000"/>
            </a:ln>
            <a:effectLst/>
          </p:spPr>
        </p:pic>
      </p:grpSp>
      <p:sp>
        <p:nvSpPr>
          <p:cNvPr id="222" name="Hemetério José dos Santos"/>
          <p:cNvSpPr txBox="1"/>
          <p:nvPr/>
        </p:nvSpPr>
        <p:spPr>
          <a:xfrm>
            <a:off x="2687732" y="5591715"/>
            <a:ext cx="376853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Hemetério José dos Santos</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tângulo 1"/>
          <p:cNvSpPr txBox="1"/>
          <p:nvPr/>
        </p:nvSpPr>
        <p:spPr>
          <a:xfrm>
            <a:off x="611559" y="188641"/>
            <a:ext cx="7589251" cy="6385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Hemetério José dos Santos</a:t>
            </a:r>
          </a:p>
          <a:p>
            <a:pPr algn="ctr">
              <a:defRPr sz="2000"/>
            </a:pPr>
            <a:r>
              <a:t>(1858-1939)</a:t>
            </a:r>
            <a:endParaRPr b="1">
              <a:latin typeface="+mj-lt"/>
              <a:ea typeface="+mj-ea"/>
              <a:cs typeface="+mj-cs"/>
              <a:sym typeface="Helvetica"/>
            </a:endParaRPr>
          </a:p>
          <a:p>
            <a:pPr algn="ctr">
              <a:lnSpc>
                <a:spcPct val="120000"/>
              </a:lnSpc>
              <a:defRPr sz="2000"/>
            </a:pPr>
            <a:endParaRPr/>
          </a:p>
          <a:p>
            <a:pPr algn="just">
              <a:defRPr sz="2000"/>
            </a:pPr>
            <a:r>
              <a:t>Gramático, filólogo e escritor. Hemetério foi professor da Escola Normal do Distrito Federal, do Colégio Pedro II e do Colégio Militar do Rio de Janeiro. Em toda sua trajetória enfrentou atitudes racistas, desenvolveu estratégias pedagógicas antirracistas em seus livros e conferências, denunciando, por exemplo, a não aceitação de estudantes negros em determinadas escolas. Entre seus livros, destacam-se, Pretidão do Amor (1905) e Etymologias Preto (1907).</a:t>
            </a:r>
          </a:p>
          <a:p>
            <a:pPr algn="just">
              <a:defRPr sz="2000"/>
            </a:pPr>
            <a:endParaRPr/>
          </a:p>
          <a:p>
            <a:pPr algn="just">
              <a:defRPr sz="2000"/>
            </a:pPr>
            <a:endParaRPr/>
          </a:p>
          <a:p>
            <a:pPr>
              <a:defRPr sz="1200"/>
            </a:pPr>
            <a:r>
              <a:t>Referências: </a:t>
            </a:r>
          </a:p>
          <a:p>
            <a:pPr>
              <a:defRPr sz="1200"/>
            </a:pPr>
            <a:endParaRPr/>
          </a:p>
          <a:p>
            <a:pPr>
              <a:defRPr sz="1200"/>
            </a:pPr>
            <a:r>
              <a:t>Biografia: </a:t>
            </a:r>
            <a:endParaRPr sz="1600"/>
          </a:p>
          <a:p>
            <a:pPr>
              <a:defRPr sz="1200"/>
            </a:pPr>
            <a:r>
              <a:t>SILVA, Luara dos S. Negro , intelectual e professor.  Hemetério José dos Santos e as questões raciais de seu tempo (1875-1920). ANPUH/RJ, 2014; SANTOS, Aderaldo Pereira. A Arma da Educação: Cultura política, cidadania, antirracismo nas experiências do professor Hemetério José dos Santos (1870 – 1930). </a:t>
            </a:r>
            <a:r>
              <a:rPr i="1">
                <a:latin typeface="+mj-lt"/>
                <a:ea typeface="+mj-ea"/>
                <a:cs typeface="+mj-cs"/>
                <a:sym typeface="Helvetica"/>
              </a:rPr>
              <a:t>Tese de Doutorado</a:t>
            </a:r>
            <a:r>
              <a:t>. Faculdade de Educação, UFRJ, 2018.</a:t>
            </a:r>
            <a:endParaRPr sz="1600"/>
          </a:p>
          <a:p>
            <a:pPr>
              <a:defRPr sz="1200"/>
            </a:pPr>
            <a:r>
              <a:t> </a:t>
            </a:r>
          </a:p>
          <a:p>
            <a:pPr>
              <a:defRPr sz="1200"/>
            </a:pPr>
            <a:endParaRPr/>
          </a:p>
          <a:p>
            <a:pPr>
              <a:defRPr sz="1200"/>
            </a:pPr>
            <a:endParaRPr/>
          </a:p>
          <a:p>
            <a:pPr>
              <a:defRPr sz="1200"/>
            </a:pPr>
            <a:r>
              <a:t>Imagem: </a:t>
            </a:r>
            <a:endParaRPr sz="1600"/>
          </a:p>
          <a:p>
            <a:pPr>
              <a:defRPr sz="1200"/>
            </a:pPr>
            <a:r>
              <a:t>OLIVEIRA, Iolanda (org.) </a:t>
            </a:r>
            <a:r>
              <a:rPr i="1">
                <a:latin typeface="+mj-lt"/>
                <a:ea typeface="+mj-ea"/>
                <a:cs typeface="+mj-cs"/>
                <a:sym typeface="Helvetica"/>
              </a:rPr>
              <a:t>Cor e Magistério.  </a:t>
            </a:r>
            <a:r>
              <a:t>Rio de Janeiro: Quartet; Niterói,RJ: EDUFF, 2006.</a:t>
            </a:r>
            <a:endParaRPr sz="160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Picture 2"/>
          <p:cNvGrpSpPr/>
          <p:nvPr/>
        </p:nvGrpSpPr>
        <p:grpSpPr>
          <a:xfrm>
            <a:off x="2364072" y="116632"/>
            <a:ext cx="4415857" cy="5124255"/>
            <a:chOff x="0" y="0"/>
            <a:chExt cx="4415855" cy="5124253"/>
          </a:xfrm>
        </p:grpSpPr>
        <p:pic>
          <p:nvPicPr>
            <p:cNvPr id="226" name="Picture 2" descr="Picture 2"/>
            <p:cNvPicPr>
              <a:picLocks noChangeAspect="1"/>
            </p:cNvPicPr>
            <p:nvPr/>
          </p:nvPicPr>
          <p:blipFill>
            <a:blip r:embed="rId2" cstate="print">
              <a:extLst/>
            </a:blip>
            <a:stretch>
              <a:fillRect/>
            </a:stretch>
          </p:blipFill>
          <p:spPr>
            <a:xfrm>
              <a:off x="203199" y="215900"/>
              <a:ext cx="4009457" cy="4692455"/>
            </a:xfrm>
            <a:prstGeom prst="rect">
              <a:avLst/>
            </a:prstGeom>
            <a:ln w="12700" cap="flat">
              <a:noFill/>
              <a:miter lim="400000"/>
            </a:ln>
            <a:effectLst/>
          </p:spPr>
        </p:pic>
        <p:pic>
          <p:nvPicPr>
            <p:cNvPr id="227" name="Picture 2" descr="Picture 2"/>
            <p:cNvPicPr>
              <a:picLocks noChangeAspect="1"/>
            </p:cNvPicPr>
            <p:nvPr/>
          </p:nvPicPr>
          <p:blipFill>
            <a:blip r:embed="rId3" cstate="print">
              <a:extLst/>
            </a:blip>
            <a:stretch>
              <a:fillRect/>
            </a:stretch>
          </p:blipFill>
          <p:spPr>
            <a:xfrm>
              <a:off x="-1" y="0"/>
              <a:ext cx="4415857" cy="5124255"/>
            </a:xfrm>
            <a:prstGeom prst="rect">
              <a:avLst/>
            </a:prstGeom>
            <a:ln w="12700" cap="flat">
              <a:noFill/>
              <a:miter lim="400000"/>
            </a:ln>
            <a:effectLst/>
          </p:spPr>
        </p:pic>
      </p:grpSp>
      <p:sp>
        <p:nvSpPr>
          <p:cNvPr id="229" name="Silvino  Hypólito  de  Azeredo  Coutinho"/>
          <p:cNvSpPr txBox="1"/>
          <p:nvPr/>
        </p:nvSpPr>
        <p:spPr>
          <a:xfrm>
            <a:off x="2070032" y="5259814"/>
            <a:ext cx="4920837"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000" b="1">
                <a:latin typeface="+mj-lt"/>
                <a:ea typeface="+mj-ea"/>
                <a:cs typeface="+mj-cs"/>
                <a:sym typeface="Helvetica"/>
              </a:defRPr>
            </a:lvl1pPr>
          </a:lstStyle>
          <a:p>
            <a:r>
              <a:t>Silvino  Hypólito  de  Azeredo  Coutinho</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tângulo 2"/>
          <p:cNvSpPr txBox="1"/>
          <p:nvPr/>
        </p:nvSpPr>
        <p:spPr>
          <a:xfrm>
            <a:off x="611559" y="548680"/>
            <a:ext cx="7776866" cy="583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Maria Firmina dos Reis </a:t>
            </a:r>
          </a:p>
          <a:p>
            <a:pPr algn="ctr">
              <a:lnSpc>
                <a:spcPct val="120000"/>
              </a:lnSpc>
              <a:defRPr sz="2000"/>
            </a:pPr>
            <a:r>
              <a:t>(São Luís do Maranhão,  1822 - 1917)</a:t>
            </a:r>
          </a:p>
          <a:p>
            <a:pPr algn="ctr">
              <a:lnSpc>
                <a:spcPct val="120000"/>
              </a:lnSpc>
              <a:defRPr sz="2000"/>
            </a:pPr>
            <a:endParaRPr/>
          </a:p>
          <a:p>
            <a:pPr algn="just">
              <a:defRPr sz="2000"/>
            </a:pPr>
            <a:endParaRPr/>
          </a:p>
          <a:p>
            <a:pPr algn="just"/>
            <a:r>
              <a:t>Professora e escritora.  Foi presença constante na imprensa local,  tendo publicado  poesia, ficção, crônicas e até enigmas e charadas.  Entre suas obras, destacou-se </a:t>
            </a:r>
            <a:r>
              <a:rPr i="1">
                <a:latin typeface="+mj-lt"/>
                <a:ea typeface="+mj-ea"/>
                <a:cs typeface="+mj-cs"/>
                <a:sym typeface="Helvetica"/>
              </a:rPr>
              <a:t>Úrsula,</a:t>
            </a:r>
            <a:r>
              <a:t> de 1859,  o primeiro romance – e o primeiro romance abolicionista - publicado por uma mulher em língua portuguesa. </a:t>
            </a:r>
          </a:p>
          <a:p>
            <a:pPr algn="just"/>
            <a:endParaRPr/>
          </a:p>
          <a:p>
            <a:pPr algn="just"/>
            <a:endParaRPr/>
          </a:p>
          <a:p>
            <a:pPr algn="just"/>
            <a:endParaRPr/>
          </a:p>
          <a:p>
            <a:pPr algn="just"/>
            <a:endParaRPr/>
          </a:p>
          <a:p>
            <a:pPr algn="just"/>
            <a:endParaRPr/>
          </a:p>
          <a:p>
            <a:pPr algn="just"/>
            <a:endParaRPr/>
          </a:p>
          <a:p>
            <a:pPr algn="just">
              <a:defRPr sz="1200"/>
            </a:pPr>
            <a:r>
              <a:t>Referência:</a:t>
            </a:r>
          </a:p>
          <a:p>
            <a:pPr algn="just">
              <a:defRPr sz="1200"/>
            </a:pPr>
            <a:endParaRPr/>
          </a:p>
          <a:p>
            <a:pPr algn="just">
              <a:defRPr sz="1200"/>
            </a:pPr>
            <a:r>
              <a:t>Biografia:</a:t>
            </a:r>
          </a:p>
          <a:p>
            <a:pPr algn="just">
              <a:defRPr sz="1200"/>
            </a:pPr>
            <a:r>
              <a:t>Disponível em: </a:t>
            </a:r>
            <a:r>
              <a:rPr u="sng">
                <a:solidFill>
                  <a:srgbClr val="0000FF"/>
                </a:solidFill>
                <a:uFill>
                  <a:solidFill>
                    <a:srgbClr val="0000FF"/>
                  </a:solidFill>
                </a:uFill>
                <a:hlinkClick r:id="rId2"/>
              </a:rPr>
              <a:t>http://www.letras.ufmg.br/literafro/autoras/322-maria-firmina-dos-reis</a:t>
            </a:r>
            <a:r>
              <a:t> Acessado em 01 de agosto de 2019.</a:t>
            </a:r>
          </a:p>
          <a:p>
            <a:pPr algn="just">
              <a:defRPr sz="1200"/>
            </a:pPr>
            <a:endParaRPr/>
          </a:p>
          <a:p>
            <a:pPr algn="just">
              <a:defRPr sz="1200"/>
            </a:pPr>
            <a:r>
              <a:t>Imagem:</a:t>
            </a:r>
          </a:p>
          <a:p>
            <a:pPr algn="just">
              <a:defRPr sz="1200"/>
            </a:pPr>
            <a:r>
              <a:t> Disponível em: </a:t>
            </a:r>
            <a:r>
              <a:rPr u="sng">
                <a:solidFill>
                  <a:srgbClr val="0000FF"/>
                </a:solidFill>
                <a:uFill>
                  <a:solidFill>
                    <a:srgbClr val="0000FF"/>
                  </a:solidFill>
                </a:uFill>
                <a:hlinkClick r:id="rId3"/>
              </a:rPr>
              <a:t>https://www.geledes.org.br/maria-firmina-dos-reis-sofreu-muito-preconceito-mas-foi-a-primeira-romancista-brasileira/</a:t>
            </a:r>
            <a:r>
              <a:t> Acessado em 01 de agosto de 2019.</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tângulo 1"/>
          <p:cNvSpPr txBox="1"/>
          <p:nvPr/>
        </p:nvSpPr>
        <p:spPr>
          <a:xfrm>
            <a:off x="529144" y="116633"/>
            <a:ext cx="7931289" cy="624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Silvino</a:t>
            </a:r>
            <a:r>
              <a:rPr dirty="0"/>
              <a:t>  </a:t>
            </a:r>
            <a:r>
              <a:rPr dirty="0" err="1"/>
              <a:t>Hypólito</a:t>
            </a:r>
            <a:r>
              <a:rPr dirty="0"/>
              <a:t>  de  </a:t>
            </a:r>
            <a:r>
              <a:rPr dirty="0" err="1"/>
              <a:t>Azeredo</a:t>
            </a:r>
            <a:r>
              <a:rPr dirty="0"/>
              <a:t>  </a:t>
            </a:r>
            <a:r>
              <a:rPr dirty="0" err="1"/>
              <a:t>Coutinho</a:t>
            </a:r>
            <a:endParaRPr dirty="0"/>
          </a:p>
          <a:p>
            <a:pPr algn="ctr">
              <a:lnSpc>
                <a:spcPct val="120000"/>
              </a:lnSpc>
              <a:defRPr sz="2000"/>
            </a:pPr>
            <a:r>
              <a:rPr dirty="0"/>
              <a:t>(1858-1939)</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Foi</a:t>
            </a:r>
            <a:r>
              <a:rPr dirty="0"/>
              <a:t> o </a:t>
            </a:r>
            <a:r>
              <a:rPr dirty="0" err="1"/>
              <a:t>fundador</a:t>
            </a:r>
            <a:r>
              <a:rPr dirty="0"/>
              <a:t> do </a:t>
            </a:r>
            <a:r>
              <a:rPr dirty="0" err="1"/>
              <a:t>jornal</a:t>
            </a:r>
            <a:r>
              <a:rPr dirty="0"/>
              <a:t> </a:t>
            </a:r>
            <a:r>
              <a:rPr i="1" dirty="0" err="1">
                <a:ea typeface="+mj-ea"/>
                <a:cs typeface="+mj-cs"/>
                <a:sym typeface="Helvetica"/>
              </a:rPr>
              <a:t>Correio</a:t>
            </a:r>
            <a:r>
              <a:rPr i="1" dirty="0">
                <a:ea typeface="+mj-ea"/>
                <a:cs typeface="+mj-cs"/>
                <a:sym typeface="Helvetica"/>
              </a:rPr>
              <a:t> </a:t>
            </a:r>
            <a:r>
              <a:rPr i="1" dirty="0" err="1">
                <a:ea typeface="+mj-ea"/>
                <a:cs typeface="+mj-cs"/>
                <a:sym typeface="Helvetica"/>
              </a:rPr>
              <a:t>da</a:t>
            </a:r>
            <a:r>
              <a:rPr i="1" dirty="0">
                <a:ea typeface="+mj-ea"/>
                <a:cs typeface="+mj-cs"/>
                <a:sym typeface="Helvetica"/>
              </a:rPr>
              <a:t> </a:t>
            </a:r>
            <a:r>
              <a:rPr i="1" dirty="0" err="1">
                <a:ea typeface="+mj-ea"/>
                <a:cs typeface="+mj-cs"/>
                <a:sym typeface="Helvetica"/>
              </a:rPr>
              <a:t>Lavoura</a:t>
            </a:r>
            <a:r>
              <a:rPr dirty="0"/>
              <a:t>, </a:t>
            </a:r>
            <a:r>
              <a:rPr dirty="0" err="1"/>
              <a:t>em</a:t>
            </a:r>
            <a:r>
              <a:rPr dirty="0"/>
              <a:t> 1917, </a:t>
            </a:r>
            <a:r>
              <a:rPr dirty="0" err="1"/>
              <a:t>em</a:t>
            </a:r>
            <a:r>
              <a:rPr dirty="0"/>
              <a:t> Nova Iguaçu. </a:t>
            </a:r>
            <a:endParaRPr i="1" dirty="0">
              <a:latin typeface="+mj-lt"/>
              <a:ea typeface="+mj-ea"/>
              <a:cs typeface="+mj-cs"/>
              <a:sym typeface="Helvetica"/>
            </a:endParaRPr>
          </a:p>
          <a:p>
            <a:pPr algn="just">
              <a:defRPr sz="2000"/>
            </a:pPr>
            <a:r>
              <a:rPr dirty="0"/>
              <a:t>Segundo </a:t>
            </a:r>
            <a:r>
              <a:rPr dirty="0" err="1"/>
              <a:t>seu</a:t>
            </a:r>
            <a:r>
              <a:rPr dirty="0"/>
              <a:t> </a:t>
            </a:r>
            <a:r>
              <a:rPr dirty="0" err="1"/>
              <a:t>sucessor</a:t>
            </a:r>
            <a:r>
              <a:rPr dirty="0"/>
              <a:t> </a:t>
            </a:r>
            <a:r>
              <a:rPr dirty="0" err="1"/>
              <a:t>na</a:t>
            </a:r>
            <a:r>
              <a:rPr dirty="0"/>
              <a:t> </a:t>
            </a:r>
            <a:r>
              <a:rPr dirty="0" err="1"/>
              <a:t>redação</a:t>
            </a:r>
            <a:r>
              <a:rPr dirty="0"/>
              <a:t> do </a:t>
            </a:r>
            <a:r>
              <a:rPr dirty="0" err="1"/>
              <a:t>jornal</a:t>
            </a:r>
            <a:r>
              <a:rPr dirty="0"/>
              <a:t>, o </a:t>
            </a:r>
            <a:r>
              <a:rPr dirty="0" err="1"/>
              <a:t>filho</a:t>
            </a:r>
            <a:r>
              <a:rPr dirty="0"/>
              <a:t> </a:t>
            </a:r>
            <a:r>
              <a:rPr dirty="0" err="1"/>
              <a:t>Avelino</a:t>
            </a:r>
            <a:r>
              <a:rPr dirty="0"/>
              <a:t> Martins </a:t>
            </a:r>
            <a:r>
              <a:rPr dirty="0" err="1"/>
              <a:t>Azeredo</a:t>
            </a:r>
            <a:r>
              <a:rPr dirty="0"/>
              <a:t>, </a:t>
            </a:r>
            <a:r>
              <a:rPr dirty="0" err="1"/>
              <a:t>Silvino</a:t>
            </a:r>
            <a:r>
              <a:rPr dirty="0"/>
              <a:t> </a:t>
            </a:r>
            <a:r>
              <a:rPr dirty="0" err="1"/>
              <a:t>estudou</a:t>
            </a:r>
            <a:r>
              <a:rPr dirty="0"/>
              <a:t> </a:t>
            </a:r>
            <a:r>
              <a:rPr dirty="0" err="1"/>
              <a:t>até</a:t>
            </a:r>
            <a:r>
              <a:rPr dirty="0"/>
              <a:t> o </a:t>
            </a:r>
            <a:r>
              <a:rPr dirty="0" err="1"/>
              <a:t>terceiro</a:t>
            </a:r>
            <a:r>
              <a:rPr dirty="0"/>
              <a:t> </a:t>
            </a:r>
            <a:r>
              <a:rPr dirty="0" err="1"/>
              <a:t>ano</a:t>
            </a:r>
            <a:r>
              <a:rPr dirty="0"/>
              <a:t> do </a:t>
            </a:r>
            <a:r>
              <a:rPr dirty="0" err="1"/>
              <a:t>curso</a:t>
            </a:r>
            <a:r>
              <a:rPr dirty="0"/>
              <a:t> de </a:t>
            </a:r>
            <a:r>
              <a:rPr dirty="0" err="1"/>
              <a:t>Medicina</a:t>
            </a:r>
            <a:r>
              <a:rPr dirty="0"/>
              <a:t> e </a:t>
            </a:r>
            <a:r>
              <a:rPr dirty="0" err="1"/>
              <a:t>Farmácia</a:t>
            </a:r>
            <a:r>
              <a:rPr dirty="0"/>
              <a:t>, “</a:t>
            </a:r>
            <a:r>
              <a:rPr dirty="0" err="1"/>
              <a:t>lecionou</a:t>
            </a:r>
            <a:r>
              <a:rPr dirty="0"/>
              <a:t> </a:t>
            </a:r>
            <a:r>
              <a:rPr dirty="0" err="1"/>
              <a:t>como</a:t>
            </a:r>
            <a:r>
              <a:rPr dirty="0"/>
              <a:t> professor de </a:t>
            </a:r>
            <a:r>
              <a:rPr dirty="0" err="1"/>
              <a:t>Matemática</a:t>
            </a:r>
            <a:r>
              <a:rPr dirty="0"/>
              <a:t> e </a:t>
            </a:r>
            <a:r>
              <a:rPr dirty="0" err="1"/>
              <a:t>em</a:t>
            </a:r>
            <a:r>
              <a:rPr dirty="0"/>
              <a:t> 1913 </a:t>
            </a:r>
            <a:r>
              <a:rPr dirty="0" err="1"/>
              <a:t>foi</a:t>
            </a:r>
            <a:r>
              <a:rPr dirty="0"/>
              <a:t> </a:t>
            </a:r>
            <a:r>
              <a:rPr dirty="0" err="1"/>
              <a:t>indicado</a:t>
            </a:r>
            <a:r>
              <a:rPr dirty="0"/>
              <a:t> </a:t>
            </a:r>
            <a:r>
              <a:rPr dirty="0" err="1"/>
              <a:t>como</a:t>
            </a:r>
            <a:r>
              <a:rPr dirty="0"/>
              <a:t> </a:t>
            </a:r>
            <a:r>
              <a:rPr dirty="0" err="1"/>
              <a:t>relator</a:t>
            </a:r>
            <a:r>
              <a:rPr dirty="0"/>
              <a:t> </a:t>
            </a:r>
            <a:r>
              <a:rPr dirty="0" err="1"/>
              <a:t>da</a:t>
            </a:r>
            <a:r>
              <a:rPr dirty="0"/>
              <a:t> </a:t>
            </a:r>
            <a:r>
              <a:rPr dirty="0" err="1"/>
              <a:t>comissão</a:t>
            </a:r>
            <a:r>
              <a:rPr dirty="0"/>
              <a:t> de </a:t>
            </a:r>
            <a:r>
              <a:rPr dirty="0" err="1"/>
              <a:t>revisão</a:t>
            </a:r>
            <a:r>
              <a:rPr dirty="0"/>
              <a:t> dos </a:t>
            </a:r>
            <a:r>
              <a:rPr dirty="0" err="1"/>
              <a:t>estatutos</a:t>
            </a:r>
            <a:r>
              <a:rPr dirty="0"/>
              <a:t> </a:t>
            </a:r>
            <a:r>
              <a:rPr dirty="0" err="1"/>
              <a:t>da</a:t>
            </a:r>
            <a:r>
              <a:rPr dirty="0"/>
              <a:t> </a:t>
            </a:r>
            <a:r>
              <a:rPr dirty="0" err="1"/>
              <a:t>Caixa</a:t>
            </a:r>
            <a:r>
              <a:rPr dirty="0"/>
              <a:t> </a:t>
            </a:r>
            <a:r>
              <a:rPr dirty="0" err="1"/>
              <a:t>Auxiliadora</a:t>
            </a:r>
            <a:r>
              <a:rPr dirty="0"/>
              <a:t> dos </a:t>
            </a:r>
            <a:r>
              <a:rPr dirty="0" err="1"/>
              <a:t>Empregados</a:t>
            </a:r>
            <a:r>
              <a:rPr dirty="0"/>
              <a:t> das </a:t>
            </a:r>
            <a:r>
              <a:rPr dirty="0" err="1"/>
              <a:t>Capatazias</a:t>
            </a:r>
            <a:r>
              <a:rPr dirty="0"/>
              <a:t>. </a:t>
            </a:r>
            <a:r>
              <a:rPr dirty="0" err="1"/>
              <a:t>Também</a:t>
            </a:r>
            <a:r>
              <a:rPr dirty="0"/>
              <a:t> </a:t>
            </a:r>
            <a:r>
              <a:rPr dirty="0" err="1"/>
              <a:t>trabalhou</a:t>
            </a:r>
            <a:r>
              <a:rPr dirty="0"/>
              <a:t> </a:t>
            </a:r>
            <a:r>
              <a:rPr dirty="0" err="1"/>
              <a:t>na</a:t>
            </a:r>
            <a:r>
              <a:rPr dirty="0"/>
              <a:t> </a:t>
            </a:r>
            <a:r>
              <a:rPr dirty="0" err="1"/>
              <a:t>Alfândega</a:t>
            </a:r>
            <a:r>
              <a:rPr dirty="0"/>
              <a:t> do </a:t>
            </a:r>
            <a:r>
              <a:rPr dirty="0" err="1"/>
              <a:t>Cais</a:t>
            </a:r>
            <a:r>
              <a:rPr dirty="0"/>
              <a:t> do Porto. </a:t>
            </a:r>
            <a:endParaRPr i="1" dirty="0">
              <a:latin typeface="+mj-lt"/>
              <a:ea typeface="+mj-ea"/>
              <a:cs typeface="+mj-cs"/>
              <a:sym typeface="Helvetica"/>
            </a:endParaRPr>
          </a:p>
          <a:p>
            <a:pPr algn="just">
              <a:defRPr sz="2000" i="1">
                <a:latin typeface="+mj-lt"/>
                <a:ea typeface="+mj-ea"/>
                <a:cs typeface="+mj-cs"/>
                <a:sym typeface="Helvetica"/>
              </a:defRPr>
            </a:pPr>
            <a:endParaRPr dirty="0"/>
          </a:p>
          <a:p>
            <a:pPr>
              <a:defRPr sz="1200"/>
            </a:pPr>
            <a:r>
              <a:rPr dirty="0" err="1"/>
              <a:t>Referência:s</a:t>
            </a:r>
            <a:r>
              <a:rPr dirty="0"/>
              <a:t> </a:t>
            </a:r>
          </a:p>
          <a:p>
            <a:pPr>
              <a:defRPr sz="1200"/>
            </a:pPr>
            <a:endParaRPr dirty="0"/>
          </a:p>
          <a:p>
            <a:pPr>
              <a:defRPr sz="1200"/>
            </a:pPr>
            <a:r>
              <a:rPr dirty="0" err="1"/>
              <a:t>Biografia</a:t>
            </a:r>
            <a:r>
              <a:rPr dirty="0"/>
              <a:t>: </a:t>
            </a:r>
          </a:p>
          <a:p>
            <a:pPr>
              <a:defRPr sz="1200"/>
            </a:pPr>
            <a:r>
              <a:rPr dirty="0"/>
              <a:t>NASCIMENTO, </a:t>
            </a:r>
            <a:r>
              <a:rPr dirty="0" err="1"/>
              <a:t>Álvaro</a:t>
            </a:r>
            <a:r>
              <a:rPr dirty="0"/>
              <a:t> P. do.  As </a:t>
            </a:r>
            <a:r>
              <a:rPr dirty="0" err="1"/>
              <a:t>Efemérides</a:t>
            </a:r>
            <a:r>
              <a:rPr dirty="0"/>
              <a:t> </a:t>
            </a:r>
            <a:r>
              <a:rPr dirty="0" err="1"/>
              <a:t>Iguaçuanas</a:t>
            </a:r>
            <a:r>
              <a:rPr dirty="0"/>
              <a:t> do </a:t>
            </a:r>
            <a:r>
              <a:rPr dirty="0" err="1"/>
              <a:t>mulato</a:t>
            </a:r>
            <a:r>
              <a:rPr dirty="0"/>
              <a:t> </a:t>
            </a:r>
            <a:r>
              <a:rPr dirty="0" err="1"/>
              <a:t>Luiz</a:t>
            </a:r>
            <a:r>
              <a:rPr dirty="0"/>
              <a:t> </a:t>
            </a:r>
            <a:r>
              <a:rPr dirty="0" err="1"/>
              <a:t>Azeredo</a:t>
            </a:r>
            <a:r>
              <a:rPr dirty="0"/>
              <a:t>: </a:t>
            </a:r>
            <a:r>
              <a:rPr dirty="0" err="1"/>
              <a:t>memórias</a:t>
            </a:r>
            <a:r>
              <a:rPr dirty="0"/>
              <a:t> de </a:t>
            </a:r>
            <a:r>
              <a:rPr dirty="0" err="1"/>
              <a:t>uma</a:t>
            </a:r>
            <a:r>
              <a:rPr dirty="0"/>
              <a:t> </a:t>
            </a:r>
            <a:r>
              <a:rPr dirty="0" err="1"/>
              <a:t>cidade</a:t>
            </a:r>
            <a:r>
              <a:rPr dirty="0"/>
              <a:t> </a:t>
            </a:r>
            <a:r>
              <a:rPr dirty="0" err="1"/>
              <a:t>chamada</a:t>
            </a:r>
            <a:r>
              <a:rPr dirty="0"/>
              <a:t> perfume. (Nova Iguaçu, 1950-1980).  </a:t>
            </a:r>
            <a:r>
              <a:rPr i="1" dirty="0">
                <a:latin typeface="+mj-lt"/>
                <a:ea typeface="+mj-ea"/>
                <a:cs typeface="+mj-cs"/>
                <a:sym typeface="Helvetica"/>
              </a:rPr>
              <a:t>7º </a:t>
            </a:r>
            <a:r>
              <a:rPr i="1" dirty="0" err="1">
                <a:latin typeface="+mj-lt"/>
                <a:ea typeface="+mj-ea"/>
                <a:cs typeface="+mj-cs"/>
                <a:sym typeface="Helvetica"/>
              </a:rPr>
              <a:t>Encontro</a:t>
            </a:r>
            <a:r>
              <a:rPr i="1" dirty="0">
                <a:latin typeface="+mj-lt"/>
                <a:ea typeface="+mj-ea"/>
                <a:cs typeface="+mj-cs"/>
                <a:sym typeface="Helvetica"/>
              </a:rPr>
              <a:t> e </a:t>
            </a:r>
            <a:r>
              <a:rPr i="1" dirty="0" err="1">
                <a:latin typeface="+mj-lt"/>
                <a:ea typeface="+mj-ea"/>
                <a:cs typeface="+mj-cs"/>
                <a:sym typeface="Helvetica"/>
              </a:rPr>
              <a:t>Liberdade</a:t>
            </a:r>
            <a:r>
              <a:rPr i="1" dirty="0">
                <a:latin typeface="+mj-lt"/>
                <a:ea typeface="+mj-ea"/>
                <a:cs typeface="+mj-cs"/>
                <a:sym typeface="Helvetica"/>
              </a:rPr>
              <a:t> no </a:t>
            </a:r>
            <a:r>
              <a:rPr i="1" dirty="0" err="1">
                <a:latin typeface="+mj-lt"/>
                <a:ea typeface="+mj-ea"/>
                <a:cs typeface="+mj-cs"/>
                <a:sym typeface="Helvetica"/>
              </a:rPr>
              <a:t>Brasil</a:t>
            </a:r>
            <a:r>
              <a:rPr i="1" dirty="0">
                <a:latin typeface="+mj-lt"/>
                <a:ea typeface="+mj-ea"/>
                <a:cs typeface="+mj-cs"/>
                <a:sym typeface="Helvetica"/>
              </a:rPr>
              <a:t> </a:t>
            </a:r>
            <a:r>
              <a:rPr i="1" dirty="0" err="1">
                <a:latin typeface="+mj-lt"/>
                <a:ea typeface="+mj-ea"/>
                <a:cs typeface="+mj-cs"/>
                <a:sym typeface="Helvetica"/>
              </a:rPr>
              <a:t>Meridional</a:t>
            </a:r>
            <a:r>
              <a:rPr i="1" dirty="0">
                <a:latin typeface="+mj-lt"/>
                <a:ea typeface="+mj-ea"/>
                <a:cs typeface="+mj-cs"/>
                <a:sym typeface="Helvetica"/>
              </a:rPr>
              <a:t>, </a:t>
            </a:r>
            <a:r>
              <a:rPr dirty="0"/>
              <a:t>Curitiba (UFPR), de 13 a 16 de </a:t>
            </a:r>
            <a:r>
              <a:rPr dirty="0" err="1"/>
              <a:t>maio</a:t>
            </a:r>
            <a:r>
              <a:rPr dirty="0"/>
              <a:t> de 2015. </a:t>
            </a:r>
            <a:r>
              <a:rPr dirty="0" err="1"/>
              <a:t>Disponível</a:t>
            </a:r>
            <a:r>
              <a:rPr dirty="0"/>
              <a:t> </a:t>
            </a:r>
            <a:r>
              <a:rPr dirty="0" err="1"/>
              <a:t>em</a:t>
            </a:r>
            <a:r>
              <a:rPr dirty="0"/>
              <a:t>: </a:t>
            </a:r>
            <a:r>
              <a:rPr u="sng" dirty="0">
                <a:solidFill>
                  <a:srgbClr val="0000FF"/>
                </a:solidFill>
                <a:uFill>
                  <a:solidFill>
                    <a:srgbClr val="0000FF"/>
                  </a:solidFill>
                </a:uFill>
                <a:hlinkClick r:id="rId2"/>
              </a:rPr>
              <a:t>http://www.escravidaoeliberdade.com.br/site/images/Textos7/lvaro%20pereira%20do%20nascimento.pdf</a:t>
            </a:r>
            <a:r>
              <a:rPr dirty="0"/>
              <a:t>. </a:t>
            </a:r>
            <a:r>
              <a:rPr dirty="0" err="1"/>
              <a:t>Acessado</a:t>
            </a:r>
            <a:r>
              <a:rPr dirty="0"/>
              <a:t> </a:t>
            </a:r>
            <a:r>
              <a:rPr dirty="0" err="1"/>
              <a:t>em</a:t>
            </a:r>
            <a:r>
              <a:rPr dirty="0"/>
              <a:t> 25 de </a:t>
            </a:r>
            <a:r>
              <a:rPr dirty="0" err="1"/>
              <a:t>novembro</a:t>
            </a:r>
            <a:r>
              <a:rPr dirty="0"/>
              <a:t> de 2019.</a:t>
            </a:r>
          </a:p>
          <a:p>
            <a:pPr>
              <a:defRPr sz="1200"/>
            </a:pPr>
            <a:endParaRPr dirty="0"/>
          </a:p>
          <a:p>
            <a:pPr>
              <a:defRPr sz="1200"/>
            </a:pPr>
            <a:r>
              <a:rPr dirty="0" err="1"/>
              <a:t>Imagem</a:t>
            </a:r>
            <a:r>
              <a:rPr dirty="0"/>
              <a:t>:</a:t>
            </a:r>
          </a:p>
          <a:p>
            <a:pPr>
              <a:defRPr sz="1200"/>
            </a:pPr>
            <a:r>
              <a:rPr dirty="0" err="1"/>
              <a:t>Fonte</a:t>
            </a:r>
            <a:r>
              <a:rPr dirty="0"/>
              <a:t>: </a:t>
            </a:r>
            <a:r>
              <a:rPr dirty="0" err="1"/>
              <a:t>Acervo</a:t>
            </a:r>
            <a:r>
              <a:rPr dirty="0"/>
              <a:t> </a:t>
            </a:r>
            <a:r>
              <a:rPr dirty="0" err="1"/>
              <a:t>da</a:t>
            </a:r>
            <a:r>
              <a:rPr dirty="0"/>
              <a:t> </a:t>
            </a:r>
            <a:r>
              <a:rPr dirty="0" err="1"/>
              <a:t>família</a:t>
            </a:r>
            <a:r>
              <a:rPr dirty="0"/>
              <a:t> </a:t>
            </a:r>
            <a:r>
              <a:rPr dirty="0" err="1"/>
              <a:t>Azeredo</a:t>
            </a:r>
            <a:r>
              <a:rPr dirty="0"/>
              <a:t>. </a:t>
            </a:r>
            <a:r>
              <a:rPr dirty="0" err="1"/>
              <a:t>Disponível</a:t>
            </a:r>
            <a:r>
              <a:rPr dirty="0"/>
              <a:t> </a:t>
            </a:r>
            <a:r>
              <a:rPr dirty="0" err="1"/>
              <a:t>em</a:t>
            </a:r>
            <a:r>
              <a:rPr dirty="0"/>
              <a:t>: SILVA, </a:t>
            </a:r>
            <a:r>
              <a:rPr dirty="0" err="1"/>
              <a:t>Vladir</a:t>
            </a:r>
            <a:r>
              <a:rPr dirty="0"/>
              <a:t> de Paula. </a:t>
            </a:r>
            <a:r>
              <a:rPr i="1" dirty="0">
                <a:latin typeface="+mj-lt"/>
                <a:ea typeface="+mj-ea"/>
                <a:cs typeface="+mj-cs"/>
                <a:sym typeface="Helvetica"/>
              </a:rPr>
              <a:t>As </a:t>
            </a:r>
            <a:r>
              <a:rPr i="1" dirty="0" err="1">
                <a:latin typeface="+mj-lt"/>
                <a:ea typeface="+mj-ea"/>
                <a:cs typeface="+mj-cs"/>
                <a:sym typeface="Helvetica"/>
              </a:rPr>
              <a:t>mãos</a:t>
            </a:r>
            <a:r>
              <a:rPr i="1" dirty="0">
                <a:latin typeface="+mj-lt"/>
                <a:ea typeface="+mj-ea"/>
                <a:cs typeface="+mj-cs"/>
                <a:sym typeface="Helvetica"/>
              </a:rPr>
              <a:t> </a:t>
            </a:r>
            <a:r>
              <a:rPr i="1" dirty="0" err="1">
                <a:latin typeface="+mj-lt"/>
                <a:ea typeface="+mj-ea"/>
                <a:cs typeface="+mj-cs"/>
                <a:sym typeface="Helvetica"/>
              </a:rPr>
              <a:t>negras</a:t>
            </a:r>
            <a:r>
              <a:rPr i="1" dirty="0">
                <a:latin typeface="+mj-lt"/>
                <a:ea typeface="+mj-ea"/>
                <a:cs typeface="+mj-cs"/>
                <a:sym typeface="Helvetica"/>
              </a:rPr>
              <a:t> </a:t>
            </a:r>
            <a:r>
              <a:rPr i="1" dirty="0" err="1">
                <a:latin typeface="+mj-lt"/>
                <a:ea typeface="+mj-ea"/>
                <a:cs typeface="+mj-cs"/>
                <a:sym typeface="Helvetica"/>
              </a:rPr>
              <a:t>que</a:t>
            </a:r>
            <a:r>
              <a:rPr i="1" dirty="0">
                <a:latin typeface="+mj-lt"/>
                <a:ea typeface="+mj-ea"/>
                <a:cs typeface="+mj-cs"/>
                <a:sym typeface="Helvetica"/>
              </a:rPr>
              <a:t> </a:t>
            </a:r>
            <a:r>
              <a:rPr i="1" dirty="0" err="1">
                <a:latin typeface="+mj-lt"/>
                <a:ea typeface="+mj-ea"/>
                <a:cs typeface="+mj-cs"/>
                <a:sym typeface="Helvetica"/>
              </a:rPr>
              <a:t>escreveram</a:t>
            </a:r>
            <a:r>
              <a:rPr i="1" dirty="0">
                <a:latin typeface="+mj-lt"/>
                <a:ea typeface="+mj-ea"/>
                <a:cs typeface="+mj-cs"/>
                <a:sym typeface="Helvetica"/>
              </a:rPr>
              <a:t> um </a:t>
            </a:r>
            <a:r>
              <a:rPr i="1" dirty="0" err="1">
                <a:latin typeface="+mj-lt"/>
                <a:ea typeface="+mj-ea"/>
                <a:cs typeface="+mj-cs"/>
                <a:sym typeface="Helvetica"/>
              </a:rPr>
              <a:t>jornal</a:t>
            </a:r>
            <a:r>
              <a:rPr i="1" dirty="0">
                <a:latin typeface="+mj-lt"/>
                <a:ea typeface="+mj-ea"/>
                <a:cs typeface="+mj-cs"/>
                <a:sym typeface="Helvetica"/>
              </a:rPr>
              <a:t>: </a:t>
            </a:r>
            <a:r>
              <a:rPr dirty="0"/>
              <a:t> o </a:t>
            </a:r>
            <a:r>
              <a:rPr dirty="0" err="1"/>
              <a:t>caso</a:t>
            </a:r>
            <a:r>
              <a:rPr dirty="0"/>
              <a:t> de </a:t>
            </a:r>
            <a:r>
              <a:rPr dirty="0" err="1"/>
              <a:t>Silvino</a:t>
            </a:r>
            <a:r>
              <a:rPr dirty="0"/>
              <a:t> de </a:t>
            </a:r>
            <a:r>
              <a:rPr dirty="0" err="1"/>
              <a:t>Azeredo</a:t>
            </a:r>
            <a:r>
              <a:rPr dirty="0"/>
              <a:t> a </a:t>
            </a:r>
            <a:r>
              <a:rPr dirty="0" err="1"/>
              <a:t>partir</a:t>
            </a:r>
            <a:r>
              <a:rPr dirty="0"/>
              <a:t> do </a:t>
            </a:r>
            <a:r>
              <a:rPr dirty="0" err="1"/>
              <a:t>jornal</a:t>
            </a:r>
            <a:r>
              <a:rPr dirty="0"/>
              <a:t> </a:t>
            </a:r>
            <a:r>
              <a:rPr dirty="0" err="1"/>
              <a:t>Correio</a:t>
            </a:r>
            <a:r>
              <a:rPr dirty="0"/>
              <a:t> </a:t>
            </a:r>
            <a:r>
              <a:rPr dirty="0" err="1"/>
              <a:t>da</a:t>
            </a:r>
            <a:r>
              <a:rPr dirty="0"/>
              <a:t> </a:t>
            </a:r>
            <a:r>
              <a:rPr dirty="0" err="1"/>
              <a:t>Lavoura</a:t>
            </a:r>
            <a:r>
              <a:rPr dirty="0"/>
              <a:t> (Nova Iguaçu, 1917-1939). </a:t>
            </a:r>
            <a:r>
              <a:rPr dirty="0" err="1"/>
              <a:t>Monografia</a:t>
            </a:r>
            <a:r>
              <a:rPr dirty="0"/>
              <a:t>. Nova Iguaçu: IM/UFRRJ. 2019. </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image17.png"/>
          <p:cNvGrpSpPr/>
          <p:nvPr/>
        </p:nvGrpSpPr>
        <p:grpSpPr>
          <a:xfrm>
            <a:off x="2509552" y="736672"/>
            <a:ext cx="4124897" cy="4681514"/>
            <a:chOff x="0" y="0"/>
            <a:chExt cx="4124896" cy="4681512"/>
          </a:xfrm>
        </p:grpSpPr>
        <p:pic>
          <p:nvPicPr>
            <p:cNvPr id="233" name="image17.png" descr="image17.png"/>
            <p:cNvPicPr>
              <a:picLocks noChangeAspect="1"/>
            </p:cNvPicPr>
            <p:nvPr/>
          </p:nvPicPr>
          <p:blipFill>
            <a:blip r:embed="rId2" cstate="print">
              <a:extLst/>
            </a:blip>
            <a:stretch>
              <a:fillRect/>
            </a:stretch>
          </p:blipFill>
          <p:spPr>
            <a:xfrm>
              <a:off x="203200" y="215900"/>
              <a:ext cx="3718497" cy="4249713"/>
            </a:xfrm>
            <a:prstGeom prst="rect">
              <a:avLst/>
            </a:prstGeom>
            <a:ln w="12700" cap="flat">
              <a:noFill/>
              <a:miter lim="400000"/>
            </a:ln>
            <a:effectLst/>
          </p:spPr>
        </p:pic>
        <p:pic>
          <p:nvPicPr>
            <p:cNvPr id="234" name="image17.png" descr="image17.png"/>
            <p:cNvPicPr>
              <a:picLocks noChangeAspect="1"/>
            </p:cNvPicPr>
            <p:nvPr/>
          </p:nvPicPr>
          <p:blipFill>
            <a:blip r:embed="rId3" cstate="print">
              <a:extLst/>
            </a:blip>
            <a:stretch>
              <a:fillRect/>
            </a:stretch>
          </p:blipFill>
          <p:spPr>
            <a:xfrm>
              <a:off x="0" y="-1"/>
              <a:ext cx="4124897" cy="4681514"/>
            </a:xfrm>
            <a:prstGeom prst="rect">
              <a:avLst/>
            </a:prstGeom>
            <a:ln w="12700" cap="flat">
              <a:noFill/>
              <a:miter lim="400000"/>
            </a:ln>
            <a:effectLst/>
          </p:spPr>
        </p:pic>
      </p:grpSp>
      <p:sp>
        <p:nvSpPr>
          <p:cNvPr id="236" name="Eduardo Gonçalves Ribeiro"/>
          <p:cNvSpPr txBox="1"/>
          <p:nvPr/>
        </p:nvSpPr>
        <p:spPr>
          <a:xfrm>
            <a:off x="2687869" y="5557645"/>
            <a:ext cx="376826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a:t>Eduardo </a:t>
            </a:r>
            <a:r>
              <a:rPr dirty="0" err="1"/>
              <a:t>Gonçalves</a:t>
            </a:r>
            <a:r>
              <a:rPr dirty="0"/>
              <a:t> </a:t>
            </a:r>
            <a:r>
              <a:rPr dirty="0" err="1"/>
              <a:t>Ribeiro</a:t>
            </a:r>
            <a:endParaRPr dirty="0"/>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tângulo 1"/>
          <p:cNvSpPr txBox="1"/>
          <p:nvPr/>
        </p:nvSpPr>
        <p:spPr>
          <a:xfrm>
            <a:off x="467542" y="332657"/>
            <a:ext cx="8352929" cy="5864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Eduardo </a:t>
            </a:r>
            <a:r>
              <a:rPr dirty="0" err="1"/>
              <a:t>Gonçalves</a:t>
            </a:r>
            <a:r>
              <a:rPr dirty="0"/>
              <a:t> </a:t>
            </a:r>
            <a:r>
              <a:rPr dirty="0" err="1"/>
              <a:t>Ribeiro</a:t>
            </a:r>
            <a:endParaRPr dirty="0"/>
          </a:p>
          <a:p>
            <a:pPr algn="ctr">
              <a:defRPr sz="2000"/>
            </a:pPr>
            <a:r>
              <a:rPr dirty="0"/>
              <a:t>(Manaus/AM, 1862 – Manaus/AM, 1900).</a:t>
            </a:r>
            <a:endParaRPr b="1" dirty="0">
              <a:latin typeface="+mj-lt"/>
              <a:ea typeface="+mj-ea"/>
              <a:cs typeface="+mj-cs"/>
              <a:sym typeface="Helvetica"/>
            </a:endParaRPr>
          </a:p>
          <a:p>
            <a:pPr>
              <a:defRPr sz="2000"/>
            </a:pPr>
            <a:endParaRPr dirty="0"/>
          </a:p>
          <a:p>
            <a:pPr>
              <a:defRPr sz="2000" b="1">
                <a:latin typeface="+mj-lt"/>
                <a:ea typeface="+mj-ea"/>
                <a:cs typeface="+mj-cs"/>
                <a:sym typeface="Helvetica"/>
              </a:defRPr>
            </a:pPr>
            <a:endParaRPr dirty="0"/>
          </a:p>
          <a:p>
            <a:pPr>
              <a:defRPr sz="2000"/>
            </a:pPr>
            <a:endParaRPr dirty="0"/>
          </a:p>
          <a:p>
            <a:pPr algn="just"/>
            <a:r>
              <a:rPr dirty="0" err="1"/>
              <a:t>Foi</a:t>
            </a:r>
            <a:r>
              <a:rPr dirty="0"/>
              <a:t> o Governador do Amazonas de 2 de </a:t>
            </a:r>
            <a:r>
              <a:rPr dirty="0" err="1"/>
              <a:t>novembro</a:t>
            </a:r>
            <a:r>
              <a:rPr dirty="0"/>
              <a:t> de 1890 a 5 de </a:t>
            </a:r>
            <a:r>
              <a:rPr dirty="0" err="1"/>
              <a:t>maio</a:t>
            </a:r>
            <a:r>
              <a:rPr dirty="0"/>
              <a:t> de 1891, e de 27 de </a:t>
            </a:r>
            <a:r>
              <a:rPr dirty="0" err="1"/>
              <a:t>fevereiro</a:t>
            </a:r>
            <a:r>
              <a:rPr dirty="0"/>
              <a:t> de 1892 a 23 de </a:t>
            </a:r>
            <a:r>
              <a:rPr dirty="0" err="1"/>
              <a:t>julho</a:t>
            </a:r>
            <a:r>
              <a:rPr dirty="0"/>
              <a:t> de 1896.  </a:t>
            </a:r>
            <a:r>
              <a:rPr dirty="0" err="1"/>
              <a:t>Nascido</a:t>
            </a:r>
            <a:r>
              <a:rPr dirty="0"/>
              <a:t> </a:t>
            </a:r>
            <a:r>
              <a:rPr dirty="0" err="1"/>
              <a:t>em</a:t>
            </a:r>
            <a:r>
              <a:rPr dirty="0"/>
              <a:t> São Luis, </a:t>
            </a:r>
            <a:r>
              <a:rPr dirty="0" err="1"/>
              <a:t>tornou</a:t>
            </a:r>
            <a:r>
              <a:rPr dirty="0"/>
              <a:t>-se </a:t>
            </a:r>
            <a:r>
              <a:rPr dirty="0" err="1"/>
              <a:t>importante</a:t>
            </a:r>
            <a:r>
              <a:rPr dirty="0"/>
              <a:t> </a:t>
            </a:r>
            <a:r>
              <a:rPr dirty="0" err="1"/>
              <a:t>liderança</a:t>
            </a:r>
            <a:r>
              <a:rPr dirty="0"/>
              <a:t> </a:t>
            </a:r>
            <a:r>
              <a:rPr dirty="0" err="1"/>
              <a:t>republicana</a:t>
            </a:r>
            <a:r>
              <a:rPr dirty="0"/>
              <a:t> e </a:t>
            </a:r>
            <a:r>
              <a:rPr dirty="0" err="1"/>
              <a:t>positivista</a:t>
            </a:r>
            <a:r>
              <a:rPr dirty="0"/>
              <a:t>. </a:t>
            </a:r>
            <a:r>
              <a:rPr dirty="0" err="1"/>
              <a:t>Foi</a:t>
            </a:r>
            <a:r>
              <a:rPr dirty="0"/>
              <a:t> </a:t>
            </a:r>
            <a:r>
              <a:rPr dirty="0" err="1"/>
              <a:t>fundador</a:t>
            </a:r>
            <a:r>
              <a:rPr dirty="0"/>
              <a:t> do </a:t>
            </a:r>
            <a:r>
              <a:rPr dirty="0" err="1"/>
              <a:t>jornal</a:t>
            </a:r>
            <a:r>
              <a:rPr dirty="0"/>
              <a:t> O </a:t>
            </a:r>
            <a:r>
              <a:rPr dirty="0" err="1"/>
              <a:t>Pensador</a:t>
            </a:r>
            <a:r>
              <a:rPr dirty="0"/>
              <a:t>. </a:t>
            </a:r>
            <a:r>
              <a:rPr dirty="0" err="1"/>
              <a:t>Sua</a:t>
            </a:r>
            <a:r>
              <a:rPr dirty="0"/>
              <a:t> </a:t>
            </a:r>
            <a:r>
              <a:rPr dirty="0" err="1"/>
              <a:t>gestão</a:t>
            </a:r>
            <a:r>
              <a:rPr dirty="0"/>
              <a:t> no  </a:t>
            </a:r>
            <a:r>
              <a:rPr dirty="0" err="1"/>
              <a:t>governo</a:t>
            </a:r>
            <a:r>
              <a:rPr dirty="0"/>
              <a:t> do Amazonas </a:t>
            </a:r>
            <a:r>
              <a:rPr dirty="0" err="1"/>
              <a:t>foi</a:t>
            </a:r>
            <a:r>
              <a:rPr dirty="0"/>
              <a:t> </a:t>
            </a:r>
            <a:r>
              <a:rPr dirty="0" err="1"/>
              <a:t>marcada</a:t>
            </a:r>
            <a:r>
              <a:rPr dirty="0"/>
              <a:t> </a:t>
            </a:r>
            <a:r>
              <a:rPr dirty="0" err="1"/>
              <a:t>por</a:t>
            </a:r>
            <a:r>
              <a:rPr dirty="0"/>
              <a:t> </a:t>
            </a:r>
            <a:r>
              <a:rPr dirty="0" err="1"/>
              <a:t>reformas</a:t>
            </a:r>
            <a:r>
              <a:rPr dirty="0"/>
              <a:t> </a:t>
            </a:r>
            <a:r>
              <a:rPr dirty="0" err="1"/>
              <a:t>modernizantes</a:t>
            </a:r>
            <a:r>
              <a:rPr dirty="0"/>
              <a:t>. </a:t>
            </a:r>
          </a:p>
          <a:p>
            <a:pPr algn="just"/>
            <a:endParaRPr dirty="0"/>
          </a:p>
          <a:p>
            <a:pPr algn="just"/>
            <a:endParaRPr dirty="0"/>
          </a:p>
          <a:p>
            <a:pPr algn="just"/>
            <a:endParaRPr dirty="0"/>
          </a:p>
          <a:p>
            <a:pPr algn="just"/>
            <a:endParaRPr dirty="0"/>
          </a:p>
          <a:p>
            <a:pPr>
              <a:defRPr sz="1200"/>
            </a:pPr>
            <a:r>
              <a:rPr dirty="0" err="1"/>
              <a:t>Referências</a:t>
            </a:r>
            <a:r>
              <a:rPr dirty="0"/>
              <a:t>:</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https://cpdoc.fgv.br/sites/default/files/verbetes/primeira-republica/RIBEIRO,%20Eduardo%20Gon%C3%A7alves.pdf</a:t>
            </a:r>
            <a:r>
              <a:rPr dirty="0"/>
              <a:t>. </a:t>
            </a:r>
            <a:r>
              <a:rPr dirty="0" err="1"/>
              <a:t>Acessado</a:t>
            </a:r>
            <a:r>
              <a:rPr dirty="0"/>
              <a:t> </a:t>
            </a:r>
            <a:r>
              <a:rPr dirty="0" err="1"/>
              <a:t>em</a:t>
            </a:r>
            <a:r>
              <a:rPr dirty="0"/>
              <a:t> 06 de </a:t>
            </a:r>
            <a:r>
              <a:rPr dirty="0" err="1"/>
              <a:t>agosto</a:t>
            </a:r>
            <a:r>
              <a:rPr dirty="0"/>
              <a:t> de 2019.;  </a:t>
            </a:r>
            <a:r>
              <a:rPr dirty="0" err="1"/>
              <a:t>Disponível</a:t>
            </a:r>
            <a:r>
              <a:rPr dirty="0"/>
              <a:t> </a:t>
            </a:r>
            <a:r>
              <a:rPr dirty="0" err="1"/>
              <a:t>em</a:t>
            </a:r>
            <a:r>
              <a:rPr dirty="0"/>
              <a:t>:  Matos, G. (2016). O Amazonas de </a:t>
            </a:r>
            <a:r>
              <a:rPr dirty="0" err="1"/>
              <a:t>Luto</a:t>
            </a:r>
            <a:r>
              <a:rPr dirty="0"/>
              <a:t>: o </a:t>
            </a:r>
            <a:r>
              <a:rPr dirty="0" err="1"/>
              <a:t>rito</a:t>
            </a:r>
            <a:r>
              <a:rPr dirty="0"/>
              <a:t> </a:t>
            </a:r>
            <a:r>
              <a:rPr dirty="0" err="1"/>
              <a:t>fúnebre</a:t>
            </a:r>
            <a:r>
              <a:rPr dirty="0"/>
              <a:t> e a </a:t>
            </a:r>
            <a:r>
              <a:rPr dirty="0" err="1"/>
              <a:t>consagração</a:t>
            </a:r>
            <a:r>
              <a:rPr dirty="0"/>
              <a:t> de Eduardo </a:t>
            </a:r>
            <a:r>
              <a:rPr dirty="0" err="1"/>
              <a:t>Gonçalves</a:t>
            </a:r>
            <a:r>
              <a:rPr dirty="0"/>
              <a:t> </a:t>
            </a:r>
            <a:r>
              <a:rPr dirty="0" err="1"/>
              <a:t>Ribeiro</a:t>
            </a:r>
            <a:r>
              <a:rPr dirty="0"/>
              <a:t>. </a:t>
            </a:r>
            <a:r>
              <a:rPr i="1" dirty="0" err="1">
                <a:latin typeface="+mj-lt"/>
                <a:ea typeface="+mj-ea"/>
                <a:cs typeface="+mj-cs"/>
                <a:sym typeface="Helvetica"/>
              </a:rPr>
              <a:t>Epígrafe</a:t>
            </a:r>
            <a:r>
              <a:rPr dirty="0"/>
              <a:t>, </a:t>
            </a:r>
            <a:r>
              <a:rPr i="1" dirty="0">
                <a:latin typeface="+mj-lt"/>
                <a:ea typeface="+mj-ea"/>
                <a:cs typeface="+mj-cs"/>
                <a:sym typeface="Helvetica"/>
              </a:rPr>
              <a:t>3</a:t>
            </a:r>
            <a:r>
              <a:rPr dirty="0"/>
              <a:t>(3), 57-79. </a:t>
            </a:r>
            <a:r>
              <a:rPr u="sng" dirty="0">
                <a:solidFill>
                  <a:srgbClr val="0000FF"/>
                </a:solidFill>
                <a:uFill>
                  <a:solidFill>
                    <a:srgbClr val="0000FF"/>
                  </a:solidFill>
                </a:uFill>
                <a:hlinkClick r:id="rId3"/>
              </a:rPr>
              <a:t>https://doi.org/10.11606/issn.2318-8855.v3i3p57-79</a:t>
            </a:r>
            <a:r>
              <a:rPr dirty="0"/>
              <a:t>. </a:t>
            </a:r>
            <a:r>
              <a:rPr dirty="0" err="1"/>
              <a:t>Acessado</a:t>
            </a:r>
            <a:r>
              <a:rPr dirty="0"/>
              <a:t> </a:t>
            </a:r>
            <a:r>
              <a:rPr dirty="0" err="1"/>
              <a:t>em</a:t>
            </a:r>
            <a:r>
              <a:rPr dirty="0"/>
              <a:t> 03 de </a:t>
            </a:r>
            <a:r>
              <a:rPr dirty="0" err="1"/>
              <a:t>dezembro</a:t>
            </a:r>
            <a:r>
              <a:rPr dirty="0"/>
              <a:t> de 2019.</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4"/>
              </a:rPr>
              <a:t>https://pt.wikipedia.org/wiki/Eduardo_Gon%C3%A7alves_Ribeiro</a:t>
            </a:r>
            <a:r>
              <a:rPr dirty="0"/>
              <a:t>. </a:t>
            </a:r>
            <a:r>
              <a:rPr dirty="0" err="1"/>
              <a:t>Acessado</a:t>
            </a:r>
            <a:r>
              <a:rPr dirty="0"/>
              <a:t> </a:t>
            </a:r>
            <a:r>
              <a:rPr dirty="0" err="1"/>
              <a:t>em</a:t>
            </a:r>
            <a:r>
              <a:rPr dirty="0"/>
              <a:t> 06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cruz e sousa.jpeg"/>
          <p:cNvGrpSpPr/>
          <p:nvPr/>
        </p:nvGrpSpPr>
        <p:grpSpPr>
          <a:xfrm>
            <a:off x="2912131" y="480856"/>
            <a:ext cx="3319739" cy="5226320"/>
            <a:chOff x="0" y="0"/>
            <a:chExt cx="3319737" cy="5226318"/>
          </a:xfrm>
        </p:grpSpPr>
        <p:pic>
          <p:nvPicPr>
            <p:cNvPr id="240" name="cruz e sousa.jpeg" descr="cruz e sousa.jpeg"/>
            <p:cNvPicPr>
              <a:picLocks noChangeAspect="1"/>
            </p:cNvPicPr>
            <p:nvPr/>
          </p:nvPicPr>
          <p:blipFill>
            <a:blip r:embed="rId2" cstate="print">
              <a:extLst/>
            </a:blip>
            <a:stretch>
              <a:fillRect/>
            </a:stretch>
          </p:blipFill>
          <p:spPr>
            <a:xfrm>
              <a:off x="203200" y="215900"/>
              <a:ext cx="2913338" cy="4794518"/>
            </a:xfrm>
            <a:prstGeom prst="rect">
              <a:avLst/>
            </a:prstGeom>
            <a:ln w="12700" cap="flat">
              <a:noFill/>
              <a:miter lim="400000"/>
            </a:ln>
            <a:effectLst/>
          </p:spPr>
        </p:pic>
        <p:pic>
          <p:nvPicPr>
            <p:cNvPr id="241" name="cruz e sousa.jpeg" descr="cruz e sousa.jpeg"/>
            <p:cNvPicPr>
              <a:picLocks noChangeAspect="1"/>
            </p:cNvPicPr>
            <p:nvPr/>
          </p:nvPicPr>
          <p:blipFill>
            <a:blip r:embed="rId3" cstate="print">
              <a:extLst/>
            </a:blip>
            <a:stretch>
              <a:fillRect/>
            </a:stretch>
          </p:blipFill>
          <p:spPr>
            <a:xfrm>
              <a:off x="-1" y="-1"/>
              <a:ext cx="3319739" cy="5226320"/>
            </a:xfrm>
            <a:prstGeom prst="rect">
              <a:avLst/>
            </a:prstGeom>
            <a:ln w="12700" cap="flat">
              <a:noFill/>
              <a:miter lim="400000"/>
            </a:ln>
            <a:effectLst/>
          </p:spPr>
        </p:pic>
      </p:grpSp>
      <p:sp>
        <p:nvSpPr>
          <p:cNvPr id="243" name="Cruz e Sousa"/>
          <p:cNvSpPr txBox="1"/>
          <p:nvPr/>
        </p:nvSpPr>
        <p:spPr>
          <a:xfrm>
            <a:off x="3634936" y="5746128"/>
            <a:ext cx="187412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Cruz e Sousa</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tângulo 1"/>
          <p:cNvSpPr txBox="1"/>
          <p:nvPr/>
        </p:nvSpPr>
        <p:spPr>
          <a:xfrm>
            <a:off x="943190" y="603681"/>
            <a:ext cx="7257620" cy="5342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Cruz e Sousa</a:t>
            </a:r>
          </a:p>
          <a:p>
            <a:pPr algn="ctr">
              <a:defRPr sz="2000"/>
            </a:pPr>
            <a:r>
              <a:t>(Desterro, SC, 1861- Curral Novo, MG, 1898)</a:t>
            </a:r>
            <a:endParaRPr b="1">
              <a:latin typeface="+mj-lt"/>
              <a:ea typeface="+mj-ea"/>
              <a:cs typeface="+mj-cs"/>
              <a:sym typeface="Helvetica"/>
            </a:endParaRPr>
          </a:p>
          <a:p>
            <a:pPr>
              <a:defRPr sz="2000"/>
            </a:pPr>
            <a:endParaRPr/>
          </a:p>
          <a:p>
            <a:pPr algn="ctr">
              <a:lnSpc>
                <a:spcPct val="120000"/>
              </a:lnSpc>
              <a:defRPr sz="2000"/>
            </a:pPr>
            <a:endParaRPr/>
          </a:p>
          <a:p>
            <a:pPr algn="just"/>
            <a:r>
              <a:t>Filho de libertos, João da Cruz recebeu educação por parte dos antigos proprietários de seus pais, o marechal Guilherme Xavier de Sousa, de quem adotou o nome de família, Sousa. Trabalhou e colaborou em diferentes jornais e assumiu a bandeira abolicionista em seus escritos. Autor de muitos livros de poemas, combateu o racismo, do qual foi vítima inúmeras vezes,  em sua produção.</a:t>
            </a:r>
            <a:endParaRPr i="1">
              <a:latin typeface="+mj-lt"/>
              <a:ea typeface="+mj-ea"/>
              <a:cs typeface="+mj-cs"/>
              <a:sym typeface="Helvetica"/>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lgn="just">
              <a:defRPr sz="2000" i="1">
                <a:latin typeface="+mj-lt"/>
                <a:ea typeface="+mj-ea"/>
                <a:cs typeface="+mj-cs"/>
                <a:sym typeface="Helvetica"/>
              </a:defRPr>
            </a:pPr>
            <a:endParaRPr/>
          </a:p>
          <a:p>
            <a:pPr>
              <a:defRPr sz="1200"/>
            </a:pPr>
            <a:r>
              <a:t>Referências:</a:t>
            </a:r>
          </a:p>
          <a:p>
            <a:pPr>
              <a:defRPr sz="1200"/>
            </a:pPr>
            <a:endParaRPr/>
          </a:p>
          <a:p>
            <a:pPr>
              <a:defRPr sz="1200"/>
            </a:pPr>
            <a:r>
              <a:t>Biografia:</a:t>
            </a:r>
          </a:p>
          <a:p>
            <a:pPr>
              <a:defRPr sz="1200"/>
            </a:pPr>
            <a:r>
              <a:t>Disponível em:  </a:t>
            </a:r>
            <a:r>
              <a:rPr u="sng">
                <a:solidFill>
                  <a:srgbClr val="0000FF"/>
                </a:solidFill>
                <a:uFill>
                  <a:solidFill>
                    <a:srgbClr val="0000FF"/>
                  </a:solidFill>
                </a:uFill>
                <a:hlinkClick r:id="rId2"/>
              </a:rPr>
              <a:t> http://www.letras.ufmg.br/literafro/autores/206-cruz-e-sousa</a:t>
            </a:r>
            <a:r>
              <a:t> Acessado em 13 de julho de 2019.</a:t>
            </a:r>
          </a:p>
          <a:p>
            <a:pPr>
              <a:defRPr sz="1200"/>
            </a:pPr>
            <a:endParaRPr/>
          </a:p>
          <a:p>
            <a:pPr>
              <a:defRPr sz="1200"/>
            </a:pPr>
            <a:r>
              <a:t>Imagem: Disponível em: </a:t>
            </a:r>
            <a:r>
              <a:rPr u="sng">
                <a:solidFill>
                  <a:srgbClr val="0000FF"/>
                </a:solidFill>
                <a:uFill>
                  <a:solidFill>
                    <a:srgbClr val="0000FF"/>
                  </a:solidFill>
                </a:uFill>
                <a:hlinkClick r:id="rId3"/>
              </a:rPr>
              <a:t>https://pt.wikipedia.org/wiki/Cruz_e_Sousa</a:t>
            </a:r>
            <a:r>
              <a:t>. Acessado em 13 de julho de 2019.</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monteiro lopes.jpeg"/>
          <p:cNvGrpSpPr/>
          <p:nvPr/>
        </p:nvGrpSpPr>
        <p:grpSpPr>
          <a:xfrm>
            <a:off x="2346485" y="332656"/>
            <a:ext cx="3889557" cy="5246213"/>
            <a:chOff x="0" y="0"/>
            <a:chExt cx="3889555" cy="5246211"/>
          </a:xfrm>
        </p:grpSpPr>
        <p:pic>
          <p:nvPicPr>
            <p:cNvPr id="247" name="monteiro lopes.jpeg" descr="monteiro lopes.jpeg"/>
            <p:cNvPicPr>
              <a:picLocks noChangeAspect="1"/>
            </p:cNvPicPr>
            <p:nvPr/>
          </p:nvPicPr>
          <p:blipFill>
            <a:blip r:embed="rId2" cstate="print">
              <a:extLst/>
            </a:blip>
            <a:stretch>
              <a:fillRect/>
            </a:stretch>
          </p:blipFill>
          <p:spPr>
            <a:xfrm>
              <a:off x="203200" y="215900"/>
              <a:ext cx="3483155" cy="4814413"/>
            </a:xfrm>
            <a:prstGeom prst="rect">
              <a:avLst/>
            </a:prstGeom>
            <a:ln w="12700" cap="flat">
              <a:noFill/>
              <a:miter lim="400000"/>
            </a:ln>
            <a:effectLst/>
          </p:spPr>
        </p:pic>
        <p:pic>
          <p:nvPicPr>
            <p:cNvPr id="248" name="monteiro lopes.jpeg" descr="monteiro lopes.jpeg"/>
            <p:cNvPicPr>
              <a:picLocks noChangeAspect="1"/>
            </p:cNvPicPr>
            <p:nvPr/>
          </p:nvPicPr>
          <p:blipFill>
            <a:blip r:embed="rId3" cstate="print">
              <a:extLst/>
            </a:blip>
            <a:stretch>
              <a:fillRect/>
            </a:stretch>
          </p:blipFill>
          <p:spPr>
            <a:xfrm>
              <a:off x="-1" y="0"/>
              <a:ext cx="3889557" cy="5246213"/>
            </a:xfrm>
            <a:prstGeom prst="rect">
              <a:avLst/>
            </a:prstGeom>
            <a:ln w="12700" cap="flat">
              <a:noFill/>
              <a:miter lim="400000"/>
            </a:ln>
            <a:effectLst/>
          </p:spPr>
        </p:pic>
      </p:grpSp>
      <p:sp>
        <p:nvSpPr>
          <p:cNvPr id="250" name="Manoel da Motta Monteiro Lopes"/>
          <p:cNvSpPr txBox="1"/>
          <p:nvPr/>
        </p:nvSpPr>
        <p:spPr>
          <a:xfrm>
            <a:off x="3275855" y="5820263"/>
            <a:ext cx="239548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lnSpc>
                <a:spcPct val="120000"/>
              </a:lnSpc>
              <a:defRPr sz="2200" b="1">
                <a:latin typeface="+mj-lt"/>
                <a:ea typeface="+mj-ea"/>
                <a:cs typeface="+mj-cs"/>
                <a:sym typeface="Helvetica"/>
              </a:defRPr>
            </a:lvl1pPr>
          </a:lstStyle>
          <a:p>
            <a:r>
              <a:t>Monteiro Lopes</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tângulo 1"/>
          <p:cNvSpPr txBox="1"/>
          <p:nvPr/>
        </p:nvSpPr>
        <p:spPr>
          <a:xfrm>
            <a:off x="323527" y="1"/>
            <a:ext cx="8568954" cy="6777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Manoel</a:t>
            </a:r>
            <a:r>
              <a:rPr dirty="0"/>
              <a:t> </a:t>
            </a:r>
            <a:r>
              <a:rPr dirty="0" err="1"/>
              <a:t>da</a:t>
            </a:r>
            <a:r>
              <a:rPr dirty="0"/>
              <a:t> Motta </a:t>
            </a:r>
            <a:r>
              <a:rPr dirty="0" err="1"/>
              <a:t>Monteiro</a:t>
            </a:r>
            <a:r>
              <a:rPr dirty="0"/>
              <a:t> Lopes</a:t>
            </a:r>
          </a:p>
          <a:p>
            <a:pPr algn="ctr">
              <a:defRPr sz="2000"/>
            </a:pPr>
            <a:r>
              <a:rPr dirty="0"/>
              <a:t>(Recife/PE,  1867 - Rio de Janeiro/RJ, 1910)</a:t>
            </a:r>
          </a:p>
          <a:p>
            <a:pPr algn="ctr">
              <a:defRPr sz="2000"/>
            </a:pPr>
            <a:endParaRPr dirty="0"/>
          </a:p>
          <a:p>
            <a:pPr algn="ctr">
              <a:defRPr sz="2000"/>
            </a:pPr>
            <a:endParaRPr dirty="0"/>
          </a:p>
          <a:p>
            <a:pPr algn="just"/>
            <a:r>
              <a:rPr sz="2000" dirty="0" err="1"/>
              <a:t>Militante</a:t>
            </a:r>
            <a:r>
              <a:rPr sz="2000" dirty="0"/>
              <a:t> </a:t>
            </a:r>
            <a:r>
              <a:rPr sz="2000" dirty="0" err="1"/>
              <a:t>da</a:t>
            </a:r>
            <a:r>
              <a:rPr sz="2000" dirty="0"/>
              <a:t> </a:t>
            </a:r>
            <a:r>
              <a:rPr sz="2000" dirty="0" err="1"/>
              <a:t>campanha</a:t>
            </a:r>
            <a:r>
              <a:rPr sz="2000" dirty="0"/>
              <a:t> </a:t>
            </a:r>
            <a:r>
              <a:rPr sz="2000" dirty="0" err="1"/>
              <a:t>abolicionista</a:t>
            </a:r>
            <a:r>
              <a:rPr sz="2000" dirty="0"/>
              <a:t> e </a:t>
            </a:r>
            <a:r>
              <a:rPr sz="2000" dirty="0" err="1"/>
              <a:t>republicana</a:t>
            </a:r>
            <a:r>
              <a:rPr sz="2000" dirty="0"/>
              <a:t>, </a:t>
            </a:r>
            <a:r>
              <a:rPr sz="2000" dirty="0" err="1"/>
              <a:t>destacou</a:t>
            </a:r>
            <a:r>
              <a:rPr sz="2000" dirty="0"/>
              <a:t>-se no Rio de Janeiro </a:t>
            </a:r>
            <a:r>
              <a:rPr sz="2000" dirty="0" err="1"/>
              <a:t>como</a:t>
            </a:r>
            <a:r>
              <a:rPr sz="2000" dirty="0"/>
              <a:t> </a:t>
            </a:r>
            <a:r>
              <a:rPr sz="2000" dirty="0" err="1"/>
              <a:t>advogado</a:t>
            </a:r>
            <a:r>
              <a:rPr sz="2000" dirty="0"/>
              <a:t> de </a:t>
            </a:r>
            <a:r>
              <a:rPr sz="2000" dirty="0" err="1"/>
              <a:t>associações</a:t>
            </a:r>
            <a:r>
              <a:rPr sz="2000" dirty="0"/>
              <a:t> </a:t>
            </a:r>
            <a:r>
              <a:rPr sz="2000" dirty="0" err="1"/>
              <a:t>negras</a:t>
            </a:r>
            <a:r>
              <a:rPr sz="2000" dirty="0"/>
              <a:t> e de </a:t>
            </a:r>
            <a:r>
              <a:rPr sz="2000" dirty="0" err="1"/>
              <a:t>sociedades</a:t>
            </a:r>
            <a:r>
              <a:rPr sz="2000" dirty="0"/>
              <a:t> de </a:t>
            </a:r>
            <a:r>
              <a:rPr sz="2000" dirty="0" err="1"/>
              <a:t>trabalhadores</a:t>
            </a:r>
            <a:r>
              <a:rPr sz="2000" dirty="0"/>
              <a:t>.  </a:t>
            </a:r>
            <a:r>
              <a:rPr sz="2000" dirty="0" err="1"/>
              <a:t>Chegou</a:t>
            </a:r>
            <a:r>
              <a:rPr sz="2000" dirty="0"/>
              <a:t> a ser </a:t>
            </a:r>
            <a:r>
              <a:rPr sz="2000" dirty="0" err="1"/>
              <a:t>eleito</a:t>
            </a:r>
            <a:r>
              <a:rPr sz="2000" dirty="0"/>
              <a:t> </a:t>
            </a:r>
            <a:r>
              <a:rPr sz="2000" dirty="0" err="1"/>
              <a:t>algumas</a:t>
            </a:r>
            <a:r>
              <a:rPr sz="2000" dirty="0"/>
              <a:t> </a:t>
            </a:r>
            <a:r>
              <a:rPr sz="2000" dirty="0" err="1"/>
              <a:t>vezes</a:t>
            </a:r>
            <a:r>
              <a:rPr sz="2000" dirty="0"/>
              <a:t> </a:t>
            </a:r>
            <a:r>
              <a:rPr sz="2000" dirty="0" err="1"/>
              <a:t>para</a:t>
            </a:r>
            <a:r>
              <a:rPr sz="2000" dirty="0"/>
              <a:t> a </a:t>
            </a:r>
            <a:r>
              <a:rPr sz="2000" dirty="0" err="1"/>
              <a:t>Intendência</a:t>
            </a:r>
            <a:r>
              <a:rPr sz="2000" dirty="0"/>
              <a:t> Municipal, </a:t>
            </a:r>
            <a:r>
              <a:rPr sz="2000" dirty="0" err="1"/>
              <a:t>mas</a:t>
            </a:r>
            <a:r>
              <a:rPr sz="2000" dirty="0"/>
              <a:t>, </a:t>
            </a:r>
            <a:r>
              <a:rPr sz="2000" dirty="0" err="1"/>
              <a:t>em</a:t>
            </a:r>
            <a:r>
              <a:rPr sz="2000" dirty="0"/>
              <a:t> 1909, </a:t>
            </a:r>
            <a:r>
              <a:rPr sz="2000" dirty="0" err="1"/>
              <a:t>mobilizou</a:t>
            </a:r>
            <a:r>
              <a:rPr sz="2000" dirty="0"/>
              <a:t> </a:t>
            </a:r>
            <a:r>
              <a:rPr sz="2000" dirty="0" err="1"/>
              <a:t>grande</a:t>
            </a:r>
            <a:r>
              <a:rPr sz="2000" dirty="0"/>
              <a:t> </a:t>
            </a:r>
            <a:r>
              <a:rPr sz="2000" dirty="0" err="1"/>
              <a:t>campanha</a:t>
            </a:r>
            <a:r>
              <a:rPr sz="2000" dirty="0"/>
              <a:t> </a:t>
            </a:r>
            <a:r>
              <a:rPr sz="2000" dirty="0" err="1"/>
              <a:t>para</a:t>
            </a:r>
            <a:r>
              <a:rPr sz="2000" dirty="0"/>
              <a:t> </a:t>
            </a:r>
            <a:r>
              <a:rPr sz="2000" dirty="0" err="1"/>
              <a:t>sua</a:t>
            </a:r>
            <a:r>
              <a:rPr sz="2000" dirty="0"/>
              <a:t> </a:t>
            </a:r>
            <a:r>
              <a:rPr sz="2000" dirty="0" err="1"/>
              <a:t>eleição</a:t>
            </a:r>
            <a:r>
              <a:rPr sz="2000" dirty="0"/>
              <a:t> </a:t>
            </a:r>
            <a:r>
              <a:rPr sz="2000" dirty="0" err="1"/>
              <a:t>para</a:t>
            </a:r>
            <a:r>
              <a:rPr sz="2000" dirty="0"/>
              <a:t> a </a:t>
            </a:r>
            <a:r>
              <a:rPr sz="2000" dirty="0" err="1"/>
              <a:t>Câmara</a:t>
            </a:r>
            <a:r>
              <a:rPr sz="2000" dirty="0"/>
              <a:t> Federal, com </a:t>
            </a:r>
            <a:r>
              <a:rPr sz="2000" dirty="0" err="1"/>
              <a:t>apoio</a:t>
            </a:r>
            <a:r>
              <a:rPr sz="2000" dirty="0"/>
              <a:t> de </a:t>
            </a:r>
            <a:r>
              <a:rPr sz="2000" dirty="0" err="1"/>
              <a:t>eleitores</a:t>
            </a:r>
            <a:r>
              <a:rPr sz="2000" dirty="0"/>
              <a:t> e </a:t>
            </a:r>
            <a:r>
              <a:rPr sz="2000" dirty="0" err="1"/>
              <a:t>lideranças</a:t>
            </a:r>
            <a:r>
              <a:rPr sz="2000" dirty="0"/>
              <a:t> </a:t>
            </a:r>
            <a:r>
              <a:rPr sz="2000" dirty="0" err="1"/>
              <a:t>negras</a:t>
            </a:r>
            <a:r>
              <a:rPr sz="2000" dirty="0"/>
              <a:t> de </a:t>
            </a:r>
            <a:r>
              <a:rPr sz="2000" dirty="0" err="1"/>
              <a:t>todo</a:t>
            </a:r>
            <a:r>
              <a:rPr sz="2000" dirty="0"/>
              <a:t> o </a:t>
            </a:r>
            <a:r>
              <a:rPr sz="2000" dirty="0" err="1"/>
              <a:t>país</a:t>
            </a:r>
            <a:r>
              <a:rPr sz="2000" dirty="0"/>
              <a:t>, </a:t>
            </a:r>
            <a:r>
              <a:rPr sz="2000" dirty="0" err="1"/>
              <a:t>como</a:t>
            </a:r>
            <a:r>
              <a:rPr sz="2000" dirty="0"/>
              <a:t> </a:t>
            </a:r>
            <a:r>
              <a:rPr sz="2000" dirty="0" err="1"/>
              <a:t>Evaristo</a:t>
            </a:r>
            <a:r>
              <a:rPr sz="2000" dirty="0"/>
              <a:t> de </a:t>
            </a:r>
            <a:r>
              <a:rPr sz="2000" dirty="0" err="1"/>
              <a:t>Moraes</a:t>
            </a:r>
            <a:r>
              <a:rPr sz="2000" dirty="0"/>
              <a:t>, </a:t>
            </a:r>
            <a:r>
              <a:rPr sz="2000" dirty="0" err="1"/>
              <a:t>Hemetério</a:t>
            </a:r>
            <a:r>
              <a:rPr sz="2000" dirty="0"/>
              <a:t> dos Santos e </a:t>
            </a:r>
            <a:r>
              <a:rPr sz="2000" dirty="0" err="1"/>
              <a:t>Ezequiel</a:t>
            </a:r>
            <a:r>
              <a:rPr sz="2000" dirty="0"/>
              <a:t> dos Santos. </a:t>
            </a:r>
            <a:r>
              <a:rPr sz="2000" dirty="0" err="1" smtClean="0"/>
              <a:t>Depois</a:t>
            </a:r>
            <a:r>
              <a:rPr sz="2000" dirty="0" smtClean="0"/>
              <a:t> </a:t>
            </a:r>
            <a:r>
              <a:rPr sz="2000" dirty="0"/>
              <a:t>de </a:t>
            </a:r>
            <a:r>
              <a:rPr sz="2000" dirty="0" err="1"/>
              <a:t>muitas</a:t>
            </a:r>
            <a:r>
              <a:rPr sz="2000" dirty="0"/>
              <a:t> </a:t>
            </a:r>
            <a:r>
              <a:rPr sz="2000" dirty="0" err="1"/>
              <a:t>dificuldades</a:t>
            </a:r>
            <a:r>
              <a:rPr sz="2000" dirty="0"/>
              <a:t> </a:t>
            </a:r>
            <a:r>
              <a:rPr sz="2000" dirty="0" err="1"/>
              <a:t>pelo</a:t>
            </a:r>
            <a:r>
              <a:rPr sz="2000" dirty="0"/>
              <a:t> </a:t>
            </a:r>
            <a:r>
              <a:rPr sz="2000" dirty="0" err="1"/>
              <a:t>reconhecimento</a:t>
            </a:r>
            <a:r>
              <a:rPr sz="2000" dirty="0"/>
              <a:t> de </a:t>
            </a:r>
            <a:r>
              <a:rPr sz="2000" dirty="0" err="1"/>
              <a:t>sua</a:t>
            </a:r>
            <a:r>
              <a:rPr sz="2000" dirty="0"/>
              <a:t> </a:t>
            </a:r>
            <a:r>
              <a:rPr sz="2000" dirty="0" err="1"/>
              <a:t>candidatura</a:t>
            </a:r>
            <a:r>
              <a:rPr sz="2000" dirty="0"/>
              <a:t>, </a:t>
            </a:r>
            <a:r>
              <a:rPr sz="2000" dirty="0" err="1"/>
              <a:t>ocupou</a:t>
            </a:r>
            <a:r>
              <a:rPr sz="2000" dirty="0"/>
              <a:t> </a:t>
            </a:r>
            <a:r>
              <a:rPr sz="2000" dirty="0" err="1"/>
              <a:t>sua</a:t>
            </a:r>
            <a:r>
              <a:rPr sz="2000" dirty="0"/>
              <a:t> </a:t>
            </a:r>
            <a:r>
              <a:rPr sz="2000" dirty="0" err="1"/>
              <a:t>vaga</a:t>
            </a:r>
            <a:r>
              <a:rPr sz="2000" dirty="0"/>
              <a:t> no </a:t>
            </a:r>
            <a:r>
              <a:rPr sz="2000" dirty="0" err="1"/>
              <a:t>Parlamento</a:t>
            </a:r>
            <a:r>
              <a:rPr sz="2000" dirty="0"/>
              <a:t> e </a:t>
            </a:r>
            <a:r>
              <a:rPr sz="2000" dirty="0" err="1"/>
              <a:t>votou</a:t>
            </a:r>
            <a:r>
              <a:rPr sz="2000" dirty="0"/>
              <a:t> a favor </a:t>
            </a:r>
            <a:r>
              <a:rPr sz="2000" dirty="0" err="1"/>
              <a:t>da</a:t>
            </a:r>
            <a:r>
              <a:rPr sz="2000" dirty="0"/>
              <a:t> </a:t>
            </a:r>
            <a:r>
              <a:rPr sz="2000" dirty="0" err="1"/>
              <a:t>anistia</a:t>
            </a:r>
            <a:r>
              <a:rPr sz="2000" dirty="0"/>
              <a:t> de </a:t>
            </a:r>
            <a:r>
              <a:rPr sz="2000" dirty="0" err="1"/>
              <a:t>João</a:t>
            </a:r>
            <a:r>
              <a:rPr sz="2000" dirty="0"/>
              <a:t> </a:t>
            </a:r>
            <a:r>
              <a:rPr sz="2000" dirty="0" err="1"/>
              <a:t>Cândido</a:t>
            </a:r>
            <a:r>
              <a:rPr sz="2000" dirty="0"/>
              <a:t>, o </a:t>
            </a:r>
            <a:r>
              <a:rPr sz="2000" dirty="0" err="1"/>
              <a:t>almirante</a:t>
            </a:r>
            <a:r>
              <a:rPr sz="2000" dirty="0"/>
              <a:t> negro, e dos </a:t>
            </a:r>
            <a:r>
              <a:rPr sz="2000" dirty="0" err="1"/>
              <a:t>marinheiros</a:t>
            </a:r>
            <a:r>
              <a:rPr sz="2000" dirty="0"/>
              <a:t> </a:t>
            </a:r>
            <a:r>
              <a:rPr sz="2000" dirty="0" err="1"/>
              <a:t>envolvidos</a:t>
            </a:r>
            <a:r>
              <a:rPr sz="2000" dirty="0"/>
              <a:t> </a:t>
            </a:r>
            <a:r>
              <a:rPr sz="2000" dirty="0" err="1"/>
              <a:t>na</a:t>
            </a:r>
            <a:r>
              <a:rPr sz="2000" dirty="0"/>
              <a:t> </a:t>
            </a:r>
            <a:r>
              <a:rPr sz="2000" dirty="0" err="1"/>
              <a:t>Revolta</a:t>
            </a:r>
            <a:r>
              <a:rPr sz="2000" dirty="0"/>
              <a:t> </a:t>
            </a:r>
            <a:r>
              <a:rPr sz="2000" dirty="0" err="1"/>
              <a:t>da</a:t>
            </a:r>
            <a:r>
              <a:rPr sz="2000" dirty="0"/>
              <a:t> </a:t>
            </a:r>
            <a:r>
              <a:rPr sz="2000" dirty="0" err="1"/>
              <a:t>Chibata</a:t>
            </a:r>
            <a:r>
              <a:rPr sz="2000" dirty="0"/>
              <a:t>, </a:t>
            </a:r>
            <a:r>
              <a:rPr sz="2000" dirty="0" err="1"/>
              <a:t>em</a:t>
            </a:r>
            <a:r>
              <a:rPr sz="2000" dirty="0"/>
              <a:t> 1910.</a:t>
            </a:r>
          </a:p>
          <a:p>
            <a:pPr algn="just"/>
            <a:endParaRPr dirty="0"/>
          </a:p>
          <a:p>
            <a:pPr algn="just"/>
            <a:r>
              <a:rPr dirty="0"/>
              <a:t> </a:t>
            </a:r>
          </a:p>
          <a:p>
            <a:pPr algn="just">
              <a:defRPr sz="1200"/>
            </a:pPr>
            <a:r>
              <a:rPr dirty="0" err="1"/>
              <a:t>Referências</a:t>
            </a:r>
            <a:r>
              <a:rPr dirty="0"/>
              <a:t>:</a:t>
            </a:r>
            <a:endParaRPr sz="2000" dirty="0"/>
          </a:p>
          <a:p>
            <a:pPr algn="just">
              <a:defRPr sz="1200"/>
            </a:pPr>
            <a:endParaRPr dirty="0"/>
          </a:p>
          <a:p>
            <a:pPr algn="just">
              <a:defRPr sz="1200"/>
            </a:pPr>
            <a:r>
              <a:rPr dirty="0"/>
              <a:t>DANTAS, Carolina </a:t>
            </a:r>
            <a:r>
              <a:rPr dirty="0" err="1"/>
              <a:t>Vianna</a:t>
            </a:r>
            <a:r>
              <a:rPr dirty="0"/>
              <a:t>. </a:t>
            </a:r>
            <a:r>
              <a:rPr dirty="0" err="1"/>
              <a:t>Monteiro</a:t>
            </a:r>
            <a:r>
              <a:rPr dirty="0"/>
              <a:t> Lopes (1867-1910): Um “</a:t>
            </a:r>
            <a:r>
              <a:rPr dirty="0" err="1"/>
              <a:t>líder</a:t>
            </a:r>
            <a:r>
              <a:rPr dirty="0"/>
              <a:t> </a:t>
            </a:r>
            <a:r>
              <a:rPr dirty="0" err="1"/>
              <a:t>da</a:t>
            </a:r>
            <a:r>
              <a:rPr dirty="0"/>
              <a:t> </a:t>
            </a:r>
            <a:r>
              <a:rPr dirty="0" err="1"/>
              <a:t>raça</a:t>
            </a:r>
            <a:r>
              <a:rPr dirty="0"/>
              <a:t> </a:t>
            </a:r>
            <a:r>
              <a:rPr dirty="0" err="1"/>
              <a:t>negra</a:t>
            </a:r>
            <a:r>
              <a:rPr dirty="0"/>
              <a:t>” </a:t>
            </a:r>
            <a:r>
              <a:rPr dirty="0" err="1"/>
              <a:t>na</a:t>
            </a:r>
            <a:endParaRPr dirty="0"/>
          </a:p>
          <a:p>
            <a:pPr algn="just">
              <a:defRPr sz="1200"/>
            </a:pPr>
            <a:r>
              <a:rPr dirty="0"/>
              <a:t> capital </a:t>
            </a:r>
            <a:r>
              <a:rPr dirty="0" err="1"/>
              <a:t>da</a:t>
            </a:r>
            <a:r>
              <a:rPr dirty="0"/>
              <a:t> </a:t>
            </a:r>
            <a:r>
              <a:rPr dirty="0" err="1"/>
              <a:t>República</a:t>
            </a:r>
            <a:r>
              <a:rPr dirty="0"/>
              <a:t>. </a:t>
            </a:r>
            <a:r>
              <a:rPr i="1" dirty="0">
                <a:latin typeface="+mj-lt"/>
                <a:ea typeface="+mj-ea"/>
                <a:cs typeface="+mj-cs"/>
                <a:sym typeface="Helvetica"/>
              </a:rPr>
              <a:t>Afro-</a:t>
            </a:r>
            <a:r>
              <a:rPr i="1" dirty="0" err="1">
                <a:latin typeface="+mj-lt"/>
                <a:ea typeface="+mj-ea"/>
                <a:cs typeface="+mj-cs"/>
                <a:sym typeface="Helvetica"/>
              </a:rPr>
              <a:t>Ásia</a:t>
            </a:r>
            <a:r>
              <a:rPr i="1" dirty="0">
                <a:latin typeface="+mj-lt"/>
                <a:ea typeface="+mj-ea"/>
                <a:cs typeface="+mj-cs"/>
                <a:sym typeface="Helvetica"/>
              </a:rPr>
              <a:t>, </a:t>
            </a:r>
            <a:r>
              <a:rPr dirty="0"/>
              <a:t>41 (2010), 167-209. </a:t>
            </a:r>
            <a:r>
              <a:rPr dirty="0" err="1"/>
              <a:t>Disponível</a:t>
            </a:r>
            <a:r>
              <a:rPr dirty="0"/>
              <a:t> </a:t>
            </a:r>
            <a:r>
              <a:rPr dirty="0" err="1"/>
              <a:t>em</a:t>
            </a:r>
            <a:r>
              <a:rPr dirty="0"/>
              <a:t>: </a:t>
            </a:r>
            <a:r>
              <a:rPr u="sng" dirty="0">
                <a:solidFill>
                  <a:srgbClr val="0000FF"/>
                </a:solidFill>
                <a:uFill>
                  <a:solidFill>
                    <a:srgbClr val="0000FF"/>
                  </a:solidFill>
                </a:uFill>
                <a:hlinkClick r:id="rId2"/>
              </a:rPr>
              <a:t>https://pt.scribd.com/document/361754205/DANTAS-C-V-Monteiro-Lopes-pdf</a:t>
            </a:r>
            <a:r>
              <a:rPr dirty="0"/>
              <a:t>. </a:t>
            </a:r>
            <a:r>
              <a:rPr dirty="0" err="1"/>
              <a:t>Acessado</a:t>
            </a:r>
            <a:r>
              <a:rPr dirty="0"/>
              <a:t> </a:t>
            </a:r>
            <a:r>
              <a:rPr dirty="0" err="1"/>
              <a:t>em</a:t>
            </a:r>
            <a:r>
              <a:rPr dirty="0"/>
              <a:t> 06 de </a:t>
            </a:r>
            <a:r>
              <a:rPr dirty="0" err="1"/>
              <a:t>agosto</a:t>
            </a:r>
            <a:r>
              <a:rPr dirty="0"/>
              <a:t> de 2019</a:t>
            </a:r>
          </a:p>
          <a:p>
            <a:pPr algn="just">
              <a:defRPr sz="1200"/>
            </a:pP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https://cpdoc.fgv.br/sites/default/files/verbetes/primeira-republica/LOPES,%20Monteiro.pdf</a:t>
            </a:r>
          </a:p>
          <a:p>
            <a:pPr algn="just">
              <a:defRPr sz="1200"/>
            </a:pPr>
            <a:r>
              <a:rPr dirty="0" err="1"/>
              <a:t>Acessado</a:t>
            </a:r>
            <a:r>
              <a:rPr dirty="0"/>
              <a:t> </a:t>
            </a:r>
            <a:r>
              <a:rPr dirty="0" err="1"/>
              <a:t>em</a:t>
            </a:r>
            <a:r>
              <a:rPr dirty="0"/>
              <a:t> 06 de </a:t>
            </a:r>
            <a:r>
              <a:rPr dirty="0" err="1"/>
              <a:t>agosto</a:t>
            </a:r>
            <a:r>
              <a:rPr dirty="0"/>
              <a:t> de 2019</a:t>
            </a:r>
          </a:p>
          <a:p>
            <a:pPr algn="just">
              <a:defRPr sz="1200"/>
            </a:pPr>
            <a:endParaRPr dirty="0"/>
          </a:p>
          <a:p>
            <a:pPr algn="just">
              <a:defRPr sz="1200"/>
            </a:pPr>
            <a:r>
              <a:rPr dirty="0" err="1"/>
              <a:t>Imagem</a:t>
            </a:r>
            <a:r>
              <a:rPr dirty="0"/>
              <a:t>: O Novo </a:t>
            </a:r>
            <a:r>
              <a:rPr dirty="0" err="1"/>
              <a:t>Conselho</a:t>
            </a:r>
            <a:r>
              <a:rPr dirty="0"/>
              <a:t> Municipal. </a:t>
            </a:r>
            <a:r>
              <a:rPr i="1" dirty="0">
                <a:latin typeface="+mj-lt"/>
                <a:ea typeface="+mj-ea"/>
                <a:cs typeface="+mj-cs"/>
                <a:sym typeface="Helvetica"/>
              </a:rPr>
              <a:t>O </a:t>
            </a:r>
            <a:r>
              <a:rPr i="1" dirty="0" err="1">
                <a:latin typeface="+mj-lt"/>
                <a:ea typeface="+mj-ea"/>
                <a:cs typeface="+mj-cs"/>
                <a:sym typeface="Helvetica"/>
              </a:rPr>
              <a:t>Malho</a:t>
            </a:r>
            <a:r>
              <a:rPr dirty="0"/>
              <a:t>. 1903. Ed. 00045 (3), p. 12. </a:t>
            </a:r>
            <a:r>
              <a:rPr dirty="0" err="1"/>
              <a:t>Disponível</a:t>
            </a:r>
            <a:r>
              <a:rPr dirty="0"/>
              <a:t> </a:t>
            </a:r>
            <a:r>
              <a:rPr dirty="0" err="1"/>
              <a:t>em</a:t>
            </a:r>
            <a:r>
              <a:rPr dirty="0"/>
              <a:t>: </a:t>
            </a:r>
            <a:r>
              <a:rPr u="sng" dirty="0">
                <a:solidFill>
                  <a:srgbClr val="0000FF"/>
                </a:solidFill>
                <a:uFill>
                  <a:solidFill>
                    <a:srgbClr val="0000FF"/>
                  </a:solidFill>
                </a:uFill>
                <a:hlinkClick r:id="rId4"/>
              </a:rPr>
              <a:t>http://memoria.bn.br/DocReader/docreader.aspx?bib=116300&amp;pasta=ano%20190&amp;pesq=Monteiro%20Lopes</a:t>
            </a:r>
            <a:r>
              <a:rPr dirty="0"/>
              <a:t> </a:t>
            </a:r>
            <a:r>
              <a:rPr dirty="0" err="1"/>
              <a:t>Acessado</a:t>
            </a:r>
            <a:r>
              <a:rPr dirty="0"/>
              <a:t> </a:t>
            </a:r>
            <a:r>
              <a:rPr dirty="0" err="1"/>
              <a:t>em</a:t>
            </a:r>
            <a:r>
              <a:rPr dirty="0"/>
              <a:t> 08 de </a:t>
            </a:r>
            <a:r>
              <a:rPr dirty="0" err="1"/>
              <a:t>maio</a:t>
            </a:r>
            <a:r>
              <a:rPr dirty="0"/>
              <a:t> de 2019</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200px-Mae_Aninha.jpg"/>
          <p:cNvGrpSpPr/>
          <p:nvPr/>
        </p:nvGrpSpPr>
        <p:grpSpPr>
          <a:xfrm>
            <a:off x="2731877" y="480716"/>
            <a:ext cx="3680247" cy="5146137"/>
            <a:chOff x="0" y="0"/>
            <a:chExt cx="3680245" cy="5146135"/>
          </a:xfrm>
        </p:grpSpPr>
        <p:pic>
          <p:nvPicPr>
            <p:cNvPr id="254" name="200px-Mae_Aninha.jpg" descr="200px-Mae_Aninha.jpg"/>
            <p:cNvPicPr>
              <a:picLocks noChangeAspect="1"/>
            </p:cNvPicPr>
            <p:nvPr/>
          </p:nvPicPr>
          <p:blipFill>
            <a:blip r:embed="rId2" cstate="print">
              <a:extLst/>
            </a:blip>
            <a:stretch>
              <a:fillRect/>
            </a:stretch>
          </p:blipFill>
          <p:spPr>
            <a:xfrm>
              <a:off x="203200" y="215900"/>
              <a:ext cx="3273845" cy="4714336"/>
            </a:xfrm>
            <a:prstGeom prst="rect">
              <a:avLst/>
            </a:prstGeom>
            <a:ln w="12700" cap="flat">
              <a:noFill/>
              <a:miter lim="400000"/>
            </a:ln>
            <a:effectLst/>
          </p:spPr>
        </p:pic>
        <p:pic>
          <p:nvPicPr>
            <p:cNvPr id="255" name="200px-Mae_Aninha.jpg" descr="200px-Mae_Aninha.jpg"/>
            <p:cNvPicPr>
              <a:picLocks noChangeAspect="1"/>
            </p:cNvPicPr>
            <p:nvPr/>
          </p:nvPicPr>
          <p:blipFill>
            <a:blip r:embed="rId3" cstate="print">
              <a:extLst/>
            </a:blip>
            <a:stretch>
              <a:fillRect/>
            </a:stretch>
          </p:blipFill>
          <p:spPr>
            <a:xfrm>
              <a:off x="-1" y="0"/>
              <a:ext cx="3680247" cy="5146136"/>
            </a:xfrm>
            <a:prstGeom prst="rect">
              <a:avLst/>
            </a:prstGeom>
            <a:ln w="12700" cap="flat">
              <a:noFill/>
              <a:miter lim="400000"/>
            </a:ln>
            <a:effectLst/>
          </p:spPr>
        </p:pic>
      </p:grpSp>
      <p:sp>
        <p:nvSpPr>
          <p:cNvPr id="257" name="Eugênia Ana dos Santos"/>
          <p:cNvSpPr txBox="1"/>
          <p:nvPr/>
        </p:nvSpPr>
        <p:spPr>
          <a:xfrm>
            <a:off x="2887187" y="5705896"/>
            <a:ext cx="336962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Eugênia Ana dos Santos</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ítulo 1"/>
          <p:cNvSpPr txBox="1">
            <a:spLocks noGrp="1"/>
          </p:cNvSpPr>
          <p:nvPr>
            <p:ph type="title"/>
          </p:nvPr>
        </p:nvSpPr>
        <p:spPr>
          <a:xfrm>
            <a:off x="457200" y="0"/>
            <a:ext cx="8229600" cy="908721"/>
          </a:xfrm>
          <a:prstGeom prst="rect">
            <a:avLst/>
          </a:prstGeom>
        </p:spPr>
        <p:txBody>
          <a:bodyPr/>
          <a:lstStyle>
            <a:lvl1pPr>
              <a:lnSpc>
                <a:spcPct val="120000"/>
              </a:lnSpc>
              <a:defRPr sz="2800" b="1">
                <a:latin typeface="+mj-lt"/>
                <a:ea typeface="+mj-ea"/>
                <a:cs typeface="+mj-cs"/>
                <a:sym typeface="Helvetica"/>
              </a:defRPr>
            </a:lvl1pPr>
          </a:lstStyle>
          <a:p>
            <a:r>
              <a:t>Eugênia Ana dos Santos</a:t>
            </a:r>
          </a:p>
        </p:txBody>
      </p:sp>
      <p:sp>
        <p:nvSpPr>
          <p:cNvPr id="260" name="Espaço Reservado para Texto 2"/>
          <p:cNvSpPr txBox="1">
            <a:spLocks noGrp="1"/>
          </p:cNvSpPr>
          <p:nvPr>
            <p:ph type="body" idx="1"/>
          </p:nvPr>
        </p:nvSpPr>
        <p:spPr>
          <a:xfrm>
            <a:off x="457200" y="692695"/>
            <a:ext cx="8229600" cy="5433469"/>
          </a:xfrm>
          <a:prstGeom prst="rect">
            <a:avLst/>
          </a:prstGeom>
        </p:spPr>
        <p:txBody>
          <a:bodyPr>
            <a:normAutofit lnSpcReduction="10000"/>
          </a:bodyPr>
          <a:lstStyle/>
          <a:p>
            <a:pPr>
              <a:lnSpc>
                <a:spcPct val="90000"/>
              </a:lnSpc>
              <a:buSzTx/>
              <a:buNone/>
              <a:defRPr sz="2200"/>
            </a:pPr>
            <a:r>
              <a:rPr dirty="0"/>
              <a:t>		        (Salvador/BA,  1869- Salvador/BA,  1938)</a:t>
            </a:r>
            <a:endParaRPr sz="2900" dirty="0"/>
          </a:p>
          <a:p>
            <a:pPr>
              <a:lnSpc>
                <a:spcPct val="90000"/>
              </a:lnSpc>
              <a:buSzTx/>
              <a:buNone/>
              <a:defRPr sz="2200"/>
            </a:pPr>
            <a:r>
              <a:rPr dirty="0"/>
              <a:t>	</a:t>
            </a:r>
            <a:endParaRPr lang="pt-BR" dirty="0" smtClean="0"/>
          </a:p>
          <a:p>
            <a:pPr>
              <a:lnSpc>
                <a:spcPct val="90000"/>
              </a:lnSpc>
              <a:buSzTx/>
              <a:buNone/>
              <a:defRPr sz="2200"/>
            </a:pPr>
            <a:endParaRPr sz="2900" dirty="0"/>
          </a:p>
          <a:p>
            <a:pPr algn="just">
              <a:lnSpc>
                <a:spcPct val="90000"/>
              </a:lnSpc>
              <a:buSzTx/>
              <a:buNone/>
              <a:defRPr sz="2200"/>
            </a:pPr>
            <a:r>
              <a:rPr dirty="0"/>
              <a:t>	</a:t>
            </a:r>
            <a:r>
              <a:rPr sz="2000" dirty="0" err="1"/>
              <a:t>Mãe</a:t>
            </a:r>
            <a:r>
              <a:rPr sz="2000" dirty="0"/>
              <a:t> </a:t>
            </a:r>
            <a:r>
              <a:rPr sz="2000" dirty="0" err="1"/>
              <a:t>Aninha</a:t>
            </a:r>
            <a:r>
              <a:rPr sz="2000" dirty="0"/>
              <a:t>, </a:t>
            </a:r>
            <a:r>
              <a:rPr sz="2000" dirty="0" err="1"/>
              <a:t>filha</a:t>
            </a:r>
            <a:r>
              <a:rPr sz="2000" dirty="0"/>
              <a:t> de </a:t>
            </a:r>
            <a:r>
              <a:rPr sz="2000" dirty="0" err="1"/>
              <a:t>Xangô</a:t>
            </a:r>
            <a:r>
              <a:rPr sz="2000" dirty="0"/>
              <a:t> e </a:t>
            </a:r>
            <a:r>
              <a:rPr sz="2000" dirty="0" err="1"/>
              <a:t>filha</a:t>
            </a:r>
            <a:r>
              <a:rPr sz="2000" dirty="0"/>
              <a:t> de </a:t>
            </a:r>
            <a:r>
              <a:rPr sz="2000" dirty="0" err="1"/>
              <a:t>africanos</a:t>
            </a:r>
            <a:r>
              <a:rPr sz="2000" dirty="0"/>
              <a:t>, </a:t>
            </a:r>
            <a:r>
              <a:rPr sz="2000" dirty="0" err="1"/>
              <a:t>chegou</a:t>
            </a:r>
            <a:r>
              <a:rPr sz="2000" dirty="0"/>
              <a:t> à </a:t>
            </a:r>
            <a:r>
              <a:rPr sz="2000" dirty="0" err="1"/>
              <a:t>corte</a:t>
            </a:r>
            <a:r>
              <a:rPr sz="2000" dirty="0"/>
              <a:t> imperial </a:t>
            </a:r>
            <a:r>
              <a:rPr sz="2000" dirty="0" err="1"/>
              <a:t>vinda</a:t>
            </a:r>
            <a:r>
              <a:rPr sz="2000" dirty="0"/>
              <a:t> </a:t>
            </a:r>
            <a:r>
              <a:rPr sz="2000" dirty="0" err="1"/>
              <a:t>da</a:t>
            </a:r>
            <a:r>
              <a:rPr sz="2000" dirty="0"/>
              <a:t> Bahia </a:t>
            </a:r>
            <a:r>
              <a:rPr sz="2000" dirty="0" err="1"/>
              <a:t>em</a:t>
            </a:r>
            <a:r>
              <a:rPr sz="2000" dirty="0"/>
              <a:t> 1886. </a:t>
            </a:r>
            <a:r>
              <a:rPr sz="2000" dirty="0" err="1"/>
              <a:t>Veio</a:t>
            </a:r>
            <a:r>
              <a:rPr sz="2000" dirty="0"/>
              <a:t> </a:t>
            </a:r>
            <a:r>
              <a:rPr sz="2000" dirty="0" err="1"/>
              <a:t>em</a:t>
            </a:r>
            <a:r>
              <a:rPr sz="2000" dirty="0"/>
              <a:t> </a:t>
            </a:r>
            <a:r>
              <a:rPr sz="2000" dirty="0" err="1"/>
              <a:t>companhia</a:t>
            </a:r>
            <a:r>
              <a:rPr sz="2000" dirty="0"/>
              <a:t> de </a:t>
            </a:r>
            <a:r>
              <a:rPr sz="2000" dirty="0" err="1"/>
              <a:t>dois</a:t>
            </a:r>
            <a:r>
              <a:rPr sz="2000" dirty="0"/>
              <a:t> </a:t>
            </a:r>
            <a:r>
              <a:rPr sz="2000" dirty="0" err="1"/>
              <a:t>outros</a:t>
            </a:r>
            <a:r>
              <a:rPr sz="2000" dirty="0"/>
              <a:t> </a:t>
            </a:r>
            <a:r>
              <a:rPr sz="2000" dirty="0" err="1"/>
              <a:t>importantes</a:t>
            </a:r>
            <a:r>
              <a:rPr sz="2000" dirty="0"/>
              <a:t> </a:t>
            </a:r>
            <a:r>
              <a:rPr sz="2000" dirty="0" err="1"/>
              <a:t>personagens</a:t>
            </a:r>
            <a:r>
              <a:rPr sz="2000" dirty="0"/>
              <a:t> </a:t>
            </a:r>
            <a:r>
              <a:rPr sz="2000" dirty="0" err="1"/>
              <a:t>da</a:t>
            </a:r>
            <a:r>
              <a:rPr sz="2000" dirty="0"/>
              <a:t> </a:t>
            </a:r>
            <a:r>
              <a:rPr sz="2000" dirty="0" err="1"/>
              <a:t>história</a:t>
            </a:r>
            <a:r>
              <a:rPr sz="2000" dirty="0"/>
              <a:t> dos </a:t>
            </a:r>
            <a:r>
              <a:rPr sz="2000" dirty="0" err="1"/>
              <a:t>cultos</a:t>
            </a:r>
            <a:r>
              <a:rPr sz="2000" dirty="0"/>
              <a:t> afro-</a:t>
            </a:r>
            <a:r>
              <a:rPr sz="2000" dirty="0" err="1"/>
              <a:t>brasileiros</a:t>
            </a:r>
            <a:r>
              <a:rPr sz="2000" dirty="0"/>
              <a:t>: </a:t>
            </a:r>
            <a:r>
              <a:rPr sz="2000" i="1" dirty="0" err="1">
                <a:ea typeface="+mj-ea"/>
                <a:cs typeface="+mj-cs"/>
                <a:sym typeface="Helvetica"/>
              </a:rPr>
              <a:t>Bambochê</a:t>
            </a:r>
            <a:r>
              <a:rPr sz="2000" i="1" dirty="0">
                <a:ea typeface="+mj-ea"/>
                <a:cs typeface="+mj-cs"/>
                <a:sym typeface="Helvetica"/>
              </a:rPr>
              <a:t> </a:t>
            </a:r>
            <a:r>
              <a:rPr sz="2000" i="1" dirty="0" err="1">
                <a:ea typeface="+mj-ea"/>
                <a:cs typeface="+mj-cs"/>
                <a:sym typeface="Helvetica"/>
              </a:rPr>
              <a:t>Obiticô</a:t>
            </a:r>
            <a:r>
              <a:rPr sz="2000" dirty="0"/>
              <a:t> e Oba </a:t>
            </a:r>
            <a:r>
              <a:rPr sz="2000" dirty="0" err="1"/>
              <a:t>Saniá</a:t>
            </a:r>
            <a:r>
              <a:rPr sz="2000" dirty="0"/>
              <a:t>, ambos </a:t>
            </a:r>
            <a:r>
              <a:rPr sz="2000" dirty="0" err="1"/>
              <a:t>ligados</a:t>
            </a:r>
            <a:r>
              <a:rPr sz="2000" dirty="0"/>
              <a:t> </a:t>
            </a:r>
            <a:r>
              <a:rPr sz="2000" dirty="0" err="1"/>
              <a:t>às</a:t>
            </a:r>
            <a:r>
              <a:rPr sz="2000" dirty="0"/>
              <a:t> </a:t>
            </a:r>
            <a:r>
              <a:rPr sz="2000" dirty="0" err="1"/>
              <a:t>primeiras</a:t>
            </a:r>
            <a:r>
              <a:rPr sz="2000" dirty="0"/>
              <a:t> </a:t>
            </a:r>
            <a:r>
              <a:rPr sz="2000" dirty="0" err="1"/>
              <a:t>casas</a:t>
            </a:r>
            <a:r>
              <a:rPr sz="2000" dirty="0"/>
              <a:t> de </a:t>
            </a:r>
            <a:r>
              <a:rPr sz="2000" dirty="0" err="1"/>
              <a:t>candomblé</a:t>
            </a:r>
            <a:r>
              <a:rPr sz="2000" dirty="0"/>
              <a:t> </a:t>
            </a:r>
            <a:r>
              <a:rPr sz="2000" dirty="0" err="1"/>
              <a:t>da</a:t>
            </a:r>
            <a:r>
              <a:rPr sz="2000" dirty="0"/>
              <a:t> </a:t>
            </a:r>
            <a:r>
              <a:rPr sz="2000" dirty="0" err="1"/>
              <a:t>cidade</a:t>
            </a:r>
            <a:r>
              <a:rPr sz="2000" dirty="0"/>
              <a:t>. Como </a:t>
            </a:r>
            <a:r>
              <a:rPr sz="2000" dirty="0" err="1"/>
              <a:t>muitas</a:t>
            </a:r>
            <a:r>
              <a:rPr sz="2000" dirty="0"/>
              <a:t> </a:t>
            </a:r>
            <a:r>
              <a:rPr sz="2000" dirty="0" err="1"/>
              <a:t>baianas</a:t>
            </a:r>
            <a:r>
              <a:rPr sz="2000" dirty="0"/>
              <a:t>, </a:t>
            </a:r>
            <a:r>
              <a:rPr sz="2000" dirty="0" err="1"/>
              <a:t>vendia</a:t>
            </a:r>
            <a:r>
              <a:rPr sz="2000" dirty="0"/>
              <a:t> </a:t>
            </a:r>
            <a:r>
              <a:rPr sz="2000" dirty="0" err="1"/>
              <a:t>acarajé</a:t>
            </a:r>
            <a:r>
              <a:rPr sz="2000" dirty="0"/>
              <a:t> e </a:t>
            </a:r>
            <a:r>
              <a:rPr sz="2000" dirty="0" err="1"/>
              <a:t>outras</a:t>
            </a:r>
            <a:r>
              <a:rPr sz="2000" dirty="0"/>
              <a:t> </a:t>
            </a:r>
            <a:r>
              <a:rPr sz="2000" dirty="0" err="1"/>
              <a:t>iguarias</a:t>
            </a:r>
            <a:r>
              <a:rPr sz="2000" dirty="0"/>
              <a:t> de </a:t>
            </a:r>
            <a:r>
              <a:rPr sz="2000" dirty="0" err="1"/>
              <a:t>santo</a:t>
            </a:r>
            <a:r>
              <a:rPr sz="2000" dirty="0"/>
              <a:t> </a:t>
            </a:r>
            <a:r>
              <a:rPr sz="2000" dirty="0" err="1"/>
              <a:t>em</a:t>
            </a:r>
            <a:r>
              <a:rPr sz="2000" dirty="0"/>
              <a:t> </a:t>
            </a:r>
            <a:r>
              <a:rPr sz="2000" dirty="0" err="1"/>
              <a:t>seus</a:t>
            </a:r>
            <a:r>
              <a:rPr sz="2000" dirty="0"/>
              <a:t> </a:t>
            </a:r>
            <a:r>
              <a:rPr sz="2000" dirty="0" err="1" smtClean="0"/>
              <a:t>tabuleiro</a:t>
            </a:r>
            <a:r>
              <a:rPr lang="pt-BR" sz="2000" dirty="0" smtClean="0"/>
              <a:t>s</a:t>
            </a:r>
            <a:r>
              <a:rPr sz="2000" dirty="0" smtClean="0"/>
              <a:t> </a:t>
            </a:r>
            <a:r>
              <a:rPr sz="2000" dirty="0" err="1"/>
              <a:t>pelo</a:t>
            </a:r>
            <a:r>
              <a:rPr sz="2000" dirty="0"/>
              <a:t> </a:t>
            </a:r>
            <a:r>
              <a:rPr sz="2000" dirty="0" err="1"/>
              <a:t>centro</a:t>
            </a:r>
            <a:r>
              <a:rPr sz="2000" dirty="0"/>
              <a:t> </a:t>
            </a:r>
            <a:r>
              <a:rPr sz="2000" dirty="0" err="1"/>
              <a:t>da</a:t>
            </a:r>
            <a:r>
              <a:rPr sz="2000" dirty="0"/>
              <a:t> </a:t>
            </a:r>
            <a:r>
              <a:rPr sz="2000" dirty="0" err="1"/>
              <a:t>cidade</a:t>
            </a:r>
            <a:r>
              <a:rPr sz="2000" dirty="0"/>
              <a:t>. No final </a:t>
            </a:r>
            <a:r>
              <a:rPr sz="2000" dirty="0" err="1"/>
              <a:t>da</a:t>
            </a:r>
            <a:r>
              <a:rPr sz="2000" dirty="0"/>
              <a:t> </a:t>
            </a:r>
            <a:r>
              <a:rPr sz="2000" dirty="0" err="1"/>
              <a:t>primeira</a:t>
            </a:r>
            <a:r>
              <a:rPr sz="2000" dirty="0"/>
              <a:t> </a:t>
            </a:r>
            <a:r>
              <a:rPr sz="2000" dirty="0" err="1"/>
              <a:t>década</a:t>
            </a:r>
            <a:r>
              <a:rPr sz="2000" dirty="0"/>
              <a:t> do </a:t>
            </a:r>
            <a:r>
              <a:rPr sz="2000" dirty="0" err="1"/>
              <a:t>século</a:t>
            </a:r>
            <a:r>
              <a:rPr sz="2000" dirty="0"/>
              <a:t> 20, </a:t>
            </a:r>
            <a:r>
              <a:rPr sz="2000" dirty="0" err="1" smtClean="0"/>
              <a:t>retornou</a:t>
            </a:r>
            <a:r>
              <a:rPr sz="2000" dirty="0" smtClean="0"/>
              <a:t> </a:t>
            </a:r>
            <a:r>
              <a:rPr sz="2000" dirty="0"/>
              <a:t>a Salvador e </a:t>
            </a:r>
            <a:r>
              <a:rPr sz="2000" dirty="0" err="1"/>
              <a:t>comprou</a:t>
            </a:r>
            <a:r>
              <a:rPr sz="2000" dirty="0"/>
              <a:t> </a:t>
            </a:r>
            <a:r>
              <a:rPr sz="2000" dirty="0" smtClean="0"/>
              <a:t>   </a:t>
            </a:r>
            <a:r>
              <a:rPr lang="pt-BR" sz="2000" dirty="0" smtClean="0"/>
              <a:t>a “roça” </a:t>
            </a:r>
            <a:r>
              <a:rPr sz="2000" dirty="0" err="1" smtClean="0"/>
              <a:t>onde</a:t>
            </a:r>
            <a:r>
              <a:rPr sz="2000" dirty="0" smtClean="0"/>
              <a:t> </a:t>
            </a:r>
            <a:r>
              <a:rPr sz="2000" dirty="0" err="1"/>
              <a:t>instalou</a:t>
            </a:r>
            <a:r>
              <a:rPr sz="2000" dirty="0"/>
              <a:t> o </a:t>
            </a:r>
            <a:r>
              <a:rPr sz="2000" dirty="0" err="1"/>
              <a:t>Ylê</a:t>
            </a:r>
            <a:r>
              <a:rPr sz="2000" dirty="0"/>
              <a:t> </a:t>
            </a:r>
            <a:r>
              <a:rPr sz="2000" dirty="0" err="1"/>
              <a:t>Opo</a:t>
            </a:r>
            <a:r>
              <a:rPr sz="2000" dirty="0"/>
              <a:t> </a:t>
            </a:r>
            <a:r>
              <a:rPr sz="2000" dirty="0" err="1"/>
              <a:t>Afonjá</a:t>
            </a:r>
            <a:r>
              <a:rPr sz="2000" dirty="0"/>
              <a:t>. </a:t>
            </a:r>
            <a:r>
              <a:rPr sz="2000" dirty="0" err="1"/>
              <a:t>Em</a:t>
            </a:r>
            <a:r>
              <a:rPr sz="2000" dirty="0"/>
              <a:t> 1928, </a:t>
            </a:r>
            <a:r>
              <a:rPr sz="2000" dirty="0" err="1"/>
              <a:t>quando</a:t>
            </a:r>
            <a:r>
              <a:rPr sz="2000" dirty="0"/>
              <a:t> </a:t>
            </a:r>
            <a:r>
              <a:rPr sz="2000" dirty="0" err="1"/>
              <a:t>faleceu</a:t>
            </a:r>
            <a:r>
              <a:rPr sz="2000" dirty="0"/>
              <a:t>, </a:t>
            </a:r>
            <a:r>
              <a:rPr sz="2000" dirty="0" err="1"/>
              <a:t>já</a:t>
            </a:r>
            <a:r>
              <a:rPr sz="2000" dirty="0"/>
              <a:t> </a:t>
            </a:r>
            <a:r>
              <a:rPr sz="2000" dirty="0" err="1"/>
              <a:t>estava</a:t>
            </a:r>
            <a:r>
              <a:rPr sz="2000" dirty="0"/>
              <a:t> de </a:t>
            </a:r>
            <a:r>
              <a:rPr sz="2000" dirty="0" err="1"/>
              <a:t>volta</a:t>
            </a:r>
            <a:r>
              <a:rPr sz="2000" dirty="0"/>
              <a:t> </a:t>
            </a:r>
            <a:r>
              <a:rPr sz="2000" dirty="0" err="1"/>
              <a:t>ao</a:t>
            </a:r>
            <a:r>
              <a:rPr sz="2000" dirty="0"/>
              <a:t> Rio de Janeiro.  </a:t>
            </a:r>
          </a:p>
          <a:p>
            <a:pPr>
              <a:lnSpc>
                <a:spcPct val="90000"/>
              </a:lnSpc>
              <a:buSzTx/>
              <a:buNone/>
              <a:defRPr sz="1800"/>
            </a:pPr>
            <a:endParaRPr sz="2000" dirty="0"/>
          </a:p>
          <a:p>
            <a:pPr>
              <a:lnSpc>
                <a:spcPct val="90000"/>
              </a:lnSpc>
              <a:buSzTx/>
              <a:buNone/>
              <a:defRPr sz="1800"/>
            </a:pPr>
            <a:endParaRPr dirty="0"/>
          </a:p>
          <a:p>
            <a:pPr>
              <a:lnSpc>
                <a:spcPct val="90000"/>
              </a:lnSpc>
              <a:buSzTx/>
              <a:buNone/>
              <a:defRPr sz="1800"/>
            </a:pPr>
            <a:endParaRPr dirty="0"/>
          </a:p>
          <a:p>
            <a:pPr>
              <a:lnSpc>
                <a:spcPct val="90000"/>
              </a:lnSpc>
              <a:buSzTx/>
              <a:buNone/>
              <a:defRPr sz="1200"/>
            </a:pPr>
            <a:r>
              <a:rPr dirty="0"/>
              <a:t>	</a:t>
            </a:r>
            <a:r>
              <a:rPr dirty="0" err="1"/>
              <a:t>Referências</a:t>
            </a:r>
            <a:r>
              <a:rPr dirty="0"/>
              <a:t>:</a:t>
            </a:r>
            <a:endParaRPr sz="1100" dirty="0"/>
          </a:p>
          <a:p>
            <a:pPr>
              <a:lnSpc>
                <a:spcPct val="90000"/>
              </a:lnSpc>
              <a:buSzTx/>
              <a:buNone/>
              <a:defRPr sz="1200"/>
            </a:pPr>
            <a:r>
              <a:rPr dirty="0"/>
              <a:t>	</a:t>
            </a: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http://antigo.acordacultura.org.br/herois/heroi/maeaninha</a:t>
            </a:r>
            <a:r>
              <a:rPr dirty="0"/>
              <a:t>. </a:t>
            </a:r>
            <a:r>
              <a:rPr dirty="0" err="1"/>
              <a:t>Acessado</a:t>
            </a:r>
            <a:r>
              <a:rPr dirty="0"/>
              <a:t> </a:t>
            </a:r>
            <a:r>
              <a:rPr dirty="0" err="1"/>
              <a:t>em</a:t>
            </a:r>
            <a:r>
              <a:rPr dirty="0"/>
              <a:t> 06 de </a:t>
            </a:r>
            <a:r>
              <a:rPr dirty="0" err="1"/>
              <a:t>agosto</a:t>
            </a:r>
            <a:r>
              <a:rPr dirty="0"/>
              <a:t> de 2019; CASTILLO, Lisa Earl. “</a:t>
            </a:r>
            <a:r>
              <a:rPr dirty="0" err="1"/>
              <a:t>Bamboxê</a:t>
            </a:r>
            <a:r>
              <a:rPr dirty="0"/>
              <a:t> </a:t>
            </a:r>
            <a:r>
              <a:rPr dirty="0" err="1"/>
              <a:t>Obitikô</a:t>
            </a:r>
            <a:r>
              <a:rPr dirty="0"/>
              <a:t> e a </a:t>
            </a:r>
            <a:r>
              <a:rPr dirty="0" err="1"/>
              <a:t>expansão</a:t>
            </a:r>
            <a:r>
              <a:rPr dirty="0"/>
              <a:t> do </a:t>
            </a:r>
            <a:r>
              <a:rPr dirty="0" err="1"/>
              <a:t>culto</a:t>
            </a:r>
            <a:r>
              <a:rPr dirty="0"/>
              <a:t> </a:t>
            </a:r>
            <a:r>
              <a:rPr dirty="0" err="1"/>
              <a:t>aos</a:t>
            </a:r>
            <a:r>
              <a:rPr dirty="0"/>
              <a:t> </a:t>
            </a:r>
            <a:r>
              <a:rPr dirty="0" err="1"/>
              <a:t>orixás</a:t>
            </a:r>
            <a:r>
              <a:rPr dirty="0"/>
              <a:t> (</a:t>
            </a:r>
            <a:r>
              <a:rPr dirty="0" err="1"/>
              <a:t>século</a:t>
            </a:r>
            <a:r>
              <a:rPr dirty="0"/>
              <a:t> XIX): </a:t>
            </a:r>
            <a:r>
              <a:rPr dirty="0" err="1"/>
              <a:t>uma</a:t>
            </a:r>
            <a:r>
              <a:rPr dirty="0"/>
              <a:t> </a:t>
            </a:r>
            <a:r>
              <a:rPr dirty="0" err="1"/>
              <a:t>rede</a:t>
            </a:r>
            <a:r>
              <a:rPr dirty="0"/>
              <a:t> </a:t>
            </a:r>
            <a:r>
              <a:rPr dirty="0" err="1"/>
              <a:t>religiosa</a:t>
            </a:r>
            <a:r>
              <a:rPr dirty="0"/>
              <a:t> </a:t>
            </a:r>
            <a:r>
              <a:rPr dirty="0" err="1"/>
              <a:t>afroatlântica</a:t>
            </a:r>
            <a:r>
              <a:rPr dirty="0"/>
              <a:t>”. </a:t>
            </a:r>
            <a:r>
              <a:rPr i="1" dirty="0">
                <a:latin typeface="+mj-lt"/>
                <a:ea typeface="+mj-ea"/>
                <a:cs typeface="+mj-cs"/>
                <a:sym typeface="Helvetica"/>
              </a:rPr>
              <a:t>Tempo</a:t>
            </a:r>
            <a:r>
              <a:rPr dirty="0"/>
              <a:t> (</a:t>
            </a:r>
            <a:r>
              <a:rPr dirty="0" err="1"/>
              <a:t>Niterói</a:t>
            </a:r>
            <a:r>
              <a:rPr dirty="0"/>
              <a:t>, on-line) | Vol. 22 n. 39. 2016.</a:t>
            </a:r>
            <a:endParaRPr sz="1100" dirty="0"/>
          </a:p>
          <a:p>
            <a:pPr>
              <a:lnSpc>
                <a:spcPct val="90000"/>
              </a:lnSpc>
              <a:buSzTx/>
              <a:buNone/>
              <a:defRPr sz="1200"/>
            </a:pPr>
            <a:r>
              <a:rPr dirty="0"/>
              <a:t>	 </a:t>
            </a: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https://www.geledes.org.br/mae-aninha-ialorixa-do-ile-axe-opo-afonja/</a:t>
            </a:r>
            <a:r>
              <a:rPr dirty="0"/>
              <a:t> </a:t>
            </a:r>
            <a:r>
              <a:rPr dirty="0" err="1"/>
              <a:t>Acessado</a:t>
            </a:r>
            <a:r>
              <a:rPr dirty="0"/>
              <a:t> </a:t>
            </a:r>
            <a:r>
              <a:rPr dirty="0" err="1"/>
              <a:t>em</a:t>
            </a:r>
            <a:r>
              <a:rPr dirty="0"/>
              <a:t> 05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Benjamin de Oliveira-2.jpg"/>
          <p:cNvGrpSpPr/>
          <p:nvPr/>
        </p:nvGrpSpPr>
        <p:grpSpPr>
          <a:xfrm>
            <a:off x="2761723" y="533399"/>
            <a:ext cx="3620554" cy="5106932"/>
            <a:chOff x="0" y="0"/>
            <a:chExt cx="3620553" cy="5106930"/>
          </a:xfrm>
        </p:grpSpPr>
        <p:pic>
          <p:nvPicPr>
            <p:cNvPr id="262" name="Benjamin de Oliveira-2.jpg" descr="Benjamin de Oliveira-2.jpg"/>
            <p:cNvPicPr>
              <a:picLocks noChangeAspect="1"/>
            </p:cNvPicPr>
            <p:nvPr/>
          </p:nvPicPr>
          <p:blipFill>
            <a:blip r:embed="rId2" cstate="print">
              <a:extLst/>
            </a:blip>
            <a:stretch>
              <a:fillRect/>
            </a:stretch>
          </p:blipFill>
          <p:spPr>
            <a:xfrm>
              <a:off x="203200" y="215900"/>
              <a:ext cx="3214152" cy="4675130"/>
            </a:xfrm>
            <a:prstGeom prst="rect">
              <a:avLst/>
            </a:prstGeom>
            <a:ln w="12700" cap="flat">
              <a:noFill/>
              <a:miter lim="400000"/>
            </a:ln>
            <a:effectLst/>
          </p:spPr>
        </p:pic>
        <p:pic>
          <p:nvPicPr>
            <p:cNvPr id="263" name="Benjamin de Oliveira-2.jpg" descr="Benjamin de Oliveira-2.jpg"/>
            <p:cNvPicPr>
              <a:picLocks noChangeAspect="1"/>
            </p:cNvPicPr>
            <p:nvPr/>
          </p:nvPicPr>
          <p:blipFill>
            <a:blip r:embed="rId3" cstate="print">
              <a:extLst/>
            </a:blip>
            <a:stretch>
              <a:fillRect/>
            </a:stretch>
          </p:blipFill>
          <p:spPr>
            <a:xfrm>
              <a:off x="-1" y="-1"/>
              <a:ext cx="3620554" cy="5106932"/>
            </a:xfrm>
            <a:prstGeom prst="rect">
              <a:avLst/>
            </a:prstGeom>
            <a:ln w="12700" cap="flat">
              <a:noFill/>
              <a:miter lim="400000"/>
            </a:ln>
            <a:effectLst/>
          </p:spPr>
        </p:pic>
      </p:grpSp>
      <p:sp>
        <p:nvSpPr>
          <p:cNvPr id="265" name="Benjamin de Oliveira"/>
          <p:cNvSpPr txBox="1"/>
          <p:nvPr/>
        </p:nvSpPr>
        <p:spPr>
          <a:xfrm>
            <a:off x="3137937" y="5732180"/>
            <a:ext cx="286812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Benjamin de Oliveira</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henrique_alves_mesquita_-_version_2.jpg"/>
          <p:cNvGrpSpPr/>
          <p:nvPr/>
        </p:nvGrpSpPr>
        <p:grpSpPr>
          <a:xfrm>
            <a:off x="2122254" y="722757"/>
            <a:ext cx="4899493" cy="4929887"/>
            <a:chOff x="0" y="0"/>
            <a:chExt cx="4899492" cy="4929885"/>
          </a:xfrm>
        </p:grpSpPr>
        <p:pic>
          <p:nvPicPr>
            <p:cNvPr id="108" name="henrique_alves_mesquita_-_version_2.jpg" descr="henrique_alves_mesquita_-_version_2.jpg"/>
            <p:cNvPicPr>
              <a:picLocks noChangeAspect="1"/>
            </p:cNvPicPr>
            <p:nvPr/>
          </p:nvPicPr>
          <p:blipFill>
            <a:blip r:embed="rId2" cstate="print">
              <a:extLst/>
            </a:blip>
            <a:stretch>
              <a:fillRect/>
            </a:stretch>
          </p:blipFill>
          <p:spPr>
            <a:xfrm>
              <a:off x="203200" y="215900"/>
              <a:ext cx="4493093" cy="4498085"/>
            </a:xfrm>
            <a:prstGeom prst="rect">
              <a:avLst/>
            </a:prstGeom>
            <a:ln w="12700" cap="flat">
              <a:noFill/>
              <a:miter lim="400000"/>
            </a:ln>
            <a:effectLst/>
          </p:spPr>
        </p:pic>
        <p:pic>
          <p:nvPicPr>
            <p:cNvPr id="109" name="henrique_alves_mesquita_-_version_2.jpg" descr="henrique_alves_mesquita_-_version_2.jpg"/>
            <p:cNvPicPr>
              <a:picLocks noChangeAspect="1"/>
            </p:cNvPicPr>
            <p:nvPr/>
          </p:nvPicPr>
          <p:blipFill>
            <a:blip r:embed="rId3" cstate="print">
              <a:extLst/>
            </a:blip>
            <a:stretch>
              <a:fillRect/>
            </a:stretch>
          </p:blipFill>
          <p:spPr>
            <a:xfrm>
              <a:off x="0" y="-1"/>
              <a:ext cx="4899493" cy="4929887"/>
            </a:xfrm>
            <a:prstGeom prst="rect">
              <a:avLst/>
            </a:prstGeom>
            <a:ln w="12700" cap="flat">
              <a:noFill/>
              <a:miter lim="400000"/>
            </a:ln>
            <a:effectLst/>
          </p:spPr>
        </p:pic>
      </p:grpSp>
      <p:sp>
        <p:nvSpPr>
          <p:cNvPr id="111" name="Henrique Alves de Mesquita"/>
          <p:cNvSpPr txBox="1"/>
          <p:nvPr/>
        </p:nvSpPr>
        <p:spPr>
          <a:xfrm>
            <a:off x="2661880" y="5744115"/>
            <a:ext cx="382024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Henrique Alves de Mesquita</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tângulo 1"/>
          <p:cNvSpPr txBox="1"/>
          <p:nvPr/>
        </p:nvSpPr>
        <p:spPr>
          <a:xfrm>
            <a:off x="943190" y="476673"/>
            <a:ext cx="7257620" cy="59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Benjamin Chaves</a:t>
            </a:r>
          </a:p>
          <a:p>
            <a:pPr algn="ctr">
              <a:lnSpc>
                <a:spcPct val="120000"/>
              </a:lnSpc>
              <a:defRPr sz="2200"/>
            </a:pPr>
            <a:r>
              <a:rPr dirty="0" err="1"/>
              <a:t>posteriormente</a:t>
            </a:r>
            <a:r>
              <a:rPr dirty="0"/>
              <a:t> </a:t>
            </a:r>
            <a:r>
              <a:rPr dirty="0" err="1"/>
              <a:t>conhecido</a:t>
            </a:r>
            <a:r>
              <a:rPr dirty="0"/>
              <a:t> </a:t>
            </a:r>
            <a:r>
              <a:rPr dirty="0" err="1"/>
              <a:t>como</a:t>
            </a:r>
            <a:r>
              <a:rPr dirty="0"/>
              <a:t> </a:t>
            </a:r>
            <a:endParaRPr b="1" dirty="0">
              <a:latin typeface="+mj-lt"/>
              <a:ea typeface="+mj-ea"/>
              <a:cs typeface="+mj-cs"/>
              <a:sym typeface="Helvetica"/>
            </a:endParaRPr>
          </a:p>
          <a:p>
            <a:pPr algn="ctr">
              <a:lnSpc>
                <a:spcPct val="120000"/>
              </a:lnSpc>
              <a:defRPr sz="2200" b="1">
                <a:latin typeface="+mj-lt"/>
                <a:ea typeface="+mj-ea"/>
                <a:cs typeface="+mj-cs"/>
                <a:sym typeface="Helvetica"/>
              </a:defRPr>
            </a:pPr>
            <a:r>
              <a:rPr dirty="0"/>
              <a:t>Benjamin de Oliveira</a:t>
            </a:r>
          </a:p>
          <a:p>
            <a:pPr algn="ctr">
              <a:defRPr sz="2000"/>
            </a:pPr>
            <a:r>
              <a:rPr dirty="0"/>
              <a:t>(</a:t>
            </a:r>
            <a:r>
              <a:rPr dirty="0" err="1"/>
              <a:t>Pará</a:t>
            </a:r>
            <a:r>
              <a:rPr dirty="0"/>
              <a:t> de Minas/ MG,  1870 -  Rio de Janeiro/RJ,  1954.)</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Benjamim</a:t>
            </a:r>
            <a:r>
              <a:rPr dirty="0"/>
              <a:t> de Oliveira </a:t>
            </a:r>
            <a:r>
              <a:rPr dirty="0" err="1"/>
              <a:t>foi</a:t>
            </a:r>
            <a:r>
              <a:rPr dirty="0"/>
              <a:t> um dos </a:t>
            </a:r>
            <a:r>
              <a:rPr dirty="0" err="1"/>
              <a:t>mais</a:t>
            </a:r>
            <a:r>
              <a:rPr dirty="0"/>
              <a:t> </a:t>
            </a:r>
            <a:r>
              <a:rPr dirty="0" err="1"/>
              <a:t>importantes</a:t>
            </a:r>
            <a:r>
              <a:rPr dirty="0"/>
              <a:t> </a:t>
            </a:r>
            <a:r>
              <a:rPr dirty="0" err="1"/>
              <a:t>artistas</a:t>
            </a:r>
            <a:r>
              <a:rPr dirty="0"/>
              <a:t> do </a:t>
            </a:r>
            <a:r>
              <a:rPr dirty="0" err="1"/>
              <a:t>mundo</a:t>
            </a:r>
            <a:r>
              <a:rPr dirty="0"/>
              <a:t> do </a:t>
            </a:r>
            <a:r>
              <a:rPr dirty="0" err="1"/>
              <a:t>circo</a:t>
            </a:r>
            <a:r>
              <a:rPr dirty="0"/>
              <a:t>, </a:t>
            </a:r>
            <a:r>
              <a:rPr dirty="0" err="1"/>
              <a:t>numa</a:t>
            </a:r>
            <a:r>
              <a:rPr dirty="0"/>
              <a:t> </a:t>
            </a:r>
            <a:r>
              <a:rPr dirty="0" err="1"/>
              <a:t>época</a:t>
            </a:r>
            <a:r>
              <a:rPr dirty="0"/>
              <a:t> </a:t>
            </a:r>
            <a:r>
              <a:rPr dirty="0" err="1"/>
              <a:t>em</a:t>
            </a:r>
            <a:r>
              <a:rPr dirty="0"/>
              <a:t> </a:t>
            </a:r>
            <a:r>
              <a:rPr dirty="0" err="1"/>
              <a:t>os</a:t>
            </a:r>
            <a:r>
              <a:rPr dirty="0"/>
              <a:t> </a:t>
            </a:r>
            <a:r>
              <a:rPr dirty="0" err="1"/>
              <a:t>circos</a:t>
            </a:r>
            <a:r>
              <a:rPr dirty="0"/>
              <a:t> </a:t>
            </a:r>
            <a:r>
              <a:rPr dirty="0" err="1"/>
              <a:t>eram</a:t>
            </a:r>
            <a:r>
              <a:rPr dirty="0"/>
              <a:t> </a:t>
            </a:r>
            <a:r>
              <a:rPr dirty="0" err="1"/>
              <a:t>também</a:t>
            </a:r>
            <a:r>
              <a:rPr dirty="0"/>
              <a:t> </a:t>
            </a:r>
            <a:r>
              <a:rPr dirty="0" err="1"/>
              <a:t>teatros</a:t>
            </a:r>
            <a:r>
              <a:rPr dirty="0"/>
              <a:t> </a:t>
            </a:r>
            <a:r>
              <a:rPr dirty="0" err="1"/>
              <a:t>populares</a:t>
            </a:r>
            <a:r>
              <a:rPr dirty="0"/>
              <a:t>. </a:t>
            </a:r>
            <a:r>
              <a:rPr dirty="0" err="1"/>
              <a:t>Sua</a:t>
            </a:r>
            <a:r>
              <a:rPr dirty="0"/>
              <a:t> arte e </a:t>
            </a:r>
            <a:r>
              <a:rPr dirty="0" err="1"/>
              <a:t>irreverência</a:t>
            </a:r>
            <a:r>
              <a:rPr dirty="0"/>
              <a:t> </a:t>
            </a:r>
            <a:r>
              <a:rPr dirty="0" err="1"/>
              <a:t>levavam</a:t>
            </a:r>
            <a:r>
              <a:rPr dirty="0"/>
              <a:t> </a:t>
            </a:r>
            <a:r>
              <a:rPr dirty="0" err="1"/>
              <a:t>para</a:t>
            </a:r>
            <a:r>
              <a:rPr dirty="0"/>
              <a:t> o </a:t>
            </a:r>
            <a:r>
              <a:rPr dirty="0" err="1"/>
              <a:t>palco</a:t>
            </a:r>
            <a:r>
              <a:rPr dirty="0"/>
              <a:t> o </a:t>
            </a:r>
            <a:r>
              <a:rPr dirty="0" err="1"/>
              <a:t>talento</a:t>
            </a:r>
            <a:r>
              <a:rPr dirty="0"/>
              <a:t> dos </a:t>
            </a:r>
            <a:r>
              <a:rPr dirty="0" err="1"/>
              <a:t>artistas</a:t>
            </a:r>
            <a:r>
              <a:rPr dirty="0"/>
              <a:t> </a:t>
            </a:r>
            <a:r>
              <a:rPr dirty="0" err="1"/>
              <a:t>negros</a:t>
            </a:r>
            <a:r>
              <a:rPr dirty="0"/>
              <a:t> e a </a:t>
            </a:r>
            <a:r>
              <a:rPr dirty="0" err="1"/>
              <a:t>subversão</a:t>
            </a:r>
            <a:r>
              <a:rPr dirty="0"/>
              <a:t> das </a:t>
            </a:r>
            <a:r>
              <a:rPr dirty="0" err="1"/>
              <a:t>hierarquias</a:t>
            </a:r>
            <a:r>
              <a:rPr dirty="0"/>
              <a:t> </a:t>
            </a:r>
            <a:r>
              <a:rPr dirty="0" err="1"/>
              <a:t>raciais</a:t>
            </a:r>
            <a:r>
              <a:rPr dirty="0"/>
              <a:t>. Benjamin </a:t>
            </a:r>
            <a:r>
              <a:rPr dirty="0" err="1"/>
              <a:t>também</a:t>
            </a:r>
            <a:r>
              <a:rPr dirty="0"/>
              <a:t> </a:t>
            </a:r>
            <a:r>
              <a:rPr dirty="0" err="1"/>
              <a:t>escrevia</a:t>
            </a:r>
            <a:r>
              <a:rPr dirty="0"/>
              <a:t> </a:t>
            </a:r>
            <a:r>
              <a:rPr dirty="0" err="1"/>
              <a:t>textos</a:t>
            </a:r>
            <a:r>
              <a:rPr dirty="0"/>
              <a:t> </a:t>
            </a:r>
            <a:r>
              <a:rPr dirty="0" err="1"/>
              <a:t>teatrais</a:t>
            </a:r>
            <a:r>
              <a:rPr dirty="0"/>
              <a:t>.   </a:t>
            </a:r>
          </a:p>
          <a:p>
            <a:pPr algn="just">
              <a:defRPr sz="2000"/>
            </a:pPr>
            <a:endParaRPr dirty="0"/>
          </a:p>
          <a:p>
            <a:pPr algn="just">
              <a:defRPr sz="2000"/>
            </a:pPr>
            <a:endParaRPr dirty="0"/>
          </a:p>
          <a:p>
            <a:pPr>
              <a:defRPr sz="1200"/>
            </a:pPr>
            <a:r>
              <a:rPr dirty="0" err="1"/>
              <a:t>Referências</a:t>
            </a:r>
            <a:r>
              <a:rPr dirty="0"/>
              <a:t>: </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http://antigo.acordacultura.org.br/herois/heroi/benjaminde-oliveira</a:t>
            </a:r>
            <a:r>
              <a:rPr dirty="0"/>
              <a:t>. </a:t>
            </a:r>
            <a:r>
              <a:rPr dirty="0" err="1"/>
              <a:t>Acessado</a:t>
            </a:r>
            <a:r>
              <a:rPr dirty="0"/>
              <a:t> </a:t>
            </a:r>
            <a:r>
              <a:rPr dirty="0" err="1"/>
              <a:t>em</a:t>
            </a:r>
            <a:r>
              <a:rPr dirty="0"/>
              <a:t> 03 de </a:t>
            </a:r>
            <a:r>
              <a:rPr dirty="0" err="1"/>
              <a:t>agosto</a:t>
            </a:r>
            <a:r>
              <a:rPr dirty="0"/>
              <a:t> de 2019; </a:t>
            </a:r>
            <a:r>
              <a:rPr dirty="0" err="1"/>
              <a:t>Herminia</a:t>
            </a:r>
            <a:r>
              <a:rPr dirty="0"/>
              <a:t> Silva. </a:t>
            </a:r>
            <a:r>
              <a:rPr i="1" dirty="0" err="1">
                <a:latin typeface="+mj-lt"/>
                <a:ea typeface="+mj-ea"/>
                <a:cs typeface="+mj-cs"/>
                <a:sym typeface="Helvetica"/>
              </a:rPr>
              <a:t>Circo-Teatro</a:t>
            </a:r>
            <a:r>
              <a:rPr i="1" dirty="0">
                <a:latin typeface="+mj-lt"/>
                <a:ea typeface="+mj-ea"/>
                <a:cs typeface="+mj-cs"/>
                <a:sym typeface="Helvetica"/>
              </a:rPr>
              <a:t>. </a:t>
            </a:r>
            <a:r>
              <a:rPr i="1" dirty="0" err="1">
                <a:latin typeface="+mj-lt"/>
                <a:ea typeface="+mj-ea"/>
                <a:cs typeface="+mj-cs"/>
                <a:sym typeface="Helvetica"/>
              </a:rPr>
              <a:t>Benjamim</a:t>
            </a:r>
            <a:r>
              <a:rPr i="1" dirty="0">
                <a:latin typeface="+mj-lt"/>
                <a:ea typeface="+mj-ea"/>
                <a:cs typeface="+mj-cs"/>
                <a:sym typeface="Helvetica"/>
              </a:rPr>
              <a:t> de Oliveira e a </a:t>
            </a:r>
            <a:r>
              <a:rPr i="1" dirty="0" err="1">
                <a:latin typeface="+mj-lt"/>
                <a:ea typeface="+mj-ea"/>
                <a:cs typeface="+mj-cs"/>
                <a:sym typeface="Helvetica"/>
              </a:rPr>
              <a:t>teatralidade</a:t>
            </a:r>
            <a:r>
              <a:rPr i="1" dirty="0">
                <a:latin typeface="+mj-lt"/>
                <a:ea typeface="+mj-ea"/>
                <a:cs typeface="+mj-cs"/>
                <a:sym typeface="Helvetica"/>
              </a:rPr>
              <a:t> </a:t>
            </a:r>
            <a:r>
              <a:rPr i="1" dirty="0" err="1">
                <a:latin typeface="+mj-lt"/>
                <a:ea typeface="+mj-ea"/>
                <a:cs typeface="+mj-cs"/>
                <a:sym typeface="Helvetica"/>
              </a:rPr>
              <a:t>circense</a:t>
            </a:r>
            <a:r>
              <a:rPr i="1" dirty="0">
                <a:latin typeface="+mj-lt"/>
                <a:ea typeface="+mj-ea"/>
                <a:cs typeface="+mj-cs"/>
                <a:sym typeface="Helvetica"/>
              </a:rPr>
              <a:t> no </a:t>
            </a:r>
            <a:r>
              <a:rPr i="1" dirty="0" err="1">
                <a:latin typeface="+mj-lt"/>
                <a:ea typeface="+mj-ea"/>
                <a:cs typeface="+mj-cs"/>
                <a:sym typeface="Helvetica"/>
              </a:rPr>
              <a:t>Brasil</a:t>
            </a:r>
            <a:r>
              <a:rPr i="1" dirty="0">
                <a:latin typeface="+mj-lt"/>
                <a:ea typeface="+mj-ea"/>
                <a:cs typeface="+mj-cs"/>
                <a:sym typeface="Helvetica"/>
              </a:rPr>
              <a:t>.</a:t>
            </a:r>
            <a:r>
              <a:rPr dirty="0"/>
              <a:t> Ed. </a:t>
            </a:r>
            <a:r>
              <a:rPr dirty="0" err="1"/>
              <a:t>Altana</a:t>
            </a:r>
            <a:r>
              <a:rPr dirty="0"/>
              <a:t>, São Paulo, 2007.</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https://almanaquebrasil.com.br/2018/06/19/primeiro-palhaco-negro-conquistou-de-dramaturgo-a-presidente/</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Benjamin de Oliveira"/>
          <p:cNvSpPr txBox="1"/>
          <p:nvPr/>
        </p:nvSpPr>
        <p:spPr>
          <a:xfrm>
            <a:off x="2708539" y="5732180"/>
            <a:ext cx="372692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Luciana Lealdina de Araújo</a:t>
            </a:r>
          </a:p>
        </p:txBody>
      </p:sp>
      <p:grpSp>
        <p:nvGrpSpPr>
          <p:cNvPr id="272" name="Imagem 5"/>
          <p:cNvGrpSpPr/>
          <p:nvPr/>
        </p:nvGrpSpPr>
        <p:grpSpPr>
          <a:xfrm>
            <a:off x="2828251" y="1161367"/>
            <a:ext cx="3487499" cy="4535265"/>
            <a:chOff x="0" y="0"/>
            <a:chExt cx="3487498" cy="4535263"/>
          </a:xfrm>
        </p:grpSpPr>
        <p:pic>
          <p:nvPicPr>
            <p:cNvPr id="271" name="Imagem 5" descr="Imagem 5"/>
            <p:cNvPicPr>
              <a:picLocks noChangeAspect="1"/>
            </p:cNvPicPr>
            <p:nvPr/>
          </p:nvPicPr>
          <p:blipFill>
            <a:blip r:embed="rId2" cstate="print">
              <a:extLst/>
            </a:blip>
            <a:stretch>
              <a:fillRect/>
            </a:stretch>
          </p:blipFill>
          <p:spPr>
            <a:xfrm>
              <a:off x="203200" y="215900"/>
              <a:ext cx="3081099" cy="4103464"/>
            </a:xfrm>
            <a:prstGeom prst="rect">
              <a:avLst/>
            </a:prstGeom>
            <a:ln>
              <a:noFill/>
            </a:ln>
            <a:effectLst/>
          </p:spPr>
        </p:pic>
        <p:pic>
          <p:nvPicPr>
            <p:cNvPr id="270" name="Imagem 5" descr="Imagem 5"/>
            <p:cNvPicPr>
              <a:picLocks/>
            </p:cNvPicPr>
            <p:nvPr/>
          </p:nvPicPr>
          <p:blipFill>
            <a:blip r:embed="rId3" cstate="print">
              <a:extLst/>
            </a:blip>
            <a:stretch>
              <a:fillRect/>
            </a:stretch>
          </p:blipFill>
          <p:spPr>
            <a:xfrm>
              <a:off x="0" y="0"/>
              <a:ext cx="3487499" cy="4535264"/>
            </a:xfrm>
            <a:prstGeom prst="rect">
              <a:avLst/>
            </a:prstGeom>
            <a:effectLst/>
          </p:spPr>
        </p:pic>
      </p:gr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etângulo 1"/>
          <p:cNvSpPr txBox="1"/>
          <p:nvPr/>
        </p:nvSpPr>
        <p:spPr>
          <a:xfrm>
            <a:off x="943190" y="476673"/>
            <a:ext cx="7257620" cy="5823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Luciana </a:t>
            </a:r>
            <a:r>
              <a:rPr dirty="0" err="1"/>
              <a:t>Lealdina</a:t>
            </a:r>
            <a:r>
              <a:rPr dirty="0"/>
              <a:t> de </a:t>
            </a:r>
            <a:r>
              <a:rPr dirty="0" err="1"/>
              <a:t>Araújo</a:t>
            </a:r>
            <a:endParaRPr dirty="0"/>
          </a:p>
          <a:p>
            <a:pPr algn="ctr">
              <a:defRPr sz="2000"/>
            </a:pPr>
            <a:r>
              <a:rPr dirty="0"/>
              <a:t>(Porto </a:t>
            </a:r>
            <a:r>
              <a:rPr dirty="0" err="1"/>
              <a:t>Alegre</a:t>
            </a:r>
            <a:r>
              <a:rPr dirty="0"/>
              <a:t>/RS,   1870 -  </a:t>
            </a:r>
            <a:r>
              <a:rPr dirty="0" err="1"/>
              <a:t>Bagé</a:t>
            </a:r>
            <a:r>
              <a:rPr dirty="0"/>
              <a:t>/RS,  1930.)</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Filha</a:t>
            </a:r>
            <a:r>
              <a:rPr dirty="0"/>
              <a:t> de </a:t>
            </a:r>
            <a:r>
              <a:rPr dirty="0" err="1"/>
              <a:t>mãe</a:t>
            </a:r>
            <a:r>
              <a:rPr dirty="0"/>
              <a:t> </a:t>
            </a:r>
            <a:r>
              <a:rPr dirty="0" err="1"/>
              <a:t>escravizada</a:t>
            </a:r>
            <a:r>
              <a:rPr dirty="0"/>
              <a:t> e </a:t>
            </a:r>
            <a:r>
              <a:rPr dirty="0" err="1"/>
              <a:t>pai</a:t>
            </a:r>
            <a:r>
              <a:rPr dirty="0"/>
              <a:t> </a:t>
            </a:r>
            <a:r>
              <a:rPr dirty="0" err="1"/>
              <a:t>livre</a:t>
            </a:r>
            <a:r>
              <a:rPr dirty="0"/>
              <a:t>, </a:t>
            </a:r>
            <a:r>
              <a:rPr dirty="0" err="1"/>
              <a:t>fundou</a:t>
            </a:r>
            <a:r>
              <a:rPr dirty="0"/>
              <a:t> </a:t>
            </a:r>
            <a:r>
              <a:rPr dirty="0" err="1"/>
              <a:t>em</a:t>
            </a:r>
            <a:r>
              <a:rPr dirty="0"/>
              <a:t> Pelotas, </a:t>
            </a:r>
            <a:r>
              <a:rPr dirty="0" err="1"/>
              <a:t>em</a:t>
            </a:r>
            <a:r>
              <a:rPr dirty="0"/>
              <a:t> 1901, o </a:t>
            </a:r>
            <a:r>
              <a:rPr dirty="0" err="1"/>
              <a:t>Asylo</a:t>
            </a:r>
            <a:r>
              <a:rPr dirty="0"/>
              <a:t> de </a:t>
            </a:r>
            <a:r>
              <a:rPr dirty="0" err="1"/>
              <a:t>Órphãs</a:t>
            </a:r>
            <a:r>
              <a:rPr dirty="0"/>
              <a:t> São </a:t>
            </a:r>
            <a:r>
              <a:rPr dirty="0" err="1"/>
              <a:t>Benedicto</a:t>
            </a:r>
            <a:r>
              <a:rPr dirty="0"/>
              <a:t>, </a:t>
            </a:r>
            <a:r>
              <a:rPr dirty="0" err="1"/>
              <a:t>que</a:t>
            </a:r>
            <a:r>
              <a:rPr dirty="0"/>
              <a:t> </a:t>
            </a:r>
            <a:r>
              <a:rPr dirty="0" err="1"/>
              <a:t>mais</a:t>
            </a:r>
            <a:r>
              <a:rPr dirty="0"/>
              <a:t> </a:t>
            </a:r>
            <a:r>
              <a:rPr dirty="0" err="1"/>
              <a:t>tarde</a:t>
            </a:r>
            <a:r>
              <a:rPr dirty="0"/>
              <a:t> </a:t>
            </a:r>
            <a:r>
              <a:rPr dirty="0" err="1"/>
              <a:t>viria</a:t>
            </a:r>
            <a:r>
              <a:rPr dirty="0"/>
              <a:t> a </a:t>
            </a:r>
            <a:r>
              <a:rPr dirty="0" err="1"/>
              <a:t>chamar</a:t>
            </a:r>
            <a:r>
              <a:rPr dirty="0"/>
              <a:t>-se </a:t>
            </a:r>
            <a:r>
              <a:rPr dirty="0" err="1"/>
              <a:t>Instituto</a:t>
            </a:r>
            <a:r>
              <a:rPr dirty="0"/>
              <a:t> São </a:t>
            </a:r>
            <a:r>
              <a:rPr dirty="0" err="1"/>
              <a:t>Benedito</a:t>
            </a:r>
            <a:r>
              <a:rPr dirty="0"/>
              <a:t>, (</a:t>
            </a:r>
            <a:r>
              <a:rPr dirty="0" err="1"/>
              <a:t>em</a:t>
            </a:r>
            <a:r>
              <a:rPr dirty="0"/>
              <a:t> </a:t>
            </a:r>
            <a:r>
              <a:rPr dirty="0" err="1"/>
              <a:t>atuação</a:t>
            </a:r>
            <a:r>
              <a:rPr dirty="0"/>
              <a:t> </a:t>
            </a:r>
            <a:r>
              <a:rPr dirty="0" err="1"/>
              <a:t>até</a:t>
            </a:r>
            <a:r>
              <a:rPr dirty="0"/>
              <a:t> a </a:t>
            </a:r>
            <a:r>
              <a:rPr dirty="0" err="1"/>
              <a:t>atualidade</a:t>
            </a:r>
            <a:r>
              <a:rPr dirty="0"/>
              <a:t>). O </a:t>
            </a:r>
            <a:r>
              <a:rPr dirty="0" err="1"/>
              <a:t>Asilo</a:t>
            </a:r>
            <a:r>
              <a:rPr dirty="0"/>
              <a:t> </a:t>
            </a:r>
            <a:r>
              <a:rPr dirty="0" err="1"/>
              <a:t>destinava</a:t>
            </a:r>
            <a:r>
              <a:rPr dirty="0"/>
              <a:t>-se </a:t>
            </a:r>
            <a:r>
              <a:rPr dirty="0" err="1"/>
              <a:t>ao</a:t>
            </a:r>
            <a:r>
              <a:rPr dirty="0"/>
              <a:t> </a:t>
            </a:r>
            <a:r>
              <a:rPr dirty="0" err="1"/>
              <a:t>acolhimento</a:t>
            </a:r>
            <a:r>
              <a:rPr dirty="0"/>
              <a:t> de </a:t>
            </a:r>
            <a:r>
              <a:rPr dirty="0" err="1"/>
              <a:t>órfãs</a:t>
            </a:r>
            <a:r>
              <a:rPr dirty="0"/>
              <a:t>, </a:t>
            </a:r>
            <a:r>
              <a:rPr dirty="0" err="1"/>
              <a:t>sem</a:t>
            </a:r>
            <a:r>
              <a:rPr dirty="0"/>
              <a:t> </a:t>
            </a:r>
            <a:r>
              <a:rPr dirty="0" err="1"/>
              <a:t>distinção</a:t>
            </a:r>
            <a:r>
              <a:rPr dirty="0"/>
              <a:t> de </a:t>
            </a:r>
            <a:r>
              <a:rPr dirty="0" err="1"/>
              <a:t>cor</a:t>
            </a:r>
            <a:r>
              <a:rPr dirty="0"/>
              <a:t>, o </a:t>
            </a:r>
            <a:r>
              <a:rPr dirty="0" err="1"/>
              <a:t>que</a:t>
            </a:r>
            <a:r>
              <a:rPr dirty="0"/>
              <a:t> o </a:t>
            </a:r>
            <a:r>
              <a:rPr dirty="0" err="1"/>
              <a:t>caracterizou</a:t>
            </a:r>
            <a:r>
              <a:rPr dirty="0"/>
              <a:t> </a:t>
            </a:r>
            <a:r>
              <a:rPr dirty="0" err="1"/>
              <a:t>pelo</a:t>
            </a:r>
            <a:r>
              <a:rPr dirty="0"/>
              <a:t> </a:t>
            </a:r>
            <a:r>
              <a:rPr dirty="0" err="1"/>
              <a:t>amplo</a:t>
            </a:r>
            <a:r>
              <a:rPr dirty="0"/>
              <a:t> </a:t>
            </a:r>
            <a:r>
              <a:rPr dirty="0" err="1"/>
              <a:t>acolhimento</a:t>
            </a:r>
            <a:r>
              <a:rPr dirty="0"/>
              <a:t> de </a:t>
            </a:r>
            <a:r>
              <a:rPr dirty="0" err="1"/>
              <a:t>crianças</a:t>
            </a:r>
            <a:r>
              <a:rPr dirty="0"/>
              <a:t> </a:t>
            </a:r>
            <a:r>
              <a:rPr dirty="0" err="1"/>
              <a:t>negras</a:t>
            </a:r>
            <a:r>
              <a:rPr dirty="0"/>
              <a:t>. </a:t>
            </a:r>
            <a:r>
              <a:rPr dirty="0" err="1"/>
              <a:t>Em</a:t>
            </a:r>
            <a:r>
              <a:rPr dirty="0"/>
              <a:t> 1908 </a:t>
            </a:r>
            <a:r>
              <a:rPr dirty="0" err="1"/>
              <a:t>mudou</a:t>
            </a:r>
            <a:r>
              <a:rPr dirty="0"/>
              <a:t>-se </a:t>
            </a:r>
            <a:r>
              <a:rPr dirty="0" err="1"/>
              <a:t>para</a:t>
            </a:r>
            <a:r>
              <a:rPr dirty="0"/>
              <a:t> </a:t>
            </a:r>
            <a:r>
              <a:rPr dirty="0" err="1"/>
              <a:t>Bagé</a:t>
            </a:r>
            <a:r>
              <a:rPr dirty="0"/>
              <a:t>, </a:t>
            </a:r>
            <a:r>
              <a:rPr dirty="0" err="1"/>
              <a:t>onde</a:t>
            </a:r>
            <a:r>
              <a:rPr dirty="0"/>
              <a:t> no </a:t>
            </a:r>
            <a:r>
              <a:rPr dirty="0" err="1"/>
              <a:t>ano</a:t>
            </a:r>
            <a:r>
              <a:rPr dirty="0"/>
              <a:t> </a:t>
            </a:r>
            <a:r>
              <a:rPr dirty="0" err="1"/>
              <a:t>seguinte</a:t>
            </a:r>
            <a:r>
              <a:rPr dirty="0"/>
              <a:t> </a:t>
            </a:r>
            <a:r>
              <a:rPr dirty="0" err="1"/>
              <a:t>fundou</a:t>
            </a:r>
            <a:r>
              <a:rPr dirty="0"/>
              <a:t> </a:t>
            </a:r>
            <a:r>
              <a:rPr dirty="0" err="1"/>
              <a:t>instituição</a:t>
            </a:r>
            <a:r>
              <a:rPr dirty="0"/>
              <a:t> </a:t>
            </a:r>
            <a:r>
              <a:rPr dirty="0" err="1"/>
              <a:t>semelhante</a:t>
            </a:r>
            <a:r>
              <a:rPr dirty="0"/>
              <a:t>, o </a:t>
            </a:r>
            <a:r>
              <a:rPr dirty="0" err="1"/>
              <a:t>Orfanato</a:t>
            </a:r>
            <a:r>
              <a:rPr dirty="0"/>
              <a:t> São </a:t>
            </a:r>
            <a:r>
              <a:rPr dirty="0" err="1"/>
              <a:t>Benedito</a:t>
            </a:r>
            <a:r>
              <a:rPr dirty="0"/>
              <a:t>.</a:t>
            </a:r>
          </a:p>
          <a:p>
            <a:pPr algn="just">
              <a:defRPr sz="2000"/>
            </a:pPr>
            <a:endParaRPr dirty="0"/>
          </a:p>
          <a:p>
            <a:pPr algn="just">
              <a:defRPr sz="2000"/>
            </a:pPr>
            <a:endParaRPr dirty="0"/>
          </a:p>
          <a:p>
            <a:pPr algn="just">
              <a:defRPr sz="2000"/>
            </a:pPr>
            <a:endParaRPr dirty="0"/>
          </a:p>
          <a:p>
            <a:pPr>
              <a:defRPr sz="1200"/>
            </a:pPr>
            <a:r>
              <a:rPr dirty="0" err="1"/>
              <a:t>Referência</a:t>
            </a:r>
            <a:r>
              <a:rPr dirty="0"/>
              <a:t>: </a:t>
            </a:r>
          </a:p>
          <a:p>
            <a:pPr>
              <a:defRPr sz="1200"/>
            </a:pPr>
            <a:endParaRPr dirty="0"/>
          </a:p>
          <a:p>
            <a:r>
              <a:rPr sz="1200" dirty="0" err="1"/>
              <a:t>Imagem</a:t>
            </a:r>
            <a:r>
              <a:rPr sz="1200" dirty="0"/>
              <a:t> e </a:t>
            </a:r>
            <a:r>
              <a:rPr sz="1200" dirty="0" err="1"/>
              <a:t>Biografia</a:t>
            </a:r>
            <a:r>
              <a:rPr dirty="0"/>
              <a:t>: </a:t>
            </a:r>
            <a:r>
              <a:rPr sz="1200" dirty="0"/>
              <a:t>CALDEIRA, </a:t>
            </a:r>
            <a:r>
              <a:rPr sz="1200" dirty="0" err="1"/>
              <a:t>Jeane</a:t>
            </a:r>
            <a:r>
              <a:rPr sz="1200" dirty="0"/>
              <a:t> dos Santos. </a:t>
            </a:r>
            <a:r>
              <a:rPr sz="1200" i="1" dirty="0">
                <a:latin typeface="+mj-lt"/>
                <a:ea typeface="+mj-ea"/>
                <a:cs typeface="+mj-cs"/>
                <a:sym typeface="Helvetica"/>
              </a:rPr>
              <a:t>O </a:t>
            </a:r>
            <a:r>
              <a:rPr sz="1200" i="1" dirty="0" err="1">
                <a:latin typeface="+mj-lt"/>
                <a:ea typeface="+mj-ea"/>
                <a:cs typeface="+mj-cs"/>
                <a:sym typeface="Helvetica"/>
              </a:rPr>
              <a:t>Asilo</a:t>
            </a:r>
            <a:r>
              <a:rPr sz="1200" i="1" dirty="0">
                <a:latin typeface="+mj-lt"/>
                <a:ea typeface="+mj-ea"/>
                <a:cs typeface="+mj-cs"/>
                <a:sym typeface="Helvetica"/>
              </a:rPr>
              <a:t> de </a:t>
            </a:r>
            <a:r>
              <a:rPr sz="1200" i="1" dirty="0" err="1">
                <a:latin typeface="+mj-lt"/>
                <a:ea typeface="+mj-ea"/>
                <a:cs typeface="+mj-cs"/>
                <a:sym typeface="Helvetica"/>
              </a:rPr>
              <a:t>Órfãs</a:t>
            </a:r>
            <a:r>
              <a:rPr sz="1200" i="1" dirty="0">
                <a:latin typeface="+mj-lt"/>
                <a:ea typeface="+mj-ea"/>
                <a:cs typeface="+mj-cs"/>
                <a:sym typeface="Helvetica"/>
              </a:rPr>
              <a:t> São </a:t>
            </a:r>
            <a:r>
              <a:rPr sz="1200" i="1" dirty="0" err="1">
                <a:latin typeface="+mj-lt"/>
                <a:ea typeface="+mj-ea"/>
                <a:cs typeface="+mj-cs"/>
                <a:sym typeface="Helvetica"/>
              </a:rPr>
              <a:t>Benedito</a:t>
            </a:r>
            <a:r>
              <a:rPr sz="1200" i="1" dirty="0">
                <a:latin typeface="+mj-lt"/>
                <a:ea typeface="+mj-ea"/>
                <a:cs typeface="+mj-cs"/>
                <a:sym typeface="Helvetica"/>
              </a:rPr>
              <a:t> </a:t>
            </a:r>
            <a:r>
              <a:rPr sz="1200" i="1" dirty="0" err="1">
                <a:latin typeface="+mj-lt"/>
                <a:ea typeface="+mj-ea"/>
                <a:cs typeface="+mj-cs"/>
                <a:sym typeface="Helvetica"/>
              </a:rPr>
              <a:t>em</a:t>
            </a:r>
            <a:r>
              <a:rPr sz="1200" i="1" dirty="0">
                <a:latin typeface="+mj-lt"/>
                <a:ea typeface="+mj-ea"/>
                <a:cs typeface="+mj-cs"/>
                <a:sym typeface="Helvetica"/>
              </a:rPr>
              <a:t> Pelotas–RS (as </a:t>
            </a:r>
            <a:r>
              <a:rPr sz="1200" i="1" dirty="0" err="1">
                <a:latin typeface="+mj-lt"/>
                <a:ea typeface="+mj-ea"/>
                <a:cs typeface="+mj-cs"/>
                <a:sym typeface="Helvetica"/>
              </a:rPr>
              <a:t>primeiras</a:t>
            </a:r>
            <a:r>
              <a:rPr sz="1200" i="1" dirty="0">
                <a:latin typeface="+mj-lt"/>
                <a:ea typeface="+mj-ea"/>
                <a:cs typeface="+mj-cs"/>
                <a:sym typeface="Helvetica"/>
              </a:rPr>
              <a:t> </a:t>
            </a:r>
            <a:r>
              <a:rPr sz="1200" i="1" dirty="0" err="1">
                <a:latin typeface="+mj-lt"/>
                <a:ea typeface="+mj-ea"/>
                <a:cs typeface="+mj-cs"/>
                <a:sym typeface="Helvetica"/>
              </a:rPr>
              <a:t>décadas</a:t>
            </a:r>
            <a:r>
              <a:rPr sz="1200" i="1" dirty="0">
                <a:latin typeface="+mj-lt"/>
                <a:ea typeface="+mj-ea"/>
                <a:cs typeface="+mj-cs"/>
                <a:sym typeface="Helvetica"/>
              </a:rPr>
              <a:t> do </a:t>
            </a:r>
            <a:r>
              <a:rPr sz="1200" i="1" dirty="0" err="1">
                <a:latin typeface="+mj-lt"/>
                <a:ea typeface="+mj-ea"/>
                <a:cs typeface="+mj-cs"/>
                <a:sym typeface="Helvetica"/>
              </a:rPr>
              <a:t>século</a:t>
            </a:r>
            <a:r>
              <a:rPr sz="1200" i="1" dirty="0">
                <a:latin typeface="+mj-lt"/>
                <a:ea typeface="+mj-ea"/>
                <a:cs typeface="+mj-cs"/>
                <a:sym typeface="Helvetica"/>
              </a:rPr>
              <a:t> XX):</a:t>
            </a:r>
            <a:r>
              <a:rPr sz="1200" dirty="0"/>
              <a:t> </a:t>
            </a:r>
            <a:r>
              <a:rPr sz="1200" dirty="0" err="1"/>
              <a:t>trajetória</a:t>
            </a:r>
            <a:r>
              <a:rPr sz="1200" dirty="0"/>
              <a:t> </a:t>
            </a:r>
            <a:r>
              <a:rPr sz="1200" dirty="0" err="1"/>
              <a:t>educativa-institucional</a:t>
            </a:r>
            <a:r>
              <a:rPr sz="1200" dirty="0"/>
              <a:t>. Pelotas: </a:t>
            </a:r>
            <a:r>
              <a:rPr sz="1200" dirty="0" err="1"/>
              <a:t>Universidade</a:t>
            </a:r>
            <a:r>
              <a:rPr sz="1200" dirty="0"/>
              <a:t> Federal de Pelotas, 2014. </a:t>
            </a:r>
            <a:r>
              <a:rPr sz="1200" dirty="0" err="1"/>
              <a:t>Dissertação</a:t>
            </a:r>
            <a:r>
              <a:rPr sz="1200" dirty="0"/>
              <a:t> (</a:t>
            </a:r>
            <a:r>
              <a:rPr sz="1200" dirty="0" err="1"/>
              <a:t>Mestrado</a:t>
            </a:r>
            <a:r>
              <a:rPr sz="1200" dirty="0"/>
              <a:t> </a:t>
            </a:r>
            <a:r>
              <a:rPr sz="1200" dirty="0" err="1"/>
              <a:t>em</a:t>
            </a:r>
            <a:r>
              <a:rPr sz="1200" dirty="0"/>
              <a:t> </a:t>
            </a:r>
            <a:r>
              <a:rPr sz="1200" dirty="0" err="1"/>
              <a:t>Educação</a:t>
            </a:r>
            <a:r>
              <a:rPr sz="1200" dirty="0"/>
              <a:t>); OLIVEIRA, </a:t>
            </a:r>
            <a:r>
              <a:rPr sz="1200" dirty="0" err="1"/>
              <a:t>Fernanda</a:t>
            </a:r>
            <a:r>
              <a:rPr sz="1200" dirty="0"/>
              <a:t>. </a:t>
            </a:r>
            <a:r>
              <a:rPr sz="1200" i="1" dirty="0">
                <a:latin typeface="+mj-lt"/>
                <a:ea typeface="+mj-ea"/>
                <a:cs typeface="+mj-cs"/>
                <a:sym typeface="Helvetica"/>
              </a:rPr>
              <a:t>Luciana </a:t>
            </a:r>
            <a:r>
              <a:rPr sz="1200" i="1" dirty="0" err="1">
                <a:latin typeface="+mj-lt"/>
                <a:ea typeface="+mj-ea"/>
                <a:cs typeface="+mj-cs"/>
                <a:sym typeface="Helvetica"/>
              </a:rPr>
              <a:t>Lealdina</a:t>
            </a:r>
            <a:r>
              <a:rPr sz="1200" i="1" dirty="0">
                <a:latin typeface="+mj-lt"/>
                <a:ea typeface="+mj-ea"/>
                <a:cs typeface="+mj-cs"/>
                <a:sym typeface="Helvetica"/>
              </a:rPr>
              <a:t> de </a:t>
            </a:r>
            <a:r>
              <a:rPr sz="1200" i="1" dirty="0" err="1">
                <a:latin typeface="+mj-lt"/>
                <a:ea typeface="+mj-ea"/>
                <a:cs typeface="+mj-cs"/>
                <a:sym typeface="Helvetica"/>
              </a:rPr>
              <a:t>Araújo</a:t>
            </a:r>
            <a:r>
              <a:rPr sz="1200" i="1" dirty="0">
                <a:latin typeface="+mj-lt"/>
                <a:ea typeface="+mj-ea"/>
                <a:cs typeface="+mj-cs"/>
                <a:sym typeface="Helvetica"/>
              </a:rPr>
              <a:t> e Maria Helena Vargas </a:t>
            </a:r>
            <a:r>
              <a:rPr sz="1200" i="1" dirty="0" err="1">
                <a:latin typeface="+mj-lt"/>
                <a:ea typeface="+mj-ea"/>
                <a:cs typeface="+mj-cs"/>
                <a:sym typeface="Helvetica"/>
              </a:rPr>
              <a:t>da</a:t>
            </a:r>
            <a:r>
              <a:rPr sz="1200" i="1" dirty="0">
                <a:latin typeface="+mj-lt"/>
                <a:ea typeface="+mj-ea"/>
                <a:cs typeface="+mj-cs"/>
                <a:sym typeface="Helvetica"/>
              </a:rPr>
              <a:t> </a:t>
            </a:r>
            <a:r>
              <a:rPr sz="1200" i="1" dirty="0" err="1">
                <a:latin typeface="+mj-lt"/>
                <a:ea typeface="+mj-ea"/>
                <a:cs typeface="+mj-cs"/>
                <a:sym typeface="Helvetica"/>
              </a:rPr>
              <a:t>Silveira</a:t>
            </a:r>
            <a:r>
              <a:rPr sz="1200" i="1" dirty="0">
                <a:latin typeface="+mj-lt"/>
                <a:ea typeface="+mj-ea"/>
                <a:cs typeface="+mj-cs"/>
                <a:sym typeface="Helvetica"/>
              </a:rPr>
              <a:t>:  </a:t>
            </a:r>
            <a:r>
              <a:rPr sz="1200" i="1" dirty="0" err="1">
                <a:latin typeface="+mj-lt"/>
                <a:ea typeface="+mj-ea"/>
                <a:cs typeface="+mj-cs"/>
                <a:sym typeface="Helvetica"/>
              </a:rPr>
              <a:t>Por</a:t>
            </a:r>
            <a:r>
              <a:rPr sz="1200" i="1" dirty="0">
                <a:latin typeface="+mj-lt"/>
                <a:ea typeface="+mj-ea"/>
                <a:cs typeface="+mj-cs"/>
                <a:sym typeface="Helvetica"/>
              </a:rPr>
              <a:t> </a:t>
            </a:r>
            <a:r>
              <a:rPr sz="1200" i="1" dirty="0" err="1">
                <a:latin typeface="+mj-lt"/>
                <a:ea typeface="+mj-ea"/>
                <a:cs typeface="+mj-cs"/>
                <a:sym typeface="Helvetica"/>
              </a:rPr>
              <a:t>uma</a:t>
            </a:r>
            <a:r>
              <a:rPr sz="1200" i="1" dirty="0">
                <a:latin typeface="+mj-lt"/>
                <a:ea typeface="+mj-ea"/>
                <a:cs typeface="+mj-cs"/>
                <a:sym typeface="Helvetica"/>
              </a:rPr>
              <a:t> </a:t>
            </a:r>
            <a:r>
              <a:rPr sz="1200" i="1" dirty="0" err="1">
                <a:latin typeface="+mj-lt"/>
                <a:ea typeface="+mj-ea"/>
                <a:cs typeface="+mj-cs"/>
                <a:sym typeface="Helvetica"/>
              </a:rPr>
              <a:t>história</a:t>
            </a:r>
            <a:r>
              <a:rPr sz="1200" i="1" dirty="0">
                <a:latin typeface="+mj-lt"/>
                <a:ea typeface="+mj-ea"/>
                <a:cs typeface="+mj-cs"/>
                <a:sym typeface="Helvetica"/>
              </a:rPr>
              <a:t> </a:t>
            </a:r>
            <a:r>
              <a:rPr sz="1200" i="1" dirty="0" err="1">
                <a:latin typeface="+mj-lt"/>
                <a:ea typeface="+mj-ea"/>
                <a:cs typeface="+mj-cs"/>
                <a:sym typeface="Helvetica"/>
              </a:rPr>
              <a:t>outra</a:t>
            </a:r>
            <a:r>
              <a:rPr sz="1200" i="1" dirty="0">
                <a:latin typeface="+mj-lt"/>
                <a:ea typeface="+mj-ea"/>
                <a:cs typeface="+mj-cs"/>
                <a:sym typeface="Helvetica"/>
              </a:rPr>
              <a:t> do </a:t>
            </a:r>
            <a:r>
              <a:rPr sz="1200" i="1" dirty="0" err="1">
                <a:latin typeface="+mj-lt"/>
                <a:ea typeface="+mj-ea"/>
                <a:cs typeface="+mj-cs"/>
                <a:sym typeface="Helvetica"/>
              </a:rPr>
              <a:t>pós-abolição</a:t>
            </a:r>
            <a:r>
              <a:rPr sz="1200" i="1" dirty="0">
                <a:latin typeface="+mj-lt"/>
                <a:ea typeface="+mj-ea"/>
                <a:cs typeface="+mj-cs"/>
                <a:sym typeface="Helvetica"/>
              </a:rPr>
              <a:t> </a:t>
            </a:r>
            <a:r>
              <a:rPr sz="1200" i="1" dirty="0" err="1">
                <a:latin typeface="+mj-lt"/>
                <a:ea typeface="+mj-ea"/>
                <a:cs typeface="+mj-cs"/>
                <a:sym typeface="Helvetica"/>
              </a:rPr>
              <a:t>também</a:t>
            </a:r>
            <a:r>
              <a:rPr sz="1200" i="1" dirty="0">
                <a:latin typeface="+mj-lt"/>
                <a:ea typeface="+mj-ea"/>
                <a:cs typeface="+mj-cs"/>
                <a:sym typeface="Helvetica"/>
              </a:rPr>
              <a:t> no </a:t>
            </a:r>
            <a:r>
              <a:rPr sz="1200" i="1" dirty="0" err="1">
                <a:latin typeface="+mj-lt"/>
                <a:ea typeface="+mj-ea"/>
                <a:cs typeface="+mj-cs"/>
                <a:sym typeface="Helvetica"/>
              </a:rPr>
              <a:t>Sul</a:t>
            </a:r>
            <a:r>
              <a:rPr sz="1200" i="1" dirty="0">
                <a:latin typeface="+mj-lt"/>
                <a:ea typeface="+mj-ea"/>
                <a:cs typeface="+mj-cs"/>
                <a:sym typeface="Helvetica"/>
              </a:rPr>
              <a:t> do </a:t>
            </a:r>
            <a:r>
              <a:rPr sz="1200" i="1" dirty="0" err="1">
                <a:latin typeface="+mj-lt"/>
                <a:ea typeface="+mj-ea"/>
                <a:cs typeface="+mj-cs"/>
                <a:sym typeface="Helvetica"/>
              </a:rPr>
              <a:t>Brasil</a:t>
            </a:r>
            <a:r>
              <a:rPr sz="1200" dirty="0"/>
              <a:t>. </a:t>
            </a:r>
            <a:r>
              <a:rPr sz="1200" dirty="0" err="1"/>
              <a:t>Niterói</a:t>
            </a:r>
            <a:r>
              <a:rPr sz="1200" dirty="0"/>
              <a:t>, </a:t>
            </a:r>
            <a:r>
              <a:rPr sz="1200" dirty="0" err="1"/>
              <a:t>Eduff</a:t>
            </a:r>
            <a:r>
              <a:rPr sz="1200" dirty="0"/>
              <a:t>, 2010.</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Benjamin de Oliveira"/>
          <p:cNvSpPr txBox="1"/>
          <p:nvPr/>
        </p:nvSpPr>
        <p:spPr>
          <a:xfrm>
            <a:off x="2672456" y="5732180"/>
            <a:ext cx="3799095"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Antônio Evaristo de Moraes</a:t>
            </a:r>
          </a:p>
        </p:txBody>
      </p:sp>
      <p:grpSp>
        <p:nvGrpSpPr>
          <p:cNvPr id="279" name="Picture 5"/>
          <p:cNvGrpSpPr/>
          <p:nvPr/>
        </p:nvGrpSpPr>
        <p:grpSpPr>
          <a:xfrm>
            <a:off x="2453537" y="1114884"/>
            <a:ext cx="3917103" cy="4277854"/>
            <a:chOff x="0" y="0"/>
            <a:chExt cx="3917101" cy="4277852"/>
          </a:xfrm>
        </p:grpSpPr>
        <p:pic>
          <p:nvPicPr>
            <p:cNvPr id="278" name="Picture 5" descr="Picture 5"/>
            <p:cNvPicPr>
              <a:picLocks noChangeAspect="1"/>
            </p:cNvPicPr>
            <p:nvPr/>
          </p:nvPicPr>
          <p:blipFill>
            <a:blip r:embed="rId2" cstate="print">
              <a:extLst/>
            </a:blip>
            <a:stretch>
              <a:fillRect/>
            </a:stretch>
          </p:blipFill>
          <p:spPr>
            <a:xfrm>
              <a:off x="203200" y="215900"/>
              <a:ext cx="3510702" cy="3846053"/>
            </a:xfrm>
            <a:prstGeom prst="rect">
              <a:avLst/>
            </a:prstGeom>
            <a:ln>
              <a:noFill/>
            </a:ln>
            <a:effectLst/>
          </p:spPr>
        </p:pic>
        <p:pic>
          <p:nvPicPr>
            <p:cNvPr id="277" name="Picture 5" descr="Picture 5"/>
            <p:cNvPicPr>
              <a:picLocks/>
            </p:cNvPicPr>
            <p:nvPr/>
          </p:nvPicPr>
          <p:blipFill>
            <a:blip r:embed="rId3" cstate="print">
              <a:extLst/>
            </a:blip>
            <a:stretch>
              <a:fillRect/>
            </a:stretch>
          </p:blipFill>
          <p:spPr>
            <a:xfrm>
              <a:off x="0" y="0"/>
              <a:ext cx="3917102" cy="4277853"/>
            </a:xfrm>
            <a:prstGeom prst="rect">
              <a:avLst/>
            </a:prstGeom>
            <a:effectLst/>
          </p:spPr>
        </p:pic>
      </p:gr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tângulo 1"/>
          <p:cNvSpPr txBox="1"/>
          <p:nvPr/>
        </p:nvSpPr>
        <p:spPr>
          <a:xfrm>
            <a:off x="467543" y="188640"/>
            <a:ext cx="7805275" cy="5952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Antônio</a:t>
            </a:r>
            <a:r>
              <a:rPr dirty="0"/>
              <a:t> </a:t>
            </a:r>
            <a:r>
              <a:rPr dirty="0" err="1"/>
              <a:t>Evaristo</a:t>
            </a:r>
            <a:r>
              <a:rPr dirty="0"/>
              <a:t> de </a:t>
            </a:r>
            <a:r>
              <a:rPr dirty="0" err="1"/>
              <a:t>Moraes</a:t>
            </a:r>
            <a:endParaRPr dirty="0"/>
          </a:p>
          <a:p>
            <a:pPr algn="ctr">
              <a:defRPr sz="2000"/>
            </a:pPr>
            <a:r>
              <a:rPr dirty="0"/>
              <a:t>(Rio de Janeiro/ MG -  1871-  Rio de Janeiro/RJ, 1929.)</a:t>
            </a:r>
          </a:p>
          <a:p>
            <a:pPr algn="ctr">
              <a:lnSpc>
                <a:spcPct val="120000"/>
              </a:lnSpc>
              <a:defRPr sz="2000"/>
            </a:pPr>
            <a:endParaRPr dirty="0"/>
          </a:p>
          <a:p>
            <a:pPr algn="just">
              <a:defRPr sz="2000"/>
            </a:pPr>
            <a:r>
              <a:rPr dirty="0" err="1"/>
              <a:t>Advogado</a:t>
            </a:r>
            <a:r>
              <a:rPr dirty="0"/>
              <a:t> </a:t>
            </a:r>
            <a:r>
              <a:rPr dirty="0" err="1"/>
              <a:t>criminalista</a:t>
            </a:r>
            <a:r>
              <a:rPr dirty="0"/>
              <a:t>, </a:t>
            </a:r>
            <a:r>
              <a:rPr dirty="0" err="1"/>
              <a:t>escritor</a:t>
            </a:r>
            <a:r>
              <a:rPr dirty="0"/>
              <a:t>, </a:t>
            </a:r>
            <a:r>
              <a:rPr dirty="0" err="1"/>
              <a:t>jornalista</a:t>
            </a:r>
            <a:r>
              <a:rPr dirty="0"/>
              <a:t> e </a:t>
            </a:r>
            <a:r>
              <a:rPr dirty="0" err="1"/>
              <a:t>historiador</a:t>
            </a:r>
            <a:r>
              <a:rPr dirty="0"/>
              <a:t>. </a:t>
            </a:r>
            <a:r>
              <a:rPr dirty="0" err="1"/>
              <a:t>Destacou</a:t>
            </a:r>
            <a:r>
              <a:rPr dirty="0"/>
              <a:t>-se </a:t>
            </a:r>
            <a:r>
              <a:rPr dirty="0" err="1"/>
              <a:t>na</a:t>
            </a:r>
            <a:r>
              <a:rPr dirty="0"/>
              <a:t> </a:t>
            </a:r>
            <a:r>
              <a:rPr dirty="0" err="1"/>
              <a:t>defesa</a:t>
            </a:r>
            <a:r>
              <a:rPr dirty="0"/>
              <a:t> dos </a:t>
            </a:r>
            <a:r>
              <a:rPr dirty="0" err="1"/>
              <a:t>trabalhadores</a:t>
            </a:r>
            <a:r>
              <a:rPr dirty="0"/>
              <a:t> e de </a:t>
            </a:r>
            <a:r>
              <a:rPr dirty="0" err="1"/>
              <a:t>seus</a:t>
            </a:r>
            <a:r>
              <a:rPr dirty="0"/>
              <a:t> </a:t>
            </a:r>
            <a:r>
              <a:rPr dirty="0" err="1"/>
              <a:t>movimentos</a:t>
            </a:r>
            <a:r>
              <a:rPr dirty="0"/>
              <a:t> de </a:t>
            </a:r>
            <a:r>
              <a:rPr dirty="0" err="1"/>
              <a:t>reivindicação</a:t>
            </a:r>
            <a:r>
              <a:rPr dirty="0"/>
              <a:t>, e </a:t>
            </a:r>
            <a:r>
              <a:rPr dirty="0" err="1"/>
              <a:t>na</a:t>
            </a:r>
            <a:r>
              <a:rPr dirty="0"/>
              <a:t> </a:t>
            </a:r>
            <a:r>
              <a:rPr dirty="0" err="1"/>
              <a:t>crítica</a:t>
            </a:r>
            <a:r>
              <a:rPr dirty="0"/>
              <a:t> à </a:t>
            </a:r>
            <a:r>
              <a:rPr dirty="0" err="1"/>
              <a:t>intensa</a:t>
            </a:r>
            <a:r>
              <a:rPr dirty="0"/>
              <a:t> </a:t>
            </a:r>
            <a:r>
              <a:rPr dirty="0" err="1"/>
              <a:t>repressão</a:t>
            </a:r>
            <a:r>
              <a:rPr dirty="0"/>
              <a:t> </a:t>
            </a:r>
            <a:r>
              <a:rPr dirty="0" err="1"/>
              <a:t>policial</a:t>
            </a:r>
            <a:r>
              <a:rPr dirty="0"/>
              <a:t> </a:t>
            </a:r>
            <a:r>
              <a:rPr dirty="0" err="1"/>
              <a:t>aos</a:t>
            </a:r>
            <a:r>
              <a:rPr dirty="0"/>
              <a:t> </a:t>
            </a:r>
            <a:r>
              <a:rPr dirty="0" err="1"/>
              <a:t>trabalhadores</a:t>
            </a:r>
            <a:r>
              <a:rPr dirty="0"/>
              <a:t> </a:t>
            </a:r>
            <a:r>
              <a:rPr dirty="0" err="1"/>
              <a:t>negros</a:t>
            </a:r>
            <a:r>
              <a:rPr dirty="0"/>
              <a:t>. </a:t>
            </a:r>
            <a:r>
              <a:rPr dirty="0" err="1"/>
              <a:t>Foi</a:t>
            </a:r>
            <a:r>
              <a:rPr dirty="0"/>
              <a:t> </a:t>
            </a:r>
            <a:r>
              <a:rPr dirty="0" err="1"/>
              <a:t>advogado</a:t>
            </a:r>
            <a:r>
              <a:rPr dirty="0"/>
              <a:t> de </a:t>
            </a:r>
            <a:r>
              <a:rPr dirty="0" err="1"/>
              <a:t>diversas</a:t>
            </a:r>
            <a:r>
              <a:rPr dirty="0"/>
              <a:t> </a:t>
            </a:r>
            <a:r>
              <a:rPr dirty="0" err="1"/>
              <a:t>associações</a:t>
            </a:r>
            <a:r>
              <a:rPr dirty="0"/>
              <a:t> de </a:t>
            </a:r>
            <a:r>
              <a:rPr dirty="0" err="1"/>
              <a:t>trabalhadores</a:t>
            </a:r>
            <a:r>
              <a:rPr dirty="0"/>
              <a:t>, </a:t>
            </a:r>
            <a:r>
              <a:rPr dirty="0" err="1"/>
              <a:t>assim</a:t>
            </a:r>
            <a:r>
              <a:rPr dirty="0"/>
              <a:t> </a:t>
            </a:r>
            <a:r>
              <a:rPr dirty="0" err="1"/>
              <a:t>como</a:t>
            </a:r>
            <a:r>
              <a:rPr dirty="0"/>
              <a:t> de </a:t>
            </a:r>
            <a:r>
              <a:rPr dirty="0" err="1"/>
              <a:t>importantes</a:t>
            </a:r>
            <a:r>
              <a:rPr dirty="0"/>
              <a:t> </a:t>
            </a:r>
            <a:r>
              <a:rPr dirty="0" err="1"/>
              <a:t>lideranças</a:t>
            </a:r>
            <a:r>
              <a:rPr dirty="0"/>
              <a:t> </a:t>
            </a:r>
            <a:r>
              <a:rPr dirty="0" err="1"/>
              <a:t>negras</a:t>
            </a:r>
            <a:r>
              <a:rPr dirty="0"/>
              <a:t>, </a:t>
            </a:r>
            <a:r>
              <a:rPr dirty="0" err="1"/>
              <a:t>como</a:t>
            </a:r>
            <a:r>
              <a:rPr dirty="0"/>
              <a:t> </a:t>
            </a:r>
            <a:r>
              <a:rPr dirty="0" err="1"/>
              <a:t>João</a:t>
            </a:r>
            <a:r>
              <a:rPr dirty="0"/>
              <a:t> </a:t>
            </a:r>
            <a:r>
              <a:rPr dirty="0" err="1"/>
              <a:t>Cândido</a:t>
            </a:r>
            <a:r>
              <a:rPr dirty="0"/>
              <a:t> e Eduardo das </a:t>
            </a:r>
            <a:r>
              <a:rPr dirty="0" err="1"/>
              <a:t>Neves</a:t>
            </a:r>
            <a:r>
              <a:rPr dirty="0"/>
              <a:t>. </a:t>
            </a:r>
            <a:r>
              <a:rPr dirty="0" err="1"/>
              <a:t>Em</a:t>
            </a:r>
            <a:r>
              <a:rPr dirty="0"/>
              <a:t> 1920, </a:t>
            </a:r>
            <a:r>
              <a:rPr dirty="0" err="1"/>
              <a:t>foi</a:t>
            </a:r>
            <a:r>
              <a:rPr dirty="0"/>
              <a:t> um dos </a:t>
            </a:r>
            <a:r>
              <a:rPr dirty="0" err="1"/>
              <a:t>fundadores</a:t>
            </a:r>
            <a:r>
              <a:rPr dirty="0"/>
              <a:t> do </a:t>
            </a:r>
            <a:r>
              <a:rPr dirty="0" err="1"/>
              <a:t>Partido</a:t>
            </a:r>
            <a:r>
              <a:rPr dirty="0"/>
              <a:t> </a:t>
            </a:r>
            <a:r>
              <a:rPr dirty="0" err="1"/>
              <a:t>Socialista</a:t>
            </a:r>
            <a:r>
              <a:rPr dirty="0"/>
              <a:t>. Entre </a:t>
            </a:r>
            <a:r>
              <a:rPr dirty="0" err="1"/>
              <a:t>suas</a:t>
            </a:r>
            <a:r>
              <a:rPr dirty="0"/>
              <a:t> </a:t>
            </a:r>
            <a:r>
              <a:rPr dirty="0" err="1"/>
              <a:t>obras</a:t>
            </a:r>
            <a:r>
              <a:rPr dirty="0"/>
              <a:t> </a:t>
            </a:r>
            <a:r>
              <a:rPr dirty="0" err="1"/>
              <a:t>destacam</a:t>
            </a:r>
            <a:r>
              <a:rPr dirty="0"/>
              <a:t>-se a </a:t>
            </a:r>
            <a:r>
              <a:rPr dirty="0" err="1"/>
              <a:t>Campanha</a:t>
            </a:r>
            <a:r>
              <a:rPr dirty="0"/>
              <a:t> </a:t>
            </a:r>
            <a:r>
              <a:rPr dirty="0" err="1"/>
              <a:t>Abolicionista</a:t>
            </a:r>
            <a:r>
              <a:rPr dirty="0"/>
              <a:t> e a </a:t>
            </a:r>
            <a:r>
              <a:rPr dirty="0" err="1"/>
              <a:t>Escravidão</a:t>
            </a:r>
            <a:r>
              <a:rPr dirty="0"/>
              <a:t> Africana no </a:t>
            </a:r>
            <a:r>
              <a:rPr dirty="0" err="1"/>
              <a:t>Brasil</a:t>
            </a:r>
            <a:r>
              <a:rPr dirty="0"/>
              <a:t>.</a:t>
            </a:r>
          </a:p>
          <a:p>
            <a:pPr algn="just">
              <a:defRPr sz="2000"/>
            </a:pPr>
            <a:endParaRPr dirty="0"/>
          </a:p>
          <a:p>
            <a:pPr algn="just">
              <a:defRPr sz="2000"/>
            </a:pPr>
            <a:endParaRPr dirty="0"/>
          </a:p>
          <a:p>
            <a:pPr>
              <a:defRPr sz="1200"/>
            </a:pPr>
            <a:r>
              <a:rPr dirty="0" err="1"/>
              <a:t>Referências</a:t>
            </a:r>
            <a:r>
              <a:rPr dirty="0"/>
              <a:t>: </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http://www.fgv.br/cpdoc/acervo/dicionarios/verbete-biografico/morais-antonio-evaristo-de</a:t>
            </a:r>
            <a:r>
              <a:rPr dirty="0"/>
              <a:t> </a:t>
            </a:r>
            <a:r>
              <a:rPr dirty="0" err="1"/>
              <a:t>Acessado</a:t>
            </a:r>
            <a:r>
              <a:rPr dirty="0"/>
              <a:t> </a:t>
            </a:r>
            <a:r>
              <a:rPr dirty="0" err="1"/>
              <a:t>em</a:t>
            </a:r>
            <a:r>
              <a:rPr dirty="0"/>
              <a:t> 03 de </a:t>
            </a:r>
            <a:r>
              <a:rPr dirty="0" err="1"/>
              <a:t>dezembro</a:t>
            </a:r>
            <a:r>
              <a:rPr dirty="0"/>
              <a:t> de 2019; MENDONÇA, </a:t>
            </a:r>
            <a:r>
              <a:rPr dirty="0" err="1"/>
              <a:t>Joseli</a:t>
            </a:r>
            <a:r>
              <a:rPr dirty="0"/>
              <a:t> Maria </a:t>
            </a:r>
            <a:r>
              <a:rPr dirty="0" err="1"/>
              <a:t>Nunes</a:t>
            </a:r>
            <a:r>
              <a:rPr dirty="0"/>
              <a:t> de. </a:t>
            </a:r>
            <a:r>
              <a:rPr i="1" dirty="0" err="1">
                <a:latin typeface="+mj-lt"/>
                <a:ea typeface="+mj-ea"/>
                <a:cs typeface="+mj-cs"/>
                <a:sym typeface="Helvetica"/>
              </a:rPr>
              <a:t>Evaristo</a:t>
            </a:r>
            <a:r>
              <a:rPr i="1" dirty="0">
                <a:latin typeface="+mj-lt"/>
                <a:ea typeface="+mj-ea"/>
                <a:cs typeface="+mj-cs"/>
                <a:sym typeface="Helvetica"/>
              </a:rPr>
              <a:t> de </a:t>
            </a:r>
            <a:r>
              <a:rPr i="1" dirty="0" err="1">
                <a:latin typeface="+mj-lt"/>
                <a:ea typeface="+mj-ea"/>
                <a:cs typeface="+mj-cs"/>
                <a:sym typeface="Helvetica"/>
              </a:rPr>
              <a:t>Moraes</a:t>
            </a:r>
            <a:r>
              <a:rPr i="1" dirty="0">
                <a:latin typeface="+mj-lt"/>
                <a:ea typeface="+mj-ea"/>
                <a:cs typeface="+mj-cs"/>
                <a:sym typeface="Helvetica"/>
              </a:rPr>
              <a:t>: </a:t>
            </a:r>
            <a:r>
              <a:rPr i="1" dirty="0" err="1">
                <a:latin typeface="+mj-lt"/>
                <a:ea typeface="+mj-ea"/>
                <a:cs typeface="+mj-cs"/>
                <a:sym typeface="Helvetica"/>
              </a:rPr>
              <a:t>tribuno</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República</a:t>
            </a:r>
            <a:r>
              <a:rPr i="1" dirty="0">
                <a:latin typeface="+mj-lt"/>
                <a:ea typeface="+mj-ea"/>
                <a:cs typeface="+mj-cs"/>
                <a:sym typeface="Helvetica"/>
              </a:rPr>
              <a:t>.</a:t>
            </a:r>
            <a:r>
              <a:rPr dirty="0"/>
              <a:t> Campinas, Ed. </a:t>
            </a:r>
            <a:r>
              <a:rPr dirty="0" err="1"/>
              <a:t>da</a:t>
            </a:r>
            <a:r>
              <a:rPr dirty="0"/>
              <a:t> UNICAMP, 2007;  </a:t>
            </a:r>
            <a:r>
              <a:rPr dirty="0" err="1"/>
              <a:t>Sobre</a:t>
            </a:r>
            <a:r>
              <a:rPr dirty="0"/>
              <a:t> a </a:t>
            </a:r>
            <a:r>
              <a:rPr dirty="0" err="1"/>
              <a:t>atuação</a:t>
            </a:r>
            <a:r>
              <a:rPr dirty="0"/>
              <a:t> de </a:t>
            </a:r>
            <a:r>
              <a:rPr dirty="0" err="1"/>
              <a:t>Evaristo</a:t>
            </a:r>
            <a:r>
              <a:rPr dirty="0"/>
              <a:t> </a:t>
            </a:r>
            <a:r>
              <a:rPr dirty="0" err="1"/>
              <a:t>em</a:t>
            </a:r>
            <a:r>
              <a:rPr dirty="0"/>
              <a:t> </a:t>
            </a:r>
            <a:r>
              <a:rPr dirty="0" err="1"/>
              <a:t>processos</a:t>
            </a:r>
            <a:r>
              <a:rPr dirty="0"/>
              <a:t> </a:t>
            </a:r>
            <a:r>
              <a:rPr dirty="0" err="1"/>
              <a:t>para</a:t>
            </a:r>
            <a:r>
              <a:rPr dirty="0"/>
              <a:t> </a:t>
            </a:r>
            <a:r>
              <a:rPr dirty="0" err="1"/>
              <a:t>regulamentação</a:t>
            </a:r>
            <a:r>
              <a:rPr dirty="0"/>
              <a:t> </a:t>
            </a:r>
            <a:r>
              <a:rPr dirty="0" err="1"/>
              <a:t>da</a:t>
            </a:r>
            <a:r>
              <a:rPr dirty="0"/>
              <a:t> </a:t>
            </a:r>
            <a:r>
              <a:rPr dirty="0" err="1"/>
              <a:t>prostituição</a:t>
            </a:r>
            <a:r>
              <a:rPr dirty="0"/>
              <a:t>: PEREIRA, Cristiana </a:t>
            </a:r>
            <a:r>
              <a:rPr dirty="0" err="1"/>
              <a:t>Schettini</a:t>
            </a:r>
            <a:r>
              <a:rPr dirty="0"/>
              <a:t>. </a:t>
            </a:r>
            <a:r>
              <a:rPr i="1" dirty="0" err="1">
                <a:latin typeface="+mj-lt"/>
                <a:ea typeface="+mj-ea"/>
                <a:cs typeface="+mj-cs"/>
                <a:sym typeface="Helvetica"/>
              </a:rPr>
              <a:t>Que</a:t>
            </a:r>
            <a:r>
              <a:rPr i="1" dirty="0">
                <a:latin typeface="+mj-lt"/>
                <a:ea typeface="+mj-ea"/>
                <a:cs typeface="+mj-cs"/>
                <a:sym typeface="Helvetica"/>
              </a:rPr>
              <a:t> </a:t>
            </a:r>
            <a:r>
              <a:rPr i="1" dirty="0" err="1">
                <a:latin typeface="+mj-lt"/>
                <a:ea typeface="+mj-ea"/>
                <a:cs typeface="+mj-cs"/>
                <a:sym typeface="Helvetica"/>
              </a:rPr>
              <a:t>tenhas</a:t>
            </a:r>
            <a:r>
              <a:rPr i="1" dirty="0">
                <a:latin typeface="+mj-lt"/>
                <a:ea typeface="+mj-ea"/>
                <a:cs typeface="+mj-cs"/>
                <a:sym typeface="Helvetica"/>
              </a:rPr>
              <a:t> </a:t>
            </a:r>
            <a:r>
              <a:rPr i="1" dirty="0" err="1">
                <a:latin typeface="+mj-lt"/>
                <a:ea typeface="+mj-ea"/>
                <a:cs typeface="+mj-cs"/>
                <a:sym typeface="Helvetica"/>
              </a:rPr>
              <a:t>teu</a:t>
            </a:r>
            <a:r>
              <a:rPr i="1" dirty="0">
                <a:latin typeface="+mj-lt"/>
                <a:ea typeface="+mj-ea"/>
                <a:cs typeface="+mj-cs"/>
                <a:sym typeface="Helvetica"/>
              </a:rPr>
              <a:t> </a:t>
            </a:r>
            <a:r>
              <a:rPr i="1" dirty="0" err="1">
                <a:latin typeface="+mj-lt"/>
                <a:ea typeface="+mj-ea"/>
                <a:cs typeface="+mj-cs"/>
                <a:sym typeface="Helvetica"/>
              </a:rPr>
              <a:t>corpo</a:t>
            </a:r>
            <a:r>
              <a:rPr i="1" dirty="0">
                <a:latin typeface="+mj-lt"/>
                <a:ea typeface="+mj-ea"/>
                <a:cs typeface="+mj-cs"/>
                <a:sym typeface="Helvetica"/>
              </a:rPr>
              <a:t>:  </a:t>
            </a:r>
            <a:r>
              <a:rPr dirty="0" err="1"/>
              <a:t>uma</a:t>
            </a:r>
            <a:r>
              <a:rPr dirty="0"/>
              <a:t> </a:t>
            </a:r>
            <a:r>
              <a:rPr dirty="0" err="1"/>
              <a:t>história</a:t>
            </a:r>
            <a:r>
              <a:rPr dirty="0"/>
              <a:t> social </a:t>
            </a:r>
            <a:r>
              <a:rPr dirty="0" err="1"/>
              <a:t>da</a:t>
            </a:r>
            <a:r>
              <a:rPr dirty="0"/>
              <a:t> </a:t>
            </a:r>
            <a:r>
              <a:rPr dirty="0" err="1"/>
              <a:t>prostituição</a:t>
            </a:r>
            <a:r>
              <a:rPr dirty="0"/>
              <a:t> no Rio de Janeiro das </a:t>
            </a:r>
            <a:r>
              <a:rPr dirty="0" err="1"/>
              <a:t>primeiras</a:t>
            </a:r>
            <a:r>
              <a:rPr dirty="0"/>
              <a:t> </a:t>
            </a:r>
            <a:r>
              <a:rPr dirty="0" err="1"/>
              <a:t>décadas</a:t>
            </a:r>
            <a:r>
              <a:rPr dirty="0"/>
              <a:t> </a:t>
            </a:r>
            <a:r>
              <a:rPr dirty="0" err="1"/>
              <a:t>republicanas</a:t>
            </a:r>
            <a:r>
              <a:rPr dirty="0"/>
              <a:t>. Rio de Janeiro: </a:t>
            </a:r>
            <a:r>
              <a:rPr dirty="0" err="1"/>
              <a:t>Editora</a:t>
            </a:r>
            <a:r>
              <a:rPr dirty="0"/>
              <a:t> do </a:t>
            </a:r>
            <a:r>
              <a:rPr dirty="0" err="1"/>
              <a:t>Arquivo</a:t>
            </a:r>
            <a:r>
              <a:rPr dirty="0"/>
              <a:t> </a:t>
            </a:r>
            <a:r>
              <a:rPr dirty="0" err="1"/>
              <a:t>Nacional</a:t>
            </a:r>
            <a:r>
              <a:rPr dirty="0"/>
              <a:t>, 2006.</a:t>
            </a:r>
            <a:endParaRPr i="1" dirty="0">
              <a:latin typeface="+mj-lt"/>
              <a:ea typeface="+mj-ea"/>
              <a:cs typeface="+mj-cs"/>
              <a:sym typeface="Helvetica"/>
            </a:endParaRPr>
          </a:p>
          <a:p>
            <a:pPr>
              <a:defRPr sz="1200" i="1">
                <a:latin typeface="+mj-lt"/>
                <a:ea typeface="+mj-ea"/>
                <a:cs typeface="+mj-cs"/>
                <a:sym typeface="Helvetica"/>
              </a:defRPr>
            </a:pPr>
            <a:endParaRPr dirty="0"/>
          </a:p>
          <a:p>
            <a:pPr>
              <a:defRPr sz="1200"/>
            </a:pPr>
            <a:r>
              <a:rPr dirty="0" err="1"/>
              <a:t>Imagem</a:t>
            </a:r>
            <a:r>
              <a:rPr dirty="0"/>
              <a:t>: </a:t>
            </a:r>
            <a:r>
              <a:rPr dirty="0" err="1"/>
              <a:t>Disponível</a:t>
            </a:r>
            <a:r>
              <a:rPr dirty="0"/>
              <a:t> </a:t>
            </a:r>
            <a:r>
              <a:rPr dirty="0" err="1"/>
              <a:t>em</a:t>
            </a:r>
            <a:r>
              <a:rPr dirty="0"/>
              <a:t>: h</a:t>
            </a:r>
            <a:r>
              <a:rPr u="sng" dirty="0">
                <a:solidFill>
                  <a:srgbClr val="0000FF"/>
                </a:solidFill>
                <a:uFill>
                  <a:solidFill>
                    <a:srgbClr val="0000FF"/>
                  </a:solidFill>
                </a:uFill>
                <a:hlinkClick r:id="rId3"/>
              </a:rPr>
              <a:t>ttps://www.geni.com/photo/view/6000000040830503334?album_type=photos_of_me&amp;photo_id=6000000040830845085</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lossy-page1-1200px-Juliano_Moreira,_sem_data.tif.jpg"/>
          <p:cNvGrpSpPr/>
          <p:nvPr/>
        </p:nvGrpSpPr>
        <p:grpSpPr>
          <a:xfrm>
            <a:off x="2724821" y="606989"/>
            <a:ext cx="3694359" cy="4958222"/>
            <a:chOff x="0" y="0"/>
            <a:chExt cx="3694358" cy="4958220"/>
          </a:xfrm>
        </p:grpSpPr>
        <p:pic>
          <p:nvPicPr>
            <p:cNvPr id="283" name="lossy-page1-1200px-Juliano_Moreira,_sem_data.tif.jpg" descr="lossy-page1-1200px-Juliano_Moreira,_sem_data.tif.jpg"/>
            <p:cNvPicPr>
              <a:picLocks noChangeAspect="1"/>
            </p:cNvPicPr>
            <p:nvPr/>
          </p:nvPicPr>
          <p:blipFill>
            <a:blip r:embed="rId2" cstate="print">
              <a:extLst/>
            </a:blip>
            <a:stretch>
              <a:fillRect/>
            </a:stretch>
          </p:blipFill>
          <p:spPr>
            <a:xfrm>
              <a:off x="203200" y="215899"/>
              <a:ext cx="3287959" cy="4526422"/>
            </a:xfrm>
            <a:prstGeom prst="rect">
              <a:avLst/>
            </a:prstGeom>
            <a:ln w="12700" cap="flat">
              <a:noFill/>
              <a:miter lim="400000"/>
            </a:ln>
            <a:effectLst/>
          </p:spPr>
        </p:pic>
        <p:pic>
          <p:nvPicPr>
            <p:cNvPr id="284" name="lossy-page1-1200px-Juliano_Moreira,_sem_data.tif.jpg" descr="lossy-page1-1200px-Juliano_Moreira,_sem_data.tif.jpg"/>
            <p:cNvPicPr>
              <a:picLocks noChangeAspect="1"/>
            </p:cNvPicPr>
            <p:nvPr/>
          </p:nvPicPr>
          <p:blipFill>
            <a:blip r:embed="rId3" cstate="print">
              <a:extLst/>
            </a:blip>
            <a:stretch>
              <a:fillRect/>
            </a:stretch>
          </p:blipFill>
          <p:spPr>
            <a:xfrm>
              <a:off x="0" y="-1"/>
              <a:ext cx="3694359" cy="4958222"/>
            </a:xfrm>
            <a:prstGeom prst="rect">
              <a:avLst/>
            </a:prstGeom>
            <a:ln w="12700" cap="flat">
              <a:noFill/>
              <a:miter lim="400000"/>
            </a:ln>
            <a:effectLst/>
          </p:spPr>
        </p:pic>
      </p:grpSp>
      <p:sp>
        <p:nvSpPr>
          <p:cNvPr id="286" name="Juliano Moreira"/>
          <p:cNvSpPr txBox="1"/>
          <p:nvPr/>
        </p:nvSpPr>
        <p:spPr>
          <a:xfrm>
            <a:off x="3487460" y="5662013"/>
            <a:ext cx="2169079"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Juliano Moreira</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tângulo 1"/>
          <p:cNvSpPr txBox="1"/>
          <p:nvPr/>
        </p:nvSpPr>
        <p:spPr>
          <a:xfrm>
            <a:off x="943190" y="600977"/>
            <a:ext cx="7257620" cy="5853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Juliano</a:t>
            </a:r>
            <a:r>
              <a:rPr dirty="0"/>
              <a:t> </a:t>
            </a:r>
            <a:r>
              <a:rPr dirty="0" err="1"/>
              <a:t>Moreira</a:t>
            </a:r>
            <a:endParaRPr dirty="0"/>
          </a:p>
          <a:p>
            <a:pPr algn="ctr">
              <a:defRPr sz="2000"/>
            </a:pPr>
            <a:r>
              <a:rPr dirty="0"/>
              <a:t>(Salvador/BA, 1872- Rio de Janeiro, 1933)</a:t>
            </a:r>
            <a:endParaRPr b="1" dirty="0">
              <a:latin typeface="+mj-lt"/>
              <a:ea typeface="+mj-ea"/>
              <a:cs typeface="+mj-cs"/>
              <a:sym typeface="Helvetica"/>
            </a:endParaRPr>
          </a:p>
          <a:p>
            <a:pPr algn="ctr">
              <a:lnSpc>
                <a:spcPct val="120000"/>
              </a:lnSpc>
              <a:defRPr sz="2000"/>
            </a:pPr>
            <a:endParaRPr lang="pt-BR" dirty="0" smtClean="0"/>
          </a:p>
          <a:p>
            <a:pPr algn="ctr">
              <a:lnSpc>
                <a:spcPct val="120000"/>
              </a:lnSpc>
              <a:defRPr sz="2000"/>
            </a:pPr>
            <a:endParaRPr dirty="0"/>
          </a:p>
          <a:p>
            <a:pPr algn="just">
              <a:defRPr sz="1600"/>
            </a:pPr>
            <a:r>
              <a:rPr dirty="0" err="1"/>
              <a:t>Cientista</a:t>
            </a:r>
            <a:r>
              <a:rPr dirty="0"/>
              <a:t> e </a:t>
            </a:r>
            <a:r>
              <a:rPr dirty="0" err="1"/>
              <a:t>médico</a:t>
            </a:r>
            <a:r>
              <a:rPr dirty="0"/>
              <a:t>, </a:t>
            </a:r>
            <a:r>
              <a:rPr dirty="0" err="1"/>
              <a:t>iniciou</a:t>
            </a:r>
            <a:r>
              <a:rPr dirty="0"/>
              <a:t> </a:t>
            </a:r>
            <a:r>
              <a:rPr dirty="0" err="1"/>
              <a:t>seus</a:t>
            </a:r>
            <a:r>
              <a:rPr dirty="0"/>
              <a:t> </a:t>
            </a:r>
            <a:r>
              <a:rPr dirty="0" err="1"/>
              <a:t>estudos</a:t>
            </a:r>
            <a:r>
              <a:rPr dirty="0"/>
              <a:t> </a:t>
            </a:r>
            <a:r>
              <a:rPr dirty="0" err="1"/>
              <a:t>primários</a:t>
            </a:r>
            <a:r>
              <a:rPr dirty="0"/>
              <a:t> no </a:t>
            </a:r>
            <a:r>
              <a:rPr dirty="0" err="1"/>
              <a:t>Colégio</a:t>
            </a:r>
            <a:r>
              <a:rPr dirty="0"/>
              <a:t> Pedro II e </a:t>
            </a:r>
            <a:r>
              <a:rPr dirty="0" err="1"/>
              <a:t>os</a:t>
            </a:r>
            <a:r>
              <a:rPr dirty="0"/>
              <a:t> </a:t>
            </a:r>
            <a:r>
              <a:rPr dirty="0" err="1"/>
              <a:t>concluiu</a:t>
            </a:r>
            <a:r>
              <a:rPr dirty="0"/>
              <a:t> no </a:t>
            </a:r>
            <a:r>
              <a:rPr dirty="0" err="1"/>
              <a:t>Liceu</a:t>
            </a:r>
            <a:r>
              <a:rPr dirty="0"/>
              <a:t> Provincial. </a:t>
            </a:r>
            <a:r>
              <a:rPr dirty="0" err="1"/>
              <a:t>Foi</a:t>
            </a:r>
            <a:r>
              <a:rPr dirty="0"/>
              <a:t> um dos </a:t>
            </a:r>
            <a:r>
              <a:rPr dirty="0" err="1"/>
              <a:t>fundadores</a:t>
            </a:r>
            <a:r>
              <a:rPr dirty="0"/>
              <a:t> </a:t>
            </a:r>
            <a:r>
              <a:rPr dirty="0" err="1"/>
              <a:t>da</a:t>
            </a:r>
            <a:r>
              <a:rPr dirty="0"/>
              <a:t> </a:t>
            </a:r>
            <a:r>
              <a:rPr dirty="0" err="1"/>
              <a:t>Sociedade</a:t>
            </a:r>
            <a:r>
              <a:rPr dirty="0"/>
              <a:t> de </a:t>
            </a:r>
            <a:r>
              <a:rPr dirty="0" err="1"/>
              <a:t>Medicina</a:t>
            </a:r>
            <a:r>
              <a:rPr dirty="0"/>
              <a:t> e </a:t>
            </a:r>
            <a:r>
              <a:rPr dirty="0" err="1"/>
              <a:t>Cirurgia</a:t>
            </a:r>
            <a:r>
              <a:rPr dirty="0"/>
              <a:t>, </a:t>
            </a:r>
            <a:r>
              <a:rPr dirty="0" err="1"/>
              <a:t>bem</a:t>
            </a:r>
            <a:r>
              <a:rPr dirty="0"/>
              <a:t> </a:t>
            </a:r>
            <a:r>
              <a:rPr dirty="0" err="1"/>
              <a:t>como</a:t>
            </a:r>
            <a:r>
              <a:rPr dirty="0"/>
              <a:t> a </a:t>
            </a:r>
            <a:r>
              <a:rPr dirty="0" err="1"/>
              <a:t>Sociedade</a:t>
            </a:r>
            <a:r>
              <a:rPr dirty="0"/>
              <a:t> de </a:t>
            </a:r>
            <a:r>
              <a:rPr dirty="0" err="1"/>
              <a:t>Medicina</a:t>
            </a:r>
            <a:r>
              <a:rPr dirty="0"/>
              <a:t> Legal, </a:t>
            </a:r>
            <a:r>
              <a:rPr dirty="0" err="1"/>
              <a:t>da</a:t>
            </a:r>
            <a:r>
              <a:rPr dirty="0"/>
              <a:t> Bahia. </a:t>
            </a:r>
            <a:r>
              <a:rPr dirty="0" err="1"/>
              <a:t>Em</a:t>
            </a:r>
            <a:r>
              <a:rPr dirty="0"/>
              <a:t> 1903 </a:t>
            </a:r>
            <a:r>
              <a:rPr dirty="0" err="1"/>
              <a:t>assumiu</a:t>
            </a:r>
            <a:r>
              <a:rPr dirty="0"/>
              <a:t> a </a:t>
            </a:r>
            <a:r>
              <a:rPr dirty="0" err="1"/>
              <a:t>diretoria</a:t>
            </a:r>
            <a:r>
              <a:rPr dirty="0"/>
              <a:t> do Hospital </a:t>
            </a:r>
            <a:r>
              <a:rPr dirty="0" err="1"/>
              <a:t>Nacional</a:t>
            </a:r>
            <a:r>
              <a:rPr dirty="0"/>
              <a:t> de </a:t>
            </a:r>
            <a:r>
              <a:rPr dirty="0" err="1"/>
              <a:t>Alienados</a:t>
            </a:r>
            <a:r>
              <a:rPr dirty="0"/>
              <a:t>. De </a:t>
            </a:r>
            <a:r>
              <a:rPr dirty="0" err="1"/>
              <a:t>sua</a:t>
            </a:r>
            <a:r>
              <a:rPr dirty="0"/>
              <a:t> </a:t>
            </a:r>
            <a:r>
              <a:rPr dirty="0" err="1"/>
              <a:t>iniciativa</a:t>
            </a:r>
            <a:r>
              <a:rPr dirty="0"/>
              <a:t> </a:t>
            </a:r>
            <a:r>
              <a:rPr dirty="0" err="1"/>
              <a:t>foi</a:t>
            </a:r>
            <a:r>
              <a:rPr dirty="0"/>
              <a:t> a lei de </a:t>
            </a:r>
            <a:r>
              <a:rPr dirty="0" err="1"/>
              <a:t>assistência</a:t>
            </a:r>
            <a:r>
              <a:rPr dirty="0"/>
              <a:t> </a:t>
            </a:r>
            <a:r>
              <a:rPr dirty="0" err="1"/>
              <a:t>aos</a:t>
            </a:r>
            <a:r>
              <a:rPr dirty="0"/>
              <a:t> </a:t>
            </a:r>
            <a:r>
              <a:rPr dirty="0" err="1"/>
              <a:t>alienados</a:t>
            </a:r>
            <a:r>
              <a:rPr dirty="0"/>
              <a:t>, </a:t>
            </a:r>
            <a:r>
              <a:rPr dirty="0" err="1"/>
              <a:t>promulgada</a:t>
            </a:r>
            <a:r>
              <a:rPr dirty="0"/>
              <a:t> no </a:t>
            </a:r>
            <a:r>
              <a:rPr dirty="0" err="1"/>
              <a:t>mesmo</a:t>
            </a:r>
            <a:r>
              <a:rPr dirty="0"/>
              <a:t> </a:t>
            </a:r>
            <a:r>
              <a:rPr dirty="0" err="1"/>
              <a:t>ano</a:t>
            </a:r>
            <a:r>
              <a:rPr dirty="0"/>
              <a:t>  e </a:t>
            </a:r>
            <a:r>
              <a:rPr dirty="0" err="1"/>
              <a:t>regulamentada</a:t>
            </a:r>
            <a:r>
              <a:rPr dirty="0"/>
              <a:t> </a:t>
            </a:r>
            <a:r>
              <a:rPr dirty="0" err="1"/>
              <a:t>em</a:t>
            </a:r>
            <a:r>
              <a:rPr dirty="0"/>
              <a:t> 1904.  </a:t>
            </a:r>
            <a:r>
              <a:rPr dirty="0" err="1"/>
              <a:t>Juliano</a:t>
            </a:r>
            <a:r>
              <a:rPr dirty="0"/>
              <a:t> </a:t>
            </a:r>
            <a:r>
              <a:rPr dirty="0" err="1"/>
              <a:t>Moreira</a:t>
            </a:r>
            <a:r>
              <a:rPr dirty="0"/>
              <a:t> </a:t>
            </a:r>
            <a:r>
              <a:rPr dirty="0" err="1"/>
              <a:t>foi</a:t>
            </a:r>
            <a:r>
              <a:rPr dirty="0"/>
              <a:t> um dos </a:t>
            </a:r>
            <a:r>
              <a:rPr dirty="0" err="1"/>
              <a:t>primeiros</a:t>
            </a:r>
            <a:r>
              <a:rPr dirty="0"/>
              <a:t> </a:t>
            </a:r>
            <a:r>
              <a:rPr dirty="0" err="1"/>
              <a:t>homens</a:t>
            </a:r>
            <a:r>
              <a:rPr dirty="0"/>
              <a:t> </a:t>
            </a:r>
            <a:r>
              <a:rPr dirty="0" err="1"/>
              <a:t>da</a:t>
            </a:r>
            <a:r>
              <a:rPr dirty="0"/>
              <a:t> </a:t>
            </a:r>
            <a:r>
              <a:rPr dirty="0" err="1"/>
              <a:t>área</a:t>
            </a:r>
            <a:r>
              <a:rPr dirty="0"/>
              <a:t> </a:t>
            </a:r>
            <a:r>
              <a:rPr dirty="0" err="1"/>
              <a:t>médica</a:t>
            </a:r>
            <a:r>
              <a:rPr dirty="0"/>
              <a:t> a </a:t>
            </a:r>
            <a:r>
              <a:rPr dirty="0" err="1"/>
              <a:t>apontar</a:t>
            </a:r>
            <a:r>
              <a:rPr dirty="0"/>
              <a:t> </a:t>
            </a:r>
            <a:r>
              <a:rPr dirty="0" err="1"/>
              <a:t>que</a:t>
            </a:r>
            <a:r>
              <a:rPr dirty="0"/>
              <a:t> a </a:t>
            </a:r>
            <a:r>
              <a:rPr dirty="0" err="1"/>
              <a:t>problemática</a:t>
            </a:r>
            <a:r>
              <a:rPr dirty="0"/>
              <a:t> racial no </a:t>
            </a:r>
            <a:r>
              <a:rPr dirty="0" err="1"/>
              <a:t>Brasil</a:t>
            </a:r>
            <a:r>
              <a:rPr dirty="0"/>
              <a:t> (e no </a:t>
            </a:r>
            <a:r>
              <a:rPr dirty="0" err="1"/>
              <a:t>mundo</a:t>
            </a:r>
            <a:r>
              <a:rPr dirty="0"/>
              <a:t>) era </a:t>
            </a:r>
            <a:r>
              <a:rPr dirty="0" err="1"/>
              <a:t>uma</a:t>
            </a:r>
            <a:r>
              <a:rPr dirty="0"/>
              <a:t> </a:t>
            </a:r>
            <a:r>
              <a:rPr dirty="0" err="1"/>
              <a:t>questão</a:t>
            </a:r>
            <a:r>
              <a:rPr dirty="0"/>
              <a:t> social, e </a:t>
            </a:r>
            <a:r>
              <a:rPr dirty="0" err="1"/>
              <a:t>não</a:t>
            </a:r>
            <a:r>
              <a:rPr dirty="0"/>
              <a:t> </a:t>
            </a:r>
            <a:r>
              <a:rPr dirty="0" err="1"/>
              <a:t>biológica</a:t>
            </a:r>
            <a:r>
              <a:rPr dirty="0"/>
              <a:t> </a:t>
            </a:r>
            <a:r>
              <a:rPr dirty="0" err="1"/>
              <a:t>como</a:t>
            </a:r>
            <a:r>
              <a:rPr dirty="0"/>
              <a:t> </a:t>
            </a:r>
            <a:r>
              <a:rPr dirty="0" err="1"/>
              <a:t>muitos</a:t>
            </a:r>
            <a:r>
              <a:rPr dirty="0"/>
              <a:t> </a:t>
            </a:r>
            <a:r>
              <a:rPr dirty="0" err="1"/>
              <a:t>acreditavam</a:t>
            </a:r>
            <a:r>
              <a:rPr dirty="0"/>
              <a:t>. </a:t>
            </a:r>
            <a:r>
              <a:rPr dirty="0" err="1"/>
              <a:t>Seus</a:t>
            </a:r>
            <a:r>
              <a:rPr dirty="0"/>
              <a:t> </a:t>
            </a:r>
            <a:r>
              <a:rPr dirty="0" err="1"/>
              <a:t>conceitos</a:t>
            </a:r>
            <a:r>
              <a:rPr dirty="0"/>
              <a:t> </a:t>
            </a:r>
            <a:r>
              <a:rPr dirty="0" err="1"/>
              <a:t>médicos</a:t>
            </a:r>
            <a:r>
              <a:rPr dirty="0"/>
              <a:t> e </a:t>
            </a:r>
            <a:r>
              <a:rPr dirty="0" err="1"/>
              <a:t>atuação</a:t>
            </a:r>
            <a:r>
              <a:rPr dirty="0"/>
              <a:t> </a:t>
            </a:r>
            <a:r>
              <a:rPr dirty="0" err="1"/>
              <a:t>foram</a:t>
            </a:r>
            <a:r>
              <a:rPr dirty="0"/>
              <a:t> </a:t>
            </a:r>
            <a:r>
              <a:rPr dirty="0" err="1"/>
              <a:t>fundamentais</a:t>
            </a:r>
            <a:r>
              <a:rPr dirty="0"/>
              <a:t> </a:t>
            </a:r>
            <a:r>
              <a:rPr dirty="0" err="1"/>
              <a:t>para</a:t>
            </a:r>
            <a:r>
              <a:rPr dirty="0"/>
              <a:t> o </a:t>
            </a:r>
            <a:r>
              <a:rPr dirty="0" err="1"/>
              <a:t>nascimento</a:t>
            </a:r>
            <a:r>
              <a:rPr dirty="0"/>
              <a:t> </a:t>
            </a:r>
            <a:r>
              <a:rPr dirty="0" err="1"/>
              <a:t>da</a:t>
            </a:r>
            <a:r>
              <a:rPr dirty="0"/>
              <a:t> </a:t>
            </a:r>
            <a:r>
              <a:rPr dirty="0" err="1"/>
              <a:t>psiquiatria</a:t>
            </a:r>
            <a:r>
              <a:rPr dirty="0"/>
              <a:t> </a:t>
            </a:r>
            <a:r>
              <a:rPr dirty="0" err="1"/>
              <a:t>brasileira</a:t>
            </a:r>
            <a:r>
              <a:rPr dirty="0"/>
              <a:t>.</a:t>
            </a:r>
          </a:p>
          <a:p>
            <a:pPr algn="just">
              <a:defRPr sz="2000"/>
            </a:pPr>
            <a:endParaRPr dirty="0"/>
          </a:p>
          <a:p>
            <a:pPr algn="just">
              <a:defRPr sz="2000"/>
            </a:pPr>
            <a:endParaRPr dirty="0"/>
          </a:p>
          <a:p>
            <a:pPr>
              <a:defRPr sz="1200"/>
            </a:pPr>
            <a:r>
              <a:rPr dirty="0" err="1" smtClean="0"/>
              <a:t>Referências</a:t>
            </a:r>
            <a:r>
              <a:rPr dirty="0"/>
              <a:t>: </a:t>
            </a:r>
          </a:p>
          <a:p>
            <a:pPr>
              <a:defRPr sz="1200"/>
            </a:pPr>
            <a:endParaRPr dirty="0"/>
          </a:p>
          <a:p>
            <a:pPr>
              <a:defRPr sz="1200"/>
            </a:pPr>
            <a:r>
              <a:rPr dirty="0" err="1"/>
              <a:t>Biografia</a:t>
            </a:r>
            <a:r>
              <a:rPr dirty="0"/>
              <a:t>:  ODA, Ana Maria G. R. e  DALGALARRONDO, Paulo. </a:t>
            </a:r>
            <a:r>
              <a:rPr dirty="0" err="1"/>
              <a:t>Juliano</a:t>
            </a:r>
            <a:r>
              <a:rPr dirty="0"/>
              <a:t> </a:t>
            </a:r>
            <a:r>
              <a:rPr dirty="0" err="1"/>
              <a:t>Moreira</a:t>
            </a:r>
            <a:r>
              <a:rPr dirty="0"/>
              <a:t>: um </a:t>
            </a:r>
            <a:r>
              <a:rPr dirty="0" err="1"/>
              <a:t>psiquiatra</a:t>
            </a:r>
            <a:r>
              <a:rPr dirty="0"/>
              <a:t> negro </a:t>
            </a:r>
            <a:r>
              <a:rPr dirty="0" err="1"/>
              <a:t>frente</a:t>
            </a:r>
            <a:r>
              <a:rPr dirty="0"/>
              <a:t> </a:t>
            </a:r>
            <a:r>
              <a:rPr dirty="0" err="1"/>
              <a:t>ao</a:t>
            </a:r>
            <a:r>
              <a:rPr dirty="0"/>
              <a:t> </a:t>
            </a:r>
            <a:r>
              <a:rPr dirty="0" err="1"/>
              <a:t>racismo</a:t>
            </a:r>
            <a:r>
              <a:rPr dirty="0"/>
              <a:t> </a:t>
            </a:r>
            <a:r>
              <a:rPr dirty="0" err="1"/>
              <a:t>científico</a:t>
            </a:r>
            <a:r>
              <a:rPr dirty="0"/>
              <a:t>. </a:t>
            </a:r>
            <a:r>
              <a:rPr i="1" dirty="0">
                <a:latin typeface="+mj-lt"/>
                <a:ea typeface="+mj-ea"/>
                <a:cs typeface="+mj-cs"/>
                <a:sym typeface="Helvetica"/>
              </a:rPr>
              <a:t>Ver. Bras. </a:t>
            </a:r>
            <a:r>
              <a:rPr i="1" dirty="0" err="1">
                <a:latin typeface="+mj-lt"/>
                <a:ea typeface="+mj-ea"/>
                <a:cs typeface="+mj-cs"/>
                <a:sym typeface="Helvetica"/>
              </a:rPr>
              <a:t>Psiquiatria</a:t>
            </a:r>
            <a:r>
              <a:rPr i="1" dirty="0">
                <a:latin typeface="+mj-lt"/>
                <a:ea typeface="+mj-ea"/>
                <a:cs typeface="+mj-cs"/>
                <a:sym typeface="Helvetica"/>
              </a:rPr>
              <a:t>, </a:t>
            </a:r>
            <a:r>
              <a:rPr dirty="0"/>
              <a:t>2010, 22 (4): 178-179.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http://www.scielo.br/scielo.php?script=sci_arttext&amp;pid=S1516-44462000000400007 </a:t>
            </a:r>
            <a:r>
              <a:rPr dirty="0"/>
              <a:t>.</a:t>
            </a:r>
            <a:r>
              <a:rPr dirty="0" err="1"/>
              <a:t>Acessado</a:t>
            </a:r>
            <a:r>
              <a:rPr dirty="0"/>
              <a:t> </a:t>
            </a:r>
            <a:r>
              <a:rPr dirty="0" err="1"/>
              <a:t>em</a:t>
            </a:r>
            <a:r>
              <a:rPr dirty="0"/>
              <a:t>: 03 de </a:t>
            </a:r>
            <a:r>
              <a:rPr dirty="0" err="1"/>
              <a:t>agosto</a:t>
            </a:r>
            <a:r>
              <a:rPr dirty="0"/>
              <a:t> de 2019;  SANTOS, </a:t>
            </a:r>
            <a:r>
              <a:rPr dirty="0" err="1"/>
              <a:t>Ynaê</a:t>
            </a:r>
            <a:r>
              <a:rPr dirty="0"/>
              <a:t> Lopes. </a:t>
            </a:r>
            <a:r>
              <a:rPr i="1" dirty="0" err="1">
                <a:latin typeface="+mj-lt"/>
                <a:ea typeface="+mj-ea"/>
                <a:cs typeface="+mj-cs"/>
                <a:sym typeface="Helvetica"/>
              </a:rPr>
              <a:t>Médico</a:t>
            </a:r>
            <a:r>
              <a:rPr i="1" dirty="0">
                <a:latin typeface="+mj-lt"/>
                <a:ea typeface="+mj-ea"/>
                <a:cs typeface="+mj-cs"/>
                <a:sym typeface="Helvetica"/>
              </a:rPr>
              <a:t>, negro e </a:t>
            </a:r>
            <a:r>
              <a:rPr i="1" dirty="0" err="1">
                <a:latin typeface="+mj-lt"/>
                <a:ea typeface="+mj-ea"/>
                <a:cs typeface="+mj-cs"/>
                <a:sym typeface="Helvetica"/>
              </a:rPr>
              <a:t>notório</a:t>
            </a:r>
            <a:r>
              <a:rPr i="1" dirty="0">
                <a:latin typeface="+mj-lt"/>
                <a:ea typeface="+mj-ea"/>
                <a:cs typeface="+mj-cs"/>
                <a:sym typeface="Helvetica"/>
              </a:rPr>
              <a:t> </a:t>
            </a:r>
            <a:r>
              <a:rPr i="1" dirty="0" err="1">
                <a:latin typeface="+mj-lt"/>
                <a:ea typeface="+mj-ea"/>
                <a:cs typeface="+mj-cs"/>
                <a:sym typeface="Helvetica"/>
              </a:rPr>
              <a:t>pai</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psiquiatria</a:t>
            </a:r>
            <a:r>
              <a:rPr i="1" dirty="0">
                <a:latin typeface="+mj-lt"/>
                <a:ea typeface="+mj-ea"/>
                <a:cs typeface="+mj-cs"/>
                <a:sym typeface="Helvetica"/>
              </a:rPr>
              <a:t> </a:t>
            </a:r>
            <a:r>
              <a:rPr i="1" dirty="0" err="1">
                <a:latin typeface="+mj-lt"/>
                <a:ea typeface="+mj-ea"/>
                <a:cs typeface="+mj-cs"/>
                <a:sym typeface="Helvetica"/>
              </a:rPr>
              <a:t>brasileira</a:t>
            </a:r>
            <a:r>
              <a:rPr i="1" dirty="0">
                <a:latin typeface="+mj-lt"/>
                <a:ea typeface="+mj-ea"/>
                <a:cs typeface="+mj-cs"/>
                <a:sym typeface="Helvetica"/>
              </a:rPr>
              <a:t>. </a:t>
            </a:r>
            <a:r>
              <a:rPr dirty="0"/>
              <a:t>Niteroi, </a:t>
            </a:r>
            <a:r>
              <a:rPr dirty="0" err="1"/>
              <a:t>Eduff</a:t>
            </a:r>
            <a:r>
              <a:rPr dirty="0"/>
              <a:t>, 2020.</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https://pt.wikipedia.org/wiki/Juliano_Moreira</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image24.jpeg"/>
          <p:cNvGrpSpPr/>
          <p:nvPr/>
        </p:nvGrpSpPr>
        <p:grpSpPr>
          <a:xfrm>
            <a:off x="3099487" y="788520"/>
            <a:ext cx="2945026" cy="4569760"/>
            <a:chOff x="0" y="0"/>
            <a:chExt cx="2945025" cy="4569759"/>
          </a:xfrm>
        </p:grpSpPr>
        <p:pic>
          <p:nvPicPr>
            <p:cNvPr id="290" name="image24.jpeg" descr="image24.jpeg"/>
            <p:cNvPicPr>
              <a:picLocks noChangeAspect="1"/>
            </p:cNvPicPr>
            <p:nvPr/>
          </p:nvPicPr>
          <p:blipFill>
            <a:blip r:embed="rId2" cstate="print">
              <a:extLst/>
            </a:blip>
            <a:stretch>
              <a:fillRect/>
            </a:stretch>
          </p:blipFill>
          <p:spPr>
            <a:xfrm>
              <a:off x="203200" y="215900"/>
              <a:ext cx="2538626" cy="4137959"/>
            </a:xfrm>
            <a:prstGeom prst="rect">
              <a:avLst/>
            </a:prstGeom>
            <a:ln w="12700" cap="flat">
              <a:noFill/>
              <a:miter lim="400000"/>
            </a:ln>
            <a:effectLst/>
          </p:spPr>
        </p:pic>
        <p:pic>
          <p:nvPicPr>
            <p:cNvPr id="291" name="image24.jpeg" descr="image24.jpeg"/>
            <p:cNvPicPr>
              <a:picLocks noChangeAspect="1"/>
            </p:cNvPicPr>
            <p:nvPr/>
          </p:nvPicPr>
          <p:blipFill>
            <a:blip r:embed="rId3" cstate="print">
              <a:extLst/>
            </a:blip>
            <a:stretch>
              <a:fillRect/>
            </a:stretch>
          </p:blipFill>
          <p:spPr>
            <a:xfrm>
              <a:off x="0" y="-1"/>
              <a:ext cx="2945026" cy="4569760"/>
            </a:xfrm>
            <a:prstGeom prst="rect">
              <a:avLst/>
            </a:prstGeom>
            <a:ln w="12700" cap="flat">
              <a:noFill/>
              <a:miter lim="400000"/>
            </a:ln>
            <a:effectLst/>
          </p:spPr>
        </p:pic>
      </p:grpSp>
      <p:sp>
        <p:nvSpPr>
          <p:cNvPr id="293" name="Hilário Jovino Ferreira"/>
          <p:cNvSpPr txBox="1"/>
          <p:nvPr/>
        </p:nvSpPr>
        <p:spPr>
          <a:xfrm>
            <a:off x="3138651" y="5446113"/>
            <a:ext cx="3069899"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Hilário Jovino Ferreira</a:t>
            </a: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tângulo 1"/>
          <p:cNvSpPr txBox="1"/>
          <p:nvPr/>
        </p:nvSpPr>
        <p:spPr>
          <a:xfrm>
            <a:off x="943190" y="603681"/>
            <a:ext cx="7257620" cy="5864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Hilário Jovino Ferreira</a:t>
            </a:r>
          </a:p>
          <a:p>
            <a:pPr algn="ctr">
              <a:defRPr sz="2000"/>
            </a:pPr>
            <a:r>
              <a:t>(Pernambuco, c. 1875 –  Rio de Janeiro, c.1933)</a:t>
            </a:r>
            <a:endParaRPr b="1">
              <a:latin typeface="+mj-lt"/>
              <a:ea typeface="+mj-ea"/>
              <a:cs typeface="+mj-cs"/>
              <a:sym typeface="Helvetica"/>
            </a:endParaRPr>
          </a:p>
          <a:p>
            <a:pPr algn="ctr">
              <a:defRPr sz="2000" b="1">
                <a:latin typeface="+mj-lt"/>
                <a:ea typeface="+mj-ea"/>
                <a:cs typeface="+mj-cs"/>
                <a:sym typeface="Helvetica"/>
              </a:defRPr>
            </a:pPr>
            <a:endParaRPr/>
          </a:p>
          <a:p>
            <a:pPr algn="ctr">
              <a:defRPr sz="2000" b="1">
                <a:latin typeface="+mj-lt"/>
                <a:ea typeface="+mj-ea"/>
                <a:cs typeface="+mj-cs"/>
                <a:sym typeface="Helvetica"/>
              </a:defRPr>
            </a:pPr>
            <a:endParaRPr/>
          </a:p>
          <a:p>
            <a:pPr algn="just">
              <a:defRPr sz="2000"/>
            </a:pPr>
            <a:r>
              <a:t>Filho de escravizados, estivador, operário do Arsenal de Marinha, ogã do terreiro de João Alabá, ali residiu logo que chegou ao Rio de Janeiro, provavelmente em 1872. É considerado fundador e dinamizador de diversos ranchos no final do século XIX, no Rio de janeiro, além de ser mestre da arte de tirar versos. </a:t>
            </a:r>
            <a:endParaRPr b="1">
              <a:latin typeface="+mj-lt"/>
              <a:ea typeface="+mj-ea"/>
              <a:cs typeface="+mj-cs"/>
              <a:sym typeface="Helvetica"/>
            </a:endParaRPr>
          </a:p>
          <a:p>
            <a:pPr algn="ctr">
              <a:defRPr sz="2000" b="1">
                <a:latin typeface="+mj-lt"/>
                <a:ea typeface="+mj-ea"/>
                <a:cs typeface="+mj-cs"/>
                <a:sym typeface="Helvetica"/>
              </a:defRPr>
            </a:pPr>
            <a:endParaRPr/>
          </a:p>
          <a:p>
            <a:pPr algn="just">
              <a:defRPr sz="2000"/>
            </a:pPr>
            <a:endParaRPr/>
          </a:p>
          <a:p>
            <a:pPr algn="just">
              <a:defRPr sz="2000"/>
            </a:pPr>
            <a:endParaRPr/>
          </a:p>
          <a:p>
            <a:pPr algn="just">
              <a:defRPr sz="2000"/>
            </a:pPr>
            <a:endParaRPr/>
          </a:p>
          <a:p>
            <a:pPr algn="just">
              <a:defRPr sz="2000"/>
            </a:pPr>
            <a:endParaRPr/>
          </a:p>
          <a:p>
            <a:pPr algn="just">
              <a:defRPr sz="2000"/>
            </a:pPr>
            <a:endParaRPr/>
          </a:p>
          <a:p>
            <a:pPr>
              <a:defRPr sz="1200"/>
            </a:pPr>
            <a:r>
              <a:t>Referência: </a:t>
            </a:r>
          </a:p>
          <a:p>
            <a:pPr>
              <a:defRPr sz="1200"/>
            </a:pPr>
            <a:endParaRPr/>
          </a:p>
          <a:p>
            <a:pPr>
              <a:defRPr sz="1200"/>
            </a:pPr>
            <a:r>
              <a:t>Biografia: Disponível em:</a:t>
            </a:r>
            <a:r>
              <a:rPr u="sng">
                <a:solidFill>
                  <a:srgbClr val="0000FF"/>
                </a:solidFill>
                <a:uFill>
                  <a:solidFill>
                    <a:srgbClr val="0000FF"/>
                  </a:solidFill>
                </a:uFill>
                <a:hlinkClick r:id="rId2"/>
              </a:rPr>
              <a:t>http://dicionariompb.com.br/hilario-jovino-ferreira</a:t>
            </a:r>
            <a:r>
              <a:t>. Acessado em: 10 de agosto de 2019; LOPES, Nei. </a:t>
            </a:r>
            <a:r>
              <a:rPr i="1">
                <a:latin typeface="+mj-lt"/>
                <a:ea typeface="+mj-ea"/>
                <a:cs typeface="+mj-cs"/>
                <a:sym typeface="Helvetica"/>
              </a:rPr>
              <a:t>Partido Alto, Samba de Bamba,</a:t>
            </a:r>
            <a:r>
              <a:t> Rio de Janeiro, Pallas, 2005.</a:t>
            </a:r>
          </a:p>
          <a:p>
            <a:pPr>
              <a:defRPr sz="1200"/>
            </a:pPr>
            <a:endParaRPr/>
          </a:p>
          <a:p>
            <a:pPr>
              <a:defRPr sz="1200"/>
            </a:pPr>
            <a:r>
              <a:t>Imagem: Disponível em:. </a:t>
            </a:r>
            <a:r>
              <a:rPr u="sng">
                <a:solidFill>
                  <a:srgbClr val="0000FF"/>
                </a:solidFill>
                <a:uFill>
                  <a:solidFill>
                    <a:srgbClr val="0000FF"/>
                  </a:solidFill>
                </a:uFill>
              </a:rPr>
              <a:t>https://pt.wikipedia.org/wiki/Hilário_Jovino_Ferreira </a:t>
            </a:r>
            <a:r>
              <a:t>Acessado em: 10 de agosto de 2019.</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 name="Picture 2"/>
          <p:cNvGrpSpPr/>
          <p:nvPr/>
        </p:nvGrpSpPr>
        <p:grpSpPr>
          <a:xfrm>
            <a:off x="1965272" y="911144"/>
            <a:ext cx="5213457" cy="4211695"/>
            <a:chOff x="0" y="0"/>
            <a:chExt cx="5213456" cy="4211694"/>
          </a:xfrm>
        </p:grpSpPr>
        <p:pic>
          <p:nvPicPr>
            <p:cNvPr id="297" name="Picture 2" descr="Picture 2"/>
            <p:cNvPicPr>
              <a:picLocks noChangeAspect="1"/>
            </p:cNvPicPr>
            <p:nvPr/>
          </p:nvPicPr>
          <p:blipFill>
            <a:blip r:embed="rId2" cstate="print">
              <a:extLst/>
            </a:blip>
            <a:stretch>
              <a:fillRect/>
            </a:stretch>
          </p:blipFill>
          <p:spPr>
            <a:xfrm>
              <a:off x="203199" y="215900"/>
              <a:ext cx="4807058" cy="3779895"/>
            </a:xfrm>
            <a:prstGeom prst="rect">
              <a:avLst/>
            </a:prstGeom>
            <a:ln w="12700" cap="flat">
              <a:noFill/>
              <a:miter lim="400000"/>
            </a:ln>
            <a:effectLst/>
          </p:spPr>
        </p:pic>
        <p:pic>
          <p:nvPicPr>
            <p:cNvPr id="298" name="Picture 2" descr="Picture 2"/>
            <p:cNvPicPr>
              <a:picLocks noChangeAspect="1"/>
            </p:cNvPicPr>
            <p:nvPr/>
          </p:nvPicPr>
          <p:blipFill>
            <a:blip r:embed="rId3" cstate="print">
              <a:extLst/>
            </a:blip>
            <a:stretch>
              <a:fillRect/>
            </a:stretch>
          </p:blipFill>
          <p:spPr>
            <a:xfrm>
              <a:off x="-1" y="0"/>
              <a:ext cx="5213458" cy="4211695"/>
            </a:xfrm>
            <a:prstGeom prst="rect">
              <a:avLst/>
            </a:prstGeom>
            <a:ln w="12700" cap="flat">
              <a:noFill/>
              <a:miter lim="400000"/>
            </a:ln>
            <a:effectLst/>
          </p:spPr>
        </p:pic>
      </p:grpSp>
      <p:sp>
        <p:nvSpPr>
          <p:cNvPr id="300" name="José Ângelo Vieira de Brito"/>
          <p:cNvSpPr txBox="1"/>
          <p:nvPr/>
        </p:nvSpPr>
        <p:spPr>
          <a:xfrm>
            <a:off x="2705809" y="5217513"/>
            <a:ext cx="373238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José Ângelo Vieira de Brito</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Henrique Alves de Mesquita…"/>
          <p:cNvSpPr txBox="1">
            <a:spLocks noGrp="1"/>
          </p:cNvSpPr>
          <p:nvPr>
            <p:ph type="ctrTitle"/>
          </p:nvPr>
        </p:nvSpPr>
        <p:spPr>
          <a:xfrm>
            <a:off x="539551" y="476671"/>
            <a:ext cx="8136906" cy="5919467"/>
          </a:xfrm>
          <a:prstGeom prst="rect">
            <a:avLst/>
          </a:prstGeom>
        </p:spPr>
        <p:txBody>
          <a:bodyPr/>
          <a:lstStyle/>
          <a:p>
            <a:pPr defTabSz="859536">
              <a:lnSpc>
                <a:spcPct val="120000"/>
              </a:lnSpc>
              <a:defRPr sz="2000" b="1">
                <a:latin typeface="+mj-lt"/>
                <a:ea typeface="+mj-ea"/>
                <a:cs typeface="+mj-cs"/>
                <a:sym typeface="Helvetica"/>
              </a:defRPr>
            </a:pPr>
            <a:r>
              <a:t>Henrique Alves de Mesquita</a:t>
            </a:r>
          </a:p>
          <a:p>
            <a:pPr defTabSz="859536">
              <a:lnSpc>
                <a:spcPct val="120000"/>
              </a:lnSpc>
              <a:defRPr sz="1800"/>
            </a:pPr>
            <a:r>
              <a:t>(Rio de Janeiro/RJ, 1830- 1906) </a:t>
            </a:r>
            <a:br/>
            <a:endParaRPr/>
          </a:p>
          <a:p>
            <a:pPr algn="just" defTabSz="859536">
              <a:lnSpc>
                <a:spcPct val="120000"/>
              </a:lnSpc>
              <a:defRPr sz="2200"/>
            </a:pPr>
            <a:r>
              <a:t>Maestro, organista, trompetista e professor, destacou-se pelas composições de valsas, polcas, maxixes, tangos brasileiros e batuques para operetas e teatros.   de pelas suas composições para o teatro.  Tendo participado do Imperial Conservatório de Música, foi efetivado, em 1904, no então Instituto Nacional de Música, como professor de instrumentos de metal.</a:t>
            </a:r>
            <a:endParaRPr sz="1800"/>
          </a:p>
          <a:p>
            <a:pPr algn="just" defTabSz="859536">
              <a:defRPr sz="1100"/>
            </a:pPr>
            <a:endParaRPr/>
          </a:p>
          <a:p>
            <a:pPr algn="just" defTabSz="859536">
              <a:defRPr sz="1100"/>
            </a:pPr>
            <a:endParaRPr/>
          </a:p>
          <a:p>
            <a:pPr algn="just" defTabSz="859536">
              <a:defRPr sz="1100"/>
            </a:pPr>
            <a:endParaRPr/>
          </a:p>
          <a:p>
            <a:pPr algn="l" defTabSz="859536">
              <a:defRPr sz="1300"/>
            </a:pPr>
            <a:r>
              <a:t>Referência: </a:t>
            </a:r>
            <a:br/>
            <a:r>
              <a:t>Biografia:  Disponível em: </a:t>
            </a:r>
            <a:r>
              <a:rPr sz="1000" u="sng">
                <a:solidFill>
                  <a:srgbClr val="0000FF"/>
                </a:solidFill>
                <a:uFill>
                  <a:solidFill>
                    <a:srgbClr val="0000FF"/>
                  </a:solidFill>
                </a:uFill>
                <a:hlinkClick r:id="rId2"/>
              </a:rPr>
              <a:t>http://dicionariompb.com.br/henrique-alves-de-mesquita/dados-artisticos </a:t>
            </a:r>
            <a:r>
              <a:t>Acessado em 06 de agosto de 2019;  AUGUSTO, Antônio José. </a:t>
            </a:r>
            <a:r>
              <a:rPr i="1">
                <a:latin typeface="+mj-lt"/>
                <a:ea typeface="+mj-ea"/>
                <a:cs typeface="+mj-cs"/>
                <a:sym typeface="Helvetica"/>
              </a:rPr>
              <a:t>Henrique  Alves de Mesquita: </a:t>
            </a:r>
            <a:r>
              <a:t> da pérola mais luminosa à poeira do esquecimento.  Rio de Janeiro: Folha Seca,  2014.</a:t>
            </a:r>
            <a:br/>
            <a:r>
              <a:t/>
            </a:r>
            <a:br/>
            <a:r>
              <a:t>Imagem:</a:t>
            </a:r>
            <a:br/>
            <a:r>
              <a:t>Disponível em: </a:t>
            </a:r>
            <a:r>
              <a:rPr u="sng">
                <a:solidFill>
                  <a:srgbClr val="0000FF"/>
                </a:solidFill>
                <a:uFill>
                  <a:solidFill>
                    <a:srgbClr val="0000FF"/>
                  </a:solidFill>
                </a:uFill>
                <a:hlinkClick r:id="rId3"/>
              </a:rPr>
              <a:t>https://musicabrasilis.org.br/compositores/henrique-alves-de-mesquita</a:t>
            </a:r>
            <a:r>
              <a:t>. Acessado em 06 de agosto de 2019.</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Retângulo 1"/>
          <p:cNvSpPr txBox="1"/>
          <p:nvPr/>
        </p:nvSpPr>
        <p:spPr>
          <a:xfrm>
            <a:off x="943190" y="260649"/>
            <a:ext cx="7257620" cy="638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José </a:t>
            </a:r>
            <a:r>
              <a:rPr dirty="0" err="1"/>
              <a:t>Ângelo</a:t>
            </a:r>
            <a:r>
              <a:rPr dirty="0"/>
              <a:t> Vieira de </a:t>
            </a:r>
            <a:r>
              <a:rPr dirty="0" err="1"/>
              <a:t>Brito</a:t>
            </a:r>
            <a:endParaRPr dirty="0"/>
          </a:p>
          <a:p>
            <a:pPr algn="ctr">
              <a:defRPr sz="2000"/>
            </a:pPr>
            <a:r>
              <a:rPr dirty="0"/>
              <a:t>( ? -  Rio de Janeiro/RJ , 20 de </a:t>
            </a:r>
            <a:r>
              <a:rPr dirty="0" err="1"/>
              <a:t>janeiro</a:t>
            </a:r>
            <a:r>
              <a:rPr dirty="0"/>
              <a:t> de 1934)</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Suas</a:t>
            </a:r>
            <a:r>
              <a:rPr dirty="0"/>
              <a:t>  </a:t>
            </a:r>
            <a:r>
              <a:rPr dirty="0" err="1"/>
              <a:t>maiores</a:t>
            </a:r>
            <a:r>
              <a:rPr dirty="0"/>
              <a:t>  </a:t>
            </a:r>
            <a:r>
              <a:rPr dirty="0" err="1"/>
              <a:t>contribuições</a:t>
            </a:r>
            <a:r>
              <a:rPr dirty="0"/>
              <a:t>  </a:t>
            </a:r>
            <a:r>
              <a:rPr dirty="0" err="1"/>
              <a:t>para</a:t>
            </a:r>
            <a:r>
              <a:rPr dirty="0"/>
              <a:t>  o  campo  </a:t>
            </a:r>
            <a:r>
              <a:rPr dirty="0" err="1"/>
              <a:t>intelectual</a:t>
            </a:r>
            <a:r>
              <a:rPr dirty="0"/>
              <a:t>  </a:t>
            </a:r>
            <a:r>
              <a:rPr dirty="0" err="1"/>
              <a:t>foram</a:t>
            </a:r>
            <a:r>
              <a:rPr dirty="0"/>
              <a:t>  </a:t>
            </a:r>
            <a:r>
              <a:rPr dirty="0" err="1"/>
              <a:t>suas</a:t>
            </a:r>
            <a:r>
              <a:rPr dirty="0"/>
              <a:t>  </a:t>
            </a:r>
            <a:r>
              <a:rPr dirty="0" err="1"/>
              <a:t>produções</a:t>
            </a:r>
            <a:r>
              <a:rPr dirty="0"/>
              <a:t> </a:t>
            </a:r>
            <a:r>
              <a:rPr dirty="0" err="1"/>
              <a:t>culturais</a:t>
            </a:r>
            <a:r>
              <a:rPr dirty="0"/>
              <a:t>.  </a:t>
            </a:r>
            <a:r>
              <a:rPr dirty="0" err="1"/>
              <a:t>Ele</a:t>
            </a:r>
            <a:r>
              <a:rPr dirty="0"/>
              <a:t>  </a:t>
            </a:r>
            <a:r>
              <a:rPr dirty="0" err="1"/>
              <a:t>foi</a:t>
            </a:r>
            <a:r>
              <a:rPr dirty="0"/>
              <a:t>  </a:t>
            </a:r>
            <a:r>
              <a:rPr dirty="0" err="1"/>
              <a:t>romancista</a:t>
            </a:r>
            <a:r>
              <a:rPr dirty="0"/>
              <a:t>,  </a:t>
            </a:r>
            <a:r>
              <a:rPr dirty="0" err="1"/>
              <a:t>teatrólogo</a:t>
            </a:r>
            <a:r>
              <a:rPr dirty="0"/>
              <a:t>  e  </a:t>
            </a:r>
            <a:r>
              <a:rPr dirty="0" err="1"/>
              <a:t>jornalista</a:t>
            </a:r>
            <a:r>
              <a:rPr dirty="0"/>
              <a:t>.  Como  </a:t>
            </a:r>
            <a:r>
              <a:rPr dirty="0" err="1"/>
              <a:t>romancista</a:t>
            </a:r>
            <a:r>
              <a:rPr dirty="0"/>
              <a:t>,  </a:t>
            </a:r>
            <a:r>
              <a:rPr dirty="0" err="1"/>
              <a:t>ele</a:t>
            </a:r>
            <a:r>
              <a:rPr dirty="0"/>
              <a:t>  </a:t>
            </a:r>
            <a:r>
              <a:rPr dirty="0" err="1"/>
              <a:t>escreveu</a:t>
            </a:r>
            <a:r>
              <a:rPr dirty="0"/>
              <a:t> </a:t>
            </a:r>
            <a:r>
              <a:rPr dirty="0" err="1"/>
              <a:t>diversas</a:t>
            </a:r>
            <a:r>
              <a:rPr dirty="0"/>
              <a:t>  </a:t>
            </a:r>
            <a:r>
              <a:rPr dirty="0" err="1"/>
              <a:t>obras</a:t>
            </a:r>
            <a:r>
              <a:rPr dirty="0"/>
              <a:t>  </a:t>
            </a:r>
            <a:r>
              <a:rPr dirty="0" err="1"/>
              <a:t>como</a:t>
            </a:r>
            <a:r>
              <a:rPr dirty="0"/>
              <a:t>  O  </a:t>
            </a:r>
            <a:r>
              <a:rPr dirty="0" err="1"/>
              <a:t>Empata</a:t>
            </a:r>
            <a:r>
              <a:rPr dirty="0"/>
              <a:t>!  (1901),  romance  </a:t>
            </a:r>
            <a:r>
              <a:rPr dirty="0" err="1"/>
              <a:t>publicado</a:t>
            </a:r>
            <a:r>
              <a:rPr dirty="0"/>
              <a:t>  </a:t>
            </a:r>
            <a:r>
              <a:rPr dirty="0" err="1"/>
              <a:t>em</a:t>
            </a:r>
            <a:r>
              <a:rPr dirty="0"/>
              <a:t>  O  </a:t>
            </a:r>
            <a:r>
              <a:rPr dirty="0" err="1"/>
              <a:t>Coió</a:t>
            </a:r>
            <a:r>
              <a:rPr dirty="0"/>
              <a:t>,  de  16  de </a:t>
            </a:r>
            <a:r>
              <a:rPr dirty="0" err="1"/>
              <a:t>janeiro</a:t>
            </a:r>
            <a:r>
              <a:rPr dirty="0"/>
              <a:t> de 1902;  O </a:t>
            </a:r>
            <a:r>
              <a:rPr dirty="0" err="1"/>
              <a:t>Az</a:t>
            </a:r>
            <a:r>
              <a:rPr dirty="0"/>
              <a:t> de </a:t>
            </a:r>
            <a:r>
              <a:rPr dirty="0" err="1"/>
              <a:t>Copas</a:t>
            </a:r>
            <a:r>
              <a:rPr dirty="0"/>
              <a:t> (1902), </a:t>
            </a:r>
            <a:r>
              <a:rPr dirty="0" err="1"/>
              <a:t>publicado</a:t>
            </a:r>
            <a:r>
              <a:rPr dirty="0"/>
              <a:t> com o </a:t>
            </a:r>
            <a:r>
              <a:rPr dirty="0" err="1"/>
              <a:t>pseudônimo</a:t>
            </a:r>
            <a:r>
              <a:rPr dirty="0"/>
              <a:t> de Bock  e </a:t>
            </a:r>
            <a:r>
              <a:rPr dirty="0" err="1"/>
              <a:t>em</a:t>
            </a:r>
            <a:r>
              <a:rPr dirty="0"/>
              <a:t> </a:t>
            </a:r>
            <a:r>
              <a:rPr dirty="0" err="1"/>
              <a:t>parceria</a:t>
            </a:r>
            <a:r>
              <a:rPr dirty="0"/>
              <a:t> com </a:t>
            </a:r>
            <a:r>
              <a:rPr dirty="0" err="1"/>
              <a:t>Eça</a:t>
            </a:r>
            <a:r>
              <a:rPr dirty="0"/>
              <a:t> </a:t>
            </a:r>
            <a:r>
              <a:rPr dirty="0" err="1"/>
              <a:t>da</a:t>
            </a:r>
            <a:r>
              <a:rPr dirty="0"/>
              <a:t> Cruz </a:t>
            </a:r>
            <a:r>
              <a:rPr dirty="0" err="1"/>
              <a:t>escreveu</a:t>
            </a:r>
            <a:r>
              <a:rPr dirty="0"/>
              <a:t> a </a:t>
            </a:r>
            <a:r>
              <a:rPr dirty="0" err="1"/>
              <a:t>ficção</a:t>
            </a:r>
            <a:r>
              <a:rPr dirty="0"/>
              <a:t>  A </a:t>
            </a:r>
            <a:r>
              <a:rPr dirty="0" err="1"/>
              <a:t>Vingança</a:t>
            </a:r>
            <a:r>
              <a:rPr dirty="0"/>
              <a:t> de um </a:t>
            </a:r>
            <a:r>
              <a:rPr dirty="0" err="1"/>
              <a:t>Sapateiro</a:t>
            </a:r>
            <a:r>
              <a:rPr dirty="0"/>
              <a:t>(1899), </a:t>
            </a:r>
            <a:r>
              <a:rPr dirty="0" err="1"/>
              <a:t>obra</a:t>
            </a:r>
            <a:r>
              <a:rPr dirty="0"/>
              <a:t> </a:t>
            </a:r>
            <a:r>
              <a:rPr dirty="0" err="1"/>
              <a:t>bastante</a:t>
            </a:r>
            <a:r>
              <a:rPr dirty="0"/>
              <a:t> </a:t>
            </a:r>
            <a:r>
              <a:rPr dirty="0" err="1"/>
              <a:t>divulgada</a:t>
            </a:r>
            <a:r>
              <a:rPr dirty="0"/>
              <a:t> </a:t>
            </a:r>
            <a:r>
              <a:rPr dirty="0" err="1"/>
              <a:t>em</a:t>
            </a:r>
            <a:r>
              <a:rPr dirty="0"/>
              <a:t>  O Rio Nu; e o drama  A </a:t>
            </a:r>
            <a:r>
              <a:rPr dirty="0" err="1"/>
              <a:t>Coroação</a:t>
            </a:r>
            <a:r>
              <a:rPr dirty="0"/>
              <a:t> de Dom </a:t>
            </a:r>
            <a:r>
              <a:rPr dirty="0" err="1"/>
              <a:t>Manoel</a:t>
            </a:r>
            <a:r>
              <a:rPr dirty="0"/>
              <a:t> Segundo,  de 1908. </a:t>
            </a:r>
            <a:r>
              <a:rPr dirty="0" err="1"/>
              <a:t>Já</a:t>
            </a:r>
            <a:r>
              <a:rPr dirty="0"/>
              <a:t>, </a:t>
            </a:r>
            <a:r>
              <a:rPr dirty="0" err="1"/>
              <a:t>para</a:t>
            </a:r>
            <a:r>
              <a:rPr dirty="0"/>
              <a:t> o </a:t>
            </a:r>
            <a:r>
              <a:rPr dirty="0" err="1"/>
              <a:t>teatro</a:t>
            </a:r>
            <a:r>
              <a:rPr dirty="0"/>
              <a:t>, </a:t>
            </a:r>
            <a:r>
              <a:rPr dirty="0" err="1"/>
              <a:t>criou</a:t>
            </a:r>
            <a:r>
              <a:rPr dirty="0"/>
              <a:t> o </a:t>
            </a:r>
            <a:r>
              <a:rPr dirty="0" err="1"/>
              <a:t>diálogo</a:t>
            </a:r>
            <a:r>
              <a:rPr dirty="0"/>
              <a:t>  O </a:t>
            </a:r>
            <a:r>
              <a:rPr dirty="0" err="1"/>
              <a:t>Beijo</a:t>
            </a:r>
            <a:r>
              <a:rPr dirty="0"/>
              <a:t>.</a:t>
            </a:r>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 </a:t>
            </a:r>
          </a:p>
          <a:p>
            <a:pPr>
              <a:defRPr sz="1200"/>
            </a:pPr>
            <a:endParaRPr dirty="0"/>
          </a:p>
          <a:p>
            <a:pPr>
              <a:defRPr sz="1200"/>
            </a:pPr>
            <a:r>
              <a:rPr dirty="0" err="1"/>
              <a:t>Imagem</a:t>
            </a:r>
            <a:r>
              <a:rPr dirty="0"/>
              <a:t> e </a:t>
            </a:r>
            <a:r>
              <a:rPr dirty="0" err="1"/>
              <a:t>Biografia</a:t>
            </a:r>
            <a:r>
              <a:rPr dirty="0"/>
              <a:t>:</a:t>
            </a:r>
          </a:p>
          <a:p>
            <a:pPr>
              <a:defRPr sz="1200"/>
            </a:pPr>
            <a:r>
              <a:rPr dirty="0"/>
              <a:t>PEÇANHA,  </a:t>
            </a:r>
            <a:r>
              <a:rPr dirty="0" err="1"/>
              <a:t>Natália</a:t>
            </a:r>
            <a:r>
              <a:rPr dirty="0"/>
              <a:t> Batista.  “</a:t>
            </a:r>
            <a:r>
              <a:rPr dirty="0" err="1"/>
              <a:t>Regras</a:t>
            </a:r>
            <a:r>
              <a:rPr dirty="0"/>
              <a:t>  de  </a:t>
            </a:r>
            <a:r>
              <a:rPr dirty="0" err="1"/>
              <a:t>civilidade</a:t>
            </a:r>
            <a:r>
              <a:rPr dirty="0"/>
              <a:t>”:  </a:t>
            </a:r>
            <a:r>
              <a:rPr dirty="0" err="1"/>
              <a:t>tecendo</a:t>
            </a:r>
            <a:r>
              <a:rPr dirty="0"/>
              <a:t>  a  </a:t>
            </a:r>
            <a:r>
              <a:rPr dirty="0" err="1"/>
              <a:t>masculinidade</a:t>
            </a:r>
            <a:r>
              <a:rPr dirty="0"/>
              <a:t>  do  smart  </a:t>
            </a:r>
            <a:r>
              <a:rPr dirty="0" err="1"/>
              <a:t>nas</a:t>
            </a:r>
            <a:r>
              <a:rPr dirty="0"/>
              <a:t>  </a:t>
            </a:r>
            <a:r>
              <a:rPr dirty="0" err="1"/>
              <a:t>páginas</a:t>
            </a:r>
            <a:r>
              <a:rPr dirty="0"/>
              <a:t>  </a:t>
            </a:r>
            <a:r>
              <a:rPr dirty="0" err="1"/>
              <a:t>d‟O</a:t>
            </a:r>
            <a:r>
              <a:rPr dirty="0"/>
              <a:t>  Rio  Nu  (1898-1916). </a:t>
            </a:r>
            <a:r>
              <a:rPr dirty="0" err="1"/>
              <a:t>Dissertação</a:t>
            </a:r>
            <a:r>
              <a:rPr dirty="0"/>
              <a:t> de </a:t>
            </a:r>
            <a:r>
              <a:rPr dirty="0" err="1"/>
              <a:t>mestrado</a:t>
            </a:r>
            <a:r>
              <a:rPr dirty="0"/>
              <a:t>. Rio de Janeiro: PPGH-UFRRJ.2013</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 name="rodolpho.jpeg"/>
          <p:cNvGrpSpPr/>
          <p:nvPr/>
        </p:nvGrpSpPr>
        <p:grpSpPr>
          <a:xfrm>
            <a:off x="2753103" y="764847"/>
            <a:ext cx="3637795" cy="4668885"/>
            <a:chOff x="0" y="0"/>
            <a:chExt cx="3637794" cy="4668884"/>
          </a:xfrm>
        </p:grpSpPr>
        <p:pic>
          <p:nvPicPr>
            <p:cNvPr id="304" name="rodolpho.jpeg" descr="rodolpho.jpeg"/>
            <p:cNvPicPr>
              <a:picLocks noChangeAspect="1"/>
            </p:cNvPicPr>
            <p:nvPr/>
          </p:nvPicPr>
          <p:blipFill>
            <a:blip r:embed="rId2" cstate="print">
              <a:extLst/>
            </a:blip>
            <a:stretch>
              <a:fillRect/>
            </a:stretch>
          </p:blipFill>
          <p:spPr>
            <a:xfrm>
              <a:off x="203200" y="215900"/>
              <a:ext cx="3231395" cy="4237085"/>
            </a:xfrm>
            <a:prstGeom prst="rect">
              <a:avLst/>
            </a:prstGeom>
            <a:ln w="12700" cap="flat">
              <a:noFill/>
              <a:miter lim="400000"/>
            </a:ln>
            <a:effectLst/>
          </p:spPr>
        </p:pic>
        <p:pic>
          <p:nvPicPr>
            <p:cNvPr id="305" name="rodolpho.jpeg" descr="rodolpho.jpeg"/>
            <p:cNvPicPr>
              <a:picLocks noChangeAspect="1"/>
            </p:cNvPicPr>
            <p:nvPr/>
          </p:nvPicPr>
          <p:blipFill>
            <a:blip r:embed="rId3" cstate="print">
              <a:extLst/>
            </a:blip>
            <a:stretch>
              <a:fillRect/>
            </a:stretch>
          </p:blipFill>
          <p:spPr>
            <a:xfrm>
              <a:off x="0" y="0"/>
              <a:ext cx="3637795" cy="4668885"/>
            </a:xfrm>
            <a:prstGeom prst="rect">
              <a:avLst/>
            </a:prstGeom>
            <a:ln w="12700" cap="flat">
              <a:noFill/>
              <a:miter lim="400000"/>
            </a:ln>
            <a:effectLst/>
          </p:spPr>
        </p:pic>
      </p:grpSp>
      <p:sp>
        <p:nvSpPr>
          <p:cNvPr id="307" name="Rodolpho Xavier"/>
          <p:cNvSpPr txBox="1"/>
          <p:nvPr/>
        </p:nvSpPr>
        <p:spPr>
          <a:xfrm>
            <a:off x="3409970" y="5522801"/>
            <a:ext cx="232406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Rodolpho Xavier</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tângulo 1"/>
          <p:cNvSpPr txBox="1"/>
          <p:nvPr/>
        </p:nvSpPr>
        <p:spPr>
          <a:xfrm>
            <a:off x="531663" y="321063"/>
            <a:ext cx="8136905" cy="6100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Rodolpho</a:t>
            </a:r>
            <a:r>
              <a:rPr dirty="0"/>
              <a:t> Xavier</a:t>
            </a:r>
          </a:p>
          <a:p>
            <a:pPr algn="ctr">
              <a:defRPr sz="2000"/>
            </a:pPr>
            <a:r>
              <a:rPr dirty="0"/>
              <a:t>(Pelotas/RS, 10 de </a:t>
            </a:r>
            <a:r>
              <a:rPr dirty="0" err="1"/>
              <a:t>maio</a:t>
            </a:r>
            <a:r>
              <a:rPr dirty="0"/>
              <a:t> de 1874 - ?)</a:t>
            </a:r>
            <a:endParaRPr b="1" dirty="0">
              <a:latin typeface="+mj-lt"/>
              <a:ea typeface="+mj-ea"/>
              <a:cs typeface="+mj-cs"/>
              <a:sym typeface="Helvetica"/>
            </a:endParaRPr>
          </a:p>
          <a:p>
            <a:pPr algn="ctr">
              <a:lnSpc>
                <a:spcPct val="120000"/>
              </a:lnSpc>
              <a:defRPr sz="2000"/>
            </a:pPr>
            <a:endParaRPr lang="pt-BR" dirty="0" smtClean="0"/>
          </a:p>
          <a:p>
            <a:pPr algn="ctr">
              <a:lnSpc>
                <a:spcPct val="120000"/>
              </a:lnSpc>
              <a:defRPr sz="2000"/>
            </a:pPr>
            <a:endParaRPr dirty="0"/>
          </a:p>
          <a:p>
            <a:pPr algn="just">
              <a:defRPr sz="2000"/>
            </a:pPr>
            <a:r>
              <a:rPr dirty="0" err="1"/>
              <a:t>Nascido</a:t>
            </a:r>
            <a:r>
              <a:rPr dirty="0"/>
              <a:t> </a:t>
            </a:r>
            <a:r>
              <a:rPr dirty="0" err="1"/>
              <a:t>quando</a:t>
            </a:r>
            <a:r>
              <a:rPr dirty="0"/>
              <a:t> </a:t>
            </a:r>
            <a:r>
              <a:rPr dirty="0" err="1"/>
              <a:t>já</a:t>
            </a:r>
            <a:r>
              <a:rPr dirty="0"/>
              <a:t> </a:t>
            </a:r>
            <a:r>
              <a:rPr dirty="0" err="1"/>
              <a:t>vigorava</a:t>
            </a:r>
            <a:r>
              <a:rPr dirty="0"/>
              <a:t> a Lei do </a:t>
            </a:r>
            <a:r>
              <a:rPr dirty="0" err="1"/>
              <a:t>Ventre</a:t>
            </a:r>
            <a:r>
              <a:rPr dirty="0"/>
              <a:t> </a:t>
            </a:r>
            <a:r>
              <a:rPr dirty="0" err="1"/>
              <a:t>Livre</a:t>
            </a:r>
            <a:r>
              <a:rPr dirty="0"/>
              <a:t> (1871), </a:t>
            </a:r>
            <a:r>
              <a:rPr dirty="0" err="1"/>
              <a:t>Rodolpho</a:t>
            </a:r>
            <a:r>
              <a:rPr dirty="0"/>
              <a:t> Xavier </a:t>
            </a:r>
            <a:r>
              <a:rPr dirty="0" err="1"/>
              <a:t>conviveu</a:t>
            </a:r>
            <a:r>
              <a:rPr dirty="0"/>
              <a:t> </a:t>
            </a:r>
            <a:r>
              <a:rPr dirty="0" err="1"/>
              <a:t>muito</a:t>
            </a:r>
            <a:r>
              <a:rPr dirty="0"/>
              <a:t> </a:t>
            </a:r>
            <a:r>
              <a:rPr dirty="0" err="1"/>
              <a:t>próximo</a:t>
            </a:r>
            <a:r>
              <a:rPr dirty="0"/>
              <a:t> </a:t>
            </a:r>
            <a:r>
              <a:rPr dirty="0" err="1"/>
              <a:t>às</a:t>
            </a:r>
            <a:r>
              <a:rPr dirty="0"/>
              <a:t> </a:t>
            </a:r>
            <a:r>
              <a:rPr dirty="0" err="1"/>
              <a:t>relações</a:t>
            </a:r>
            <a:r>
              <a:rPr dirty="0"/>
              <a:t> do </a:t>
            </a:r>
            <a:r>
              <a:rPr dirty="0" err="1"/>
              <a:t>cativeiro</a:t>
            </a:r>
            <a:r>
              <a:rPr dirty="0"/>
              <a:t>, com </a:t>
            </a:r>
            <a:r>
              <a:rPr dirty="0" err="1"/>
              <a:t>familiares</a:t>
            </a:r>
            <a:r>
              <a:rPr dirty="0"/>
              <a:t> </a:t>
            </a:r>
            <a:r>
              <a:rPr dirty="0" err="1"/>
              <a:t>ainda</a:t>
            </a:r>
            <a:r>
              <a:rPr dirty="0"/>
              <a:t> sob o </a:t>
            </a:r>
            <a:r>
              <a:rPr dirty="0" err="1"/>
              <a:t>julgo</a:t>
            </a:r>
            <a:r>
              <a:rPr dirty="0"/>
              <a:t> </a:t>
            </a:r>
            <a:r>
              <a:rPr dirty="0" err="1"/>
              <a:t>senhorial</a:t>
            </a:r>
            <a:r>
              <a:rPr dirty="0"/>
              <a:t>. </a:t>
            </a:r>
            <a:r>
              <a:rPr dirty="0" err="1"/>
              <a:t>Em</a:t>
            </a:r>
            <a:r>
              <a:rPr dirty="0"/>
              <a:t> 1888, </a:t>
            </a:r>
            <a:r>
              <a:rPr dirty="0" err="1"/>
              <a:t>aos</a:t>
            </a:r>
            <a:r>
              <a:rPr dirty="0"/>
              <a:t> 14 </a:t>
            </a:r>
            <a:r>
              <a:rPr dirty="0" err="1"/>
              <a:t>anos</a:t>
            </a:r>
            <a:r>
              <a:rPr dirty="0"/>
              <a:t>, </a:t>
            </a:r>
            <a:r>
              <a:rPr dirty="0" err="1"/>
              <a:t>já</a:t>
            </a:r>
            <a:r>
              <a:rPr dirty="0"/>
              <a:t> </a:t>
            </a:r>
            <a:r>
              <a:rPr dirty="0" err="1"/>
              <a:t>havia</a:t>
            </a:r>
            <a:r>
              <a:rPr dirty="0"/>
              <a:t> </a:t>
            </a:r>
            <a:r>
              <a:rPr dirty="0" err="1"/>
              <a:t>sido</a:t>
            </a:r>
            <a:r>
              <a:rPr dirty="0"/>
              <a:t> </a:t>
            </a:r>
            <a:r>
              <a:rPr dirty="0" err="1"/>
              <a:t>iniciado</a:t>
            </a:r>
            <a:r>
              <a:rPr dirty="0"/>
              <a:t> no </a:t>
            </a:r>
            <a:r>
              <a:rPr dirty="0" err="1"/>
              <a:t>ofício</a:t>
            </a:r>
            <a:r>
              <a:rPr dirty="0"/>
              <a:t> de </a:t>
            </a:r>
            <a:r>
              <a:rPr dirty="0" err="1"/>
              <a:t>pedreiro</a:t>
            </a:r>
            <a:r>
              <a:rPr dirty="0"/>
              <a:t>. </a:t>
            </a:r>
            <a:r>
              <a:rPr dirty="0" err="1"/>
              <a:t>Posteriormente</a:t>
            </a:r>
            <a:r>
              <a:rPr dirty="0"/>
              <a:t> se </a:t>
            </a:r>
            <a:r>
              <a:rPr dirty="0" err="1"/>
              <a:t>tornou</a:t>
            </a:r>
            <a:r>
              <a:rPr dirty="0"/>
              <a:t> “um dos </a:t>
            </a:r>
            <a:r>
              <a:rPr dirty="0" err="1"/>
              <a:t>mais</a:t>
            </a:r>
            <a:r>
              <a:rPr dirty="0"/>
              <a:t> </a:t>
            </a:r>
            <a:r>
              <a:rPr dirty="0" err="1"/>
              <a:t>importantes</a:t>
            </a:r>
            <a:r>
              <a:rPr dirty="0"/>
              <a:t> </a:t>
            </a:r>
            <a:r>
              <a:rPr dirty="0" err="1"/>
              <a:t>líderes</a:t>
            </a:r>
            <a:r>
              <a:rPr dirty="0"/>
              <a:t> </a:t>
            </a:r>
            <a:r>
              <a:rPr dirty="0" err="1"/>
              <a:t>sindicais</a:t>
            </a:r>
            <a:r>
              <a:rPr dirty="0"/>
              <a:t> do </a:t>
            </a:r>
            <a:r>
              <a:rPr dirty="0" err="1"/>
              <a:t>início</a:t>
            </a:r>
            <a:r>
              <a:rPr dirty="0"/>
              <a:t> do </a:t>
            </a:r>
            <a:r>
              <a:rPr dirty="0" err="1"/>
              <a:t>século</a:t>
            </a:r>
            <a:r>
              <a:rPr dirty="0"/>
              <a:t> e, </a:t>
            </a:r>
            <a:r>
              <a:rPr dirty="0" err="1"/>
              <a:t>foi</a:t>
            </a:r>
            <a:r>
              <a:rPr dirty="0"/>
              <a:t> um dos </a:t>
            </a:r>
            <a:r>
              <a:rPr dirty="0" err="1"/>
              <a:t>principais</a:t>
            </a:r>
            <a:r>
              <a:rPr dirty="0"/>
              <a:t> </a:t>
            </a:r>
            <a:r>
              <a:rPr dirty="0" err="1"/>
              <a:t>redatores</a:t>
            </a:r>
            <a:r>
              <a:rPr dirty="0"/>
              <a:t> do </a:t>
            </a:r>
            <a:r>
              <a:rPr dirty="0" err="1"/>
              <a:t>jornal</a:t>
            </a:r>
            <a:r>
              <a:rPr dirty="0"/>
              <a:t> </a:t>
            </a:r>
            <a:r>
              <a:rPr dirty="0" err="1"/>
              <a:t>por</a:t>
            </a:r>
            <a:r>
              <a:rPr dirty="0"/>
              <a:t> </a:t>
            </a:r>
            <a:r>
              <a:rPr dirty="0" err="1"/>
              <a:t>longos</a:t>
            </a:r>
            <a:r>
              <a:rPr dirty="0"/>
              <a:t> </a:t>
            </a:r>
            <a:r>
              <a:rPr dirty="0" err="1"/>
              <a:t>anos</a:t>
            </a:r>
            <a:r>
              <a:rPr dirty="0"/>
              <a:t>”. </a:t>
            </a:r>
            <a:r>
              <a:rPr dirty="0" err="1"/>
              <a:t>Rodolpho</a:t>
            </a:r>
            <a:r>
              <a:rPr dirty="0"/>
              <a:t> Xavier se </a:t>
            </a:r>
            <a:r>
              <a:rPr dirty="0" err="1"/>
              <a:t>destacou</a:t>
            </a:r>
            <a:r>
              <a:rPr dirty="0"/>
              <a:t> </a:t>
            </a:r>
            <a:r>
              <a:rPr dirty="0" err="1"/>
              <a:t>como</a:t>
            </a:r>
            <a:r>
              <a:rPr dirty="0"/>
              <a:t>  </a:t>
            </a:r>
            <a:r>
              <a:rPr dirty="0" err="1"/>
              <a:t>escritor</a:t>
            </a:r>
            <a:r>
              <a:rPr dirty="0"/>
              <a:t> no </a:t>
            </a:r>
            <a:r>
              <a:rPr dirty="0" err="1"/>
              <a:t>jornal</a:t>
            </a:r>
            <a:r>
              <a:rPr dirty="0"/>
              <a:t> </a:t>
            </a:r>
            <a:r>
              <a:rPr i="1" dirty="0">
                <a:latin typeface="+mj-lt"/>
                <a:ea typeface="+mj-ea"/>
                <a:cs typeface="+mj-cs"/>
                <a:sym typeface="Helvetica"/>
              </a:rPr>
              <a:t>A </a:t>
            </a:r>
            <a:r>
              <a:rPr i="1" dirty="0" err="1">
                <a:latin typeface="+mj-lt"/>
                <a:ea typeface="+mj-ea"/>
                <a:cs typeface="+mj-cs"/>
                <a:sym typeface="Helvetica"/>
              </a:rPr>
              <a:t>Alvorada</a:t>
            </a:r>
            <a:r>
              <a:rPr dirty="0"/>
              <a:t>. </a:t>
            </a:r>
            <a:r>
              <a:rPr dirty="0" err="1"/>
              <a:t>Foi</a:t>
            </a:r>
            <a:r>
              <a:rPr dirty="0"/>
              <a:t> </a:t>
            </a:r>
            <a:r>
              <a:rPr dirty="0" err="1"/>
              <a:t>membro</a:t>
            </a:r>
            <a:r>
              <a:rPr dirty="0"/>
              <a:t> do </a:t>
            </a:r>
            <a:r>
              <a:rPr dirty="0" err="1"/>
              <a:t>Conselho</a:t>
            </a:r>
            <a:r>
              <a:rPr dirty="0"/>
              <a:t> </a:t>
            </a:r>
            <a:r>
              <a:rPr dirty="0" err="1"/>
              <a:t>Consultivo</a:t>
            </a:r>
            <a:r>
              <a:rPr dirty="0"/>
              <a:t> </a:t>
            </a:r>
            <a:r>
              <a:rPr dirty="0" err="1"/>
              <a:t>da</a:t>
            </a:r>
            <a:r>
              <a:rPr dirty="0"/>
              <a:t> </a:t>
            </a:r>
            <a:r>
              <a:rPr dirty="0" err="1"/>
              <a:t>Frente</a:t>
            </a:r>
            <a:r>
              <a:rPr dirty="0"/>
              <a:t> </a:t>
            </a:r>
            <a:r>
              <a:rPr dirty="0" err="1"/>
              <a:t>Negra</a:t>
            </a:r>
            <a:r>
              <a:rPr dirty="0"/>
              <a:t> </a:t>
            </a:r>
            <a:r>
              <a:rPr dirty="0" err="1"/>
              <a:t>Pelotense</a:t>
            </a:r>
            <a:r>
              <a:rPr dirty="0"/>
              <a:t> e </a:t>
            </a:r>
            <a:r>
              <a:rPr dirty="0" err="1"/>
              <a:t>ajudou</a:t>
            </a:r>
            <a:r>
              <a:rPr dirty="0"/>
              <a:t> </a:t>
            </a:r>
            <a:r>
              <a:rPr dirty="0" err="1"/>
              <a:t>na</a:t>
            </a:r>
            <a:r>
              <a:rPr dirty="0"/>
              <a:t> </a:t>
            </a:r>
            <a:r>
              <a:rPr dirty="0" err="1"/>
              <a:t>fundação</a:t>
            </a:r>
            <a:r>
              <a:rPr dirty="0"/>
              <a:t> do Centro </a:t>
            </a:r>
            <a:r>
              <a:rPr dirty="0" err="1"/>
              <a:t>Ethiópico</a:t>
            </a:r>
            <a:r>
              <a:rPr dirty="0"/>
              <a:t> </a:t>
            </a:r>
            <a:r>
              <a:rPr dirty="0" err="1"/>
              <a:t>Monteiro</a:t>
            </a:r>
            <a:r>
              <a:rPr dirty="0"/>
              <a:t> Lopes.</a:t>
            </a:r>
          </a:p>
          <a:p>
            <a:pPr algn="just">
              <a:defRPr sz="2000"/>
            </a:pPr>
            <a:endParaRPr dirty="0"/>
          </a:p>
          <a:p>
            <a:pPr algn="just">
              <a:defRPr sz="2000"/>
            </a:pPr>
            <a:endParaRPr dirty="0"/>
          </a:p>
          <a:p>
            <a:pPr algn="just">
              <a:defRPr sz="1200"/>
            </a:pPr>
            <a:r>
              <a:rPr dirty="0" err="1"/>
              <a:t>Referências</a:t>
            </a:r>
            <a:r>
              <a:rPr dirty="0"/>
              <a:t>:</a:t>
            </a:r>
          </a:p>
          <a:p>
            <a:pPr algn="just">
              <a:defRPr sz="1200"/>
            </a:pPr>
            <a:endParaRPr dirty="0"/>
          </a:p>
          <a:p>
            <a:pPr algn="just">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http://www.overmundo.com.br/overblog/rodolpho-xavier-negro-flaneur-e-memorialista</a:t>
            </a:r>
            <a:r>
              <a:rPr dirty="0"/>
              <a:t>. </a:t>
            </a:r>
            <a:r>
              <a:rPr dirty="0" err="1"/>
              <a:t>Acessado</a:t>
            </a:r>
            <a:r>
              <a:rPr dirty="0"/>
              <a:t> </a:t>
            </a:r>
            <a:r>
              <a:rPr dirty="0" err="1"/>
              <a:t>em</a:t>
            </a:r>
            <a:r>
              <a:rPr dirty="0"/>
              <a:t> 03 de </a:t>
            </a:r>
            <a:r>
              <a:rPr dirty="0" err="1"/>
              <a:t>agosto</a:t>
            </a:r>
            <a:r>
              <a:rPr dirty="0"/>
              <a:t> de 2019.</a:t>
            </a:r>
          </a:p>
          <a:p>
            <a:pPr algn="just">
              <a:defRPr sz="1200"/>
            </a:pPr>
            <a:r>
              <a:rPr dirty="0" err="1"/>
              <a:t>Imagem</a:t>
            </a:r>
            <a:r>
              <a:rPr dirty="0"/>
              <a:t> e </a:t>
            </a:r>
            <a:r>
              <a:rPr dirty="0" err="1"/>
              <a:t>biografia</a:t>
            </a:r>
            <a:r>
              <a:rPr dirty="0"/>
              <a:t>: A </a:t>
            </a:r>
            <a:r>
              <a:rPr dirty="0" err="1"/>
              <a:t>Alvorada</a:t>
            </a:r>
            <a:r>
              <a:rPr dirty="0"/>
              <a:t>, 07/05/1933, Bibliotheca </a:t>
            </a:r>
            <a:r>
              <a:rPr dirty="0" err="1"/>
              <a:t>Pública</a:t>
            </a:r>
            <a:r>
              <a:rPr dirty="0"/>
              <a:t> </a:t>
            </a:r>
            <a:r>
              <a:rPr dirty="0" err="1"/>
              <a:t>Pelotense</a:t>
            </a:r>
            <a:r>
              <a:rPr dirty="0"/>
              <a:t>. In. OLIVEIRA, </a:t>
            </a:r>
            <a:r>
              <a:rPr dirty="0" err="1"/>
              <a:t>Ângela</a:t>
            </a:r>
            <a:r>
              <a:rPr dirty="0"/>
              <a:t> Pereira. </a:t>
            </a:r>
            <a:r>
              <a:rPr i="1" dirty="0" err="1">
                <a:latin typeface="+mj-lt"/>
                <a:ea typeface="+mj-ea"/>
                <a:cs typeface="+mj-cs"/>
                <a:sym typeface="Helvetica"/>
              </a:rPr>
              <a:t>Primeiro</a:t>
            </a:r>
            <a:r>
              <a:rPr i="1" dirty="0">
                <a:latin typeface="+mj-lt"/>
                <a:ea typeface="+mj-ea"/>
                <a:cs typeface="+mj-cs"/>
                <a:sym typeface="Helvetica"/>
              </a:rPr>
              <a:t> a </a:t>
            </a:r>
            <a:r>
              <a:rPr i="1" dirty="0" err="1">
                <a:latin typeface="+mj-lt"/>
                <a:ea typeface="+mj-ea"/>
                <a:cs typeface="+mj-cs"/>
                <a:sym typeface="Helvetica"/>
              </a:rPr>
              <a:t>alfabetização</a:t>
            </a:r>
            <a:r>
              <a:rPr i="1" dirty="0">
                <a:latin typeface="+mj-lt"/>
                <a:ea typeface="+mj-ea"/>
                <a:cs typeface="+mj-cs"/>
                <a:sym typeface="Helvetica"/>
              </a:rPr>
              <a:t> </a:t>
            </a:r>
            <a:r>
              <a:rPr i="1" dirty="0" err="1">
                <a:latin typeface="+mj-lt"/>
                <a:ea typeface="+mj-ea"/>
                <a:cs typeface="+mj-cs"/>
                <a:sym typeface="Helvetica"/>
              </a:rPr>
              <a:t>depois</a:t>
            </a:r>
            <a:r>
              <a:rPr i="1" dirty="0">
                <a:latin typeface="+mj-lt"/>
                <a:ea typeface="+mj-ea"/>
                <a:cs typeface="+mj-cs"/>
                <a:sym typeface="Helvetica"/>
              </a:rPr>
              <a:t> a </a:t>
            </a:r>
            <a:r>
              <a:rPr i="1" dirty="0" err="1">
                <a:latin typeface="+mj-lt"/>
                <a:ea typeface="+mj-ea"/>
                <a:cs typeface="+mj-cs"/>
                <a:sym typeface="Helvetica"/>
              </a:rPr>
              <a:t>formação</a:t>
            </a:r>
            <a:r>
              <a:rPr i="1" dirty="0">
                <a:latin typeface="+mj-lt"/>
                <a:ea typeface="+mj-ea"/>
                <a:cs typeface="+mj-cs"/>
                <a:sym typeface="Helvetica"/>
              </a:rPr>
              <a:t> de um </a:t>
            </a:r>
            <a:r>
              <a:rPr i="1" dirty="0" err="1">
                <a:latin typeface="+mj-lt"/>
                <a:ea typeface="+mj-ea"/>
                <a:cs typeface="+mj-cs"/>
                <a:sym typeface="Helvetica"/>
              </a:rPr>
              <a:t>jornal</a:t>
            </a:r>
            <a:r>
              <a:rPr i="1" dirty="0">
                <a:latin typeface="+mj-lt"/>
                <a:ea typeface="+mj-ea"/>
                <a:cs typeface="+mj-cs"/>
                <a:sym typeface="Helvetica"/>
              </a:rPr>
              <a:t>: </a:t>
            </a:r>
            <a:r>
              <a:rPr dirty="0" err="1"/>
              <a:t>Alunos</a:t>
            </a:r>
            <a:r>
              <a:rPr dirty="0"/>
              <a:t> </a:t>
            </a:r>
            <a:r>
              <a:rPr dirty="0" err="1"/>
              <a:t>negros</a:t>
            </a:r>
            <a:r>
              <a:rPr dirty="0"/>
              <a:t> de </a:t>
            </a:r>
            <a:r>
              <a:rPr dirty="0" err="1"/>
              <a:t>destaque</a:t>
            </a:r>
            <a:r>
              <a:rPr dirty="0"/>
              <a:t> </a:t>
            </a:r>
            <a:r>
              <a:rPr dirty="0" err="1"/>
              <a:t>nas</a:t>
            </a:r>
            <a:r>
              <a:rPr dirty="0"/>
              <a:t> </a:t>
            </a:r>
            <a:r>
              <a:rPr dirty="0" err="1"/>
              <a:t>aulas</a:t>
            </a:r>
            <a:r>
              <a:rPr dirty="0"/>
              <a:t> </a:t>
            </a:r>
            <a:r>
              <a:rPr dirty="0" err="1"/>
              <a:t>noturna</a:t>
            </a:r>
            <a:r>
              <a:rPr dirty="0"/>
              <a:t> </a:t>
            </a:r>
            <a:r>
              <a:rPr dirty="0" err="1"/>
              <a:t>fundam</a:t>
            </a:r>
            <a:r>
              <a:rPr dirty="0"/>
              <a:t> </a:t>
            </a:r>
            <a:r>
              <a:rPr i="1" dirty="0">
                <a:latin typeface="+mj-lt"/>
                <a:ea typeface="+mj-ea"/>
                <a:cs typeface="+mj-cs"/>
                <a:sym typeface="Helvetica"/>
              </a:rPr>
              <a:t>A </a:t>
            </a:r>
            <a:r>
              <a:rPr i="1" dirty="0" err="1">
                <a:latin typeface="+mj-lt"/>
                <a:ea typeface="+mj-ea"/>
                <a:cs typeface="+mj-cs"/>
                <a:sym typeface="Helvetica"/>
              </a:rPr>
              <a:t>Alvorada</a:t>
            </a:r>
            <a:r>
              <a:rPr dirty="0"/>
              <a:t>, </a:t>
            </a:r>
            <a:r>
              <a:rPr dirty="0" err="1"/>
              <a:t>em</a:t>
            </a:r>
            <a:r>
              <a:rPr dirty="0"/>
              <a:t> Pelotas. In: </a:t>
            </a:r>
            <a:r>
              <a:rPr u="sng" dirty="0">
                <a:solidFill>
                  <a:srgbClr val="0000FF"/>
                </a:solidFill>
                <a:uFill>
                  <a:solidFill>
                    <a:srgbClr val="0000FF"/>
                  </a:solidFill>
                </a:uFill>
                <a:hlinkClick r:id="rId3"/>
              </a:rPr>
              <a:t>http://www.eeh2016.anpuh-rs.org.br/resources/anais/46/1472657337_ARQUIVO_TextoangelaANPUH-RS16.pdf</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 name="eduardo das neves corte.png"/>
          <p:cNvGrpSpPr/>
          <p:nvPr/>
        </p:nvGrpSpPr>
        <p:grpSpPr>
          <a:xfrm>
            <a:off x="2781842" y="732840"/>
            <a:ext cx="3580317" cy="4630321"/>
            <a:chOff x="0" y="0"/>
            <a:chExt cx="3580315" cy="4630319"/>
          </a:xfrm>
        </p:grpSpPr>
        <p:pic>
          <p:nvPicPr>
            <p:cNvPr id="311" name="eduardo das neves corte.png" descr="eduardo das neves corte.png"/>
            <p:cNvPicPr>
              <a:picLocks noChangeAspect="1"/>
            </p:cNvPicPr>
            <p:nvPr/>
          </p:nvPicPr>
          <p:blipFill>
            <a:blip r:embed="rId2" cstate="print">
              <a:extLst/>
            </a:blip>
            <a:stretch>
              <a:fillRect/>
            </a:stretch>
          </p:blipFill>
          <p:spPr>
            <a:xfrm>
              <a:off x="203200" y="215900"/>
              <a:ext cx="3173916" cy="4198520"/>
            </a:xfrm>
            <a:prstGeom prst="rect">
              <a:avLst/>
            </a:prstGeom>
            <a:ln w="12700" cap="flat">
              <a:noFill/>
              <a:miter lim="400000"/>
            </a:ln>
            <a:effectLst/>
          </p:spPr>
        </p:pic>
        <p:pic>
          <p:nvPicPr>
            <p:cNvPr id="312" name="eduardo das neves corte.png" descr="eduardo das neves corte.png"/>
            <p:cNvPicPr>
              <a:picLocks noChangeAspect="1"/>
            </p:cNvPicPr>
            <p:nvPr/>
          </p:nvPicPr>
          <p:blipFill>
            <a:blip r:embed="rId3" cstate="print">
              <a:extLst/>
            </a:blip>
            <a:stretch>
              <a:fillRect/>
            </a:stretch>
          </p:blipFill>
          <p:spPr>
            <a:xfrm>
              <a:off x="-1" y="-1"/>
              <a:ext cx="3580317" cy="4630321"/>
            </a:xfrm>
            <a:prstGeom prst="rect">
              <a:avLst/>
            </a:prstGeom>
            <a:ln w="12700" cap="flat">
              <a:noFill/>
              <a:miter lim="400000"/>
            </a:ln>
            <a:effectLst/>
          </p:spPr>
        </p:pic>
      </p:grpSp>
      <p:sp>
        <p:nvSpPr>
          <p:cNvPr id="314" name="Eduardo das Neves"/>
          <p:cNvSpPr txBox="1"/>
          <p:nvPr/>
        </p:nvSpPr>
        <p:spPr>
          <a:xfrm>
            <a:off x="3223340" y="5420713"/>
            <a:ext cx="269732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a:t>Eduardo das </a:t>
            </a:r>
            <a:r>
              <a:rPr dirty="0" err="1"/>
              <a:t>Neves</a:t>
            </a:r>
            <a:endParaRPr dirty="0"/>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tângulo 1"/>
          <p:cNvSpPr txBox="1"/>
          <p:nvPr/>
        </p:nvSpPr>
        <p:spPr>
          <a:xfrm>
            <a:off x="467543" y="116632"/>
            <a:ext cx="8280922" cy="628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Eduardo das </a:t>
            </a:r>
            <a:r>
              <a:rPr dirty="0" err="1"/>
              <a:t>Neves</a:t>
            </a:r>
            <a:endParaRPr dirty="0"/>
          </a:p>
          <a:p>
            <a:pPr algn="ctr">
              <a:defRPr sz="2000"/>
            </a:pPr>
            <a:r>
              <a:rPr dirty="0"/>
              <a:t>(Rio de Janeiro/RJ, c. 1874- Rio de Janeiro/RJ, 11 de </a:t>
            </a:r>
            <a:r>
              <a:rPr dirty="0" err="1"/>
              <a:t>novembro</a:t>
            </a:r>
            <a:r>
              <a:rPr dirty="0"/>
              <a:t> de 1919)</a:t>
            </a:r>
            <a:endParaRPr b="1" dirty="0">
              <a:latin typeface="+mj-lt"/>
              <a:ea typeface="+mj-ea"/>
              <a:cs typeface="+mj-cs"/>
              <a:sym typeface="Helvetica"/>
            </a:endParaRPr>
          </a:p>
          <a:p>
            <a:pPr algn="just">
              <a:defRPr sz="2000"/>
            </a:pPr>
            <a:endParaRPr lang="pt-BR" dirty="0" smtClean="0"/>
          </a:p>
          <a:p>
            <a:pPr algn="just">
              <a:defRPr sz="2000"/>
            </a:pPr>
            <a:endParaRPr dirty="0"/>
          </a:p>
          <a:p>
            <a:pPr algn="just">
              <a:defRPr sz="2000"/>
            </a:pPr>
            <a:r>
              <a:rPr dirty="0" err="1"/>
              <a:t>Famoso</a:t>
            </a:r>
            <a:r>
              <a:rPr dirty="0"/>
              <a:t> cantor, </a:t>
            </a:r>
            <a:r>
              <a:rPr dirty="0" err="1"/>
              <a:t>tocador</a:t>
            </a:r>
            <a:r>
              <a:rPr dirty="0"/>
              <a:t> de </a:t>
            </a:r>
            <a:r>
              <a:rPr dirty="0" err="1"/>
              <a:t>choros</a:t>
            </a:r>
            <a:r>
              <a:rPr dirty="0"/>
              <a:t> </a:t>
            </a:r>
            <a:r>
              <a:rPr dirty="0" err="1"/>
              <a:t>ao</a:t>
            </a:r>
            <a:r>
              <a:rPr dirty="0"/>
              <a:t> </a:t>
            </a:r>
            <a:r>
              <a:rPr dirty="0" err="1"/>
              <a:t>violão</a:t>
            </a:r>
            <a:r>
              <a:rPr dirty="0"/>
              <a:t>, </a:t>
            </a:r>
            <a:r>
              <a:rPr dirty="0" err="1"/>
              <a:t>autor</a:t>
            </a:r>
            <a:r>
              <a:rPr dirty="0"/>
              <a:t> e </a:t>
            </a:r>
            <a:r>
              <a:rPr dirty="0" err="1"/>
              <a:t>divulgador</a:t>
            </a:r>
            <a:r>
              <a:rPr dirty="0"/>
              <a:t> de </a:t>
            </a:r>
            <a:r>
              <a:rPr dirty="0" err="1"/>
              <a:t>lundus</a:t>
            </a:r>
            <a:r>
              <a:rPr dirty="0"/>
              <a:t>, </a:t>
            </a:r>
            <a:r>
              <a:rPr dirty="0" err="1"/>
              <a:t>modinhas</a:t>
            </a:r>
            <a:r>
              <a:rPr dirty="0"/>
              <a:t>, </a:t>
            </a:r>
            <a:r>
              <a:rPr dirty="0" err="1"/>
              <a:t>serestas</a:t>
            </a:r>
            <a:r>
              <a:rPr dirty="0"/>
              <a:t> e </a:t>
            </a:r>
            <a:r>
              <a:rPr dirty="0" err="1"/>
              <a:t>chulas</a:t>
            </a:r>
            <a:r>
              <a:rPr dirty="0"/>
              <a:t>, </a:t>
            </a:r>
            <a:r>
              <a:rPr dirty="0" err="1"/>
              <a:t>organizador</a:t>
            </a:r>
            <a:r>
              <a:rPr dirty="0"/>
              <a:t> de </a:t>
            </a:r>
            <a:r>
              <a:rPr dirty="0" err="1"/>
              <a:t>livros</a:t>
            </a:r>
            <a:r>
              <a:rPr dirty="0"/>
              <a:t> e </a:t>
            </a:r>
            <a:r>
              <a:rPr dirty="0" err="1"/>
              <a:t>protagonista</a:t>
            </a:r>
            <a:r>
              <a:rPr dirty="0"/>
              <a:t> </a:t>
            </a:r>
            <a:r>
              <a:rPr dirty="0" err="1"/>
              <a:t>da</a:t>
            </a:r>
            <a:r>
              <a:rPr dirty="0"/>
              <a:t> </a:t>
            </a:r>
            <a:r>
              <a:rPr dirty="0" err="1"/>
              <a:t>indústria</a:t>
            </a:r>
            <a:r>
              <a:rPr dirty="0"/>
              <a:t> </a:t>
            </a:r>
            <a:r>
              <a:rPr dirty="0" err="1"/>
              <a:t>fonográfica</a:t>
            </a:r>
            <a:r>
              <a:rPr dirty="0"/>
              <a:t> no </a:t>
            </a:r>
            <a:r>
              <a:rPr dirty="0" err="1"/>
              <a:t>Brasil</a:t>
            </a:r>
            <a:r>
              <a:rPr dirty="0"/>
              <a:t>, Eduardo das </a:t>
            </a:r>
            <a:r>
              <a:rPr dirty="0" err="1"/>
              <a:t>Neves</a:t>
            </a:r>
            <a:r>
              <a:rPr dirty="0"/>
              <a:t> </a:t>
            </a:r>
            <a:r>
              <a:rPr dirty="0" err="1"/>
              <a:t>morreu</a:t>
            </a:r>
            <a:r>
              <a:rPr dirty="0"/>
              <a:t> </a:t>
            </a:r>
            <a:r>
              <a:rPr dirty="0" err="1"/>
              <a:t>pobre</a:t>
            </a:r>
            <a:r>
              <a:rPr dirty="0"/>
              <a:t> um </a:t>
            </a:r>
            <a:r>
              <a:rPr dirty="0" err="1"/>
              <a:t>pouco</a:t>
            </a:r>
            <a:r>
              <a:rPr dirty="0"/>
              <a:t> </a:t>
            </a:r>
            <a:r>
              <a:rPr dirty="0" err="1"/>
              <a:t>depois</a:t>
            </a:r>
            <a:r>
              <a:rPr dirty="0"/>
              <a:t> de o samba </a:t>
            </a:r>
            <a:r>
              <a:rPr dirty="0" err="1"/>
              <a:t>estourar</a:t>
            </a:r>
            <a:r>
              <a:rPr dirty="0"/>
              <a:t> </a:t>
            </a:r>
            <a:r>
              <a:rPr dirty="0" err="1"/>
              <a:t>como</a:t>
            </a:r>
            <a:r>
              <a:rPr dirty="0"/>
              <a:t> o novo </a:t>
            </a:r>
            <a:r>
              <a:rPr dirty="0" err="1"/>
              <a:t>estilo</a:t>
            </a:r>
            <a:r>
              <a:rPr dirty="0"/>
              <a:t> popular de </a:t>
            </a:r>
            <a:r>
              <a:rPr dirty="0" err="1"/>
              <a:t>dança</a:t>
            </a:r>
            <a:r>
              <a:rPr dirty="0"/>
              <a:t> e </a:t>
            </a:r>
            <a:r>
              <a:rPr dirty="0" err="1"/>
              <a:t>música</a:t>
            </a:r>
            <a:r>
              <a:rPr dirty="0"/>
              <a:t>. Na </a:t>
            </a:r>
            <a:r>
              <a:rPr dirty="0" err="1"/>
              <a:t>sua</a:t>
            </a:r>
            <a:r>
              <a:rPr dirty="0"/>
              <a:t> </a:t>
            </a:r>
            <a:r>
              <a:rPr dirty="0" err="1"/>
              <a:t>carreira</a:t>
            </a:r>
            <a:r>
              <a:rPr dirty="0"/>
              <a:t> </a:t>
            </a:r>
            <a:r>
              <a:rPr dirty="0" err="1"/>
              <a:t>artística</a:t>
            </a:r>
            <a:r>
              <a:rPr dirty="0"/>
              <a:t>, </a:t>
            </a:r>
            <a:r>
              <a:rPr dirty="0" err="1"/>
              <a:t>apresentou</a:t>
            </a:r>
            <a:r>
              <a:rPr dirty="0"/>
              <a:t>-se </a:t>
            </a:r>
            <a:r>
              <a:rPr dirty="0" err="1"/>
              <a:t>em</a:t>
            </a:r>
            <a:r>
              <a:rPr dirty="0"/>
              <a:t> </a:t>
            </a:r>
            <a:r>
              <a:rPr dirty="0" err="1"/>
              <a:t>circos</a:t>
            </a:r>
            <a:r>
              <a:rPr dirty="0"/>
              <a:t>, </a:t>
            </a:r>
            <a:r>
              <a:rPr dirty="0" err="1"/>
              <a:t>casas</a:t>
            </a:r>
            <a:r>
              <a:rPr dirty="0"/>
              <a:t> de </a:t>
            </a:r>
            <a:r>
              <a:rPr dirty="0" err="1"/>
              <a:t>chopp</a:t>
            </a:r>
            <a:r>
              <a:rPr dirty="0"/>
              <a:t>, </a:t>
            </a:r>
            <a:r>
              <a:rPr dirty="0" err="1"/>
              <a:t>nos</a:t>
            </a:r>
            <a:r>
              <a:rPr dirty="0"/>
              <a:t> </a:t>
            </a:r>
            <a:r>
              <a:rPr dirty="0" err="1"/>
              <a:t>palcos</a:t>
            </a:r>
            <a:r>
              <a:rPr dirty="0"/>
              <a:t> dos cine-</a:t>
            </a:r>
            <a:r>
              <a:rPr dirty="0" err="1"/>
              <a:t>teatros</a:t>
            </a:r>
            <a:r>
              <a:rPr dirty="0"/>
              <a:t>, </a:t>
            </a:r>
            <a:r>
              <a:rPr dirty="0" err="1"/>
              <a:t>nos</a:t>
            </a:r>
            <a:r>
              <a:rPr dirty="0"/>
              <a:t> cafés-</a:t>
            </a:r>
            <a:r>
              <a:rPr dirty="0" err="1"/>
              <a:t>cantantes</a:t>
            </a:r>
            <a:r>
              <a:rPr dirty="0"/>
              <a:t> e </a:t>
            </a:r>
            <a:r>
              <a:rPr dirty="0" err="1"/>
              <a:t>nos</a:t>
            </a:r>
            <a:r>
              <a:rPr dirty="0"/>
              <a:t> </a:t>
            </a:r>
            <a:r>
              <a:rPr dirty="0" err="1"/>
              <a:t>palcos</a:t>
            </a:r>
            <a:r>
              <a:rPr dirty="0"/>
              <a:t> de </a:t>
            </a:r>
            <a:r>
              <a:rPr dirty="0" err="1"/>
              <a:t>teatros</a:t>
            </a:r>
            <a:r>
              <a:rPr dirty="0"/>
              <a:t>  </a:t>
            </a:r>
            <a:r>
              <a:rPr dirty="0" err="1"/>
              <a:t>levando</a:t>
            </a:r>
            <a:r>
              <a:rPr dirty="0"/>
              <a:t> </a:t>
            </a:r>
            <a:r>
              <a:rPr dirty="0" err="1"/>
              <a:t>para</a:t>
            </a:r>
            <a:r>
              <a:rPr dirty="0"/>
              <a:t> o </a:t>
            </a:r>
            <a:r>
              <a:rPr dirty="0" err="1"/>
              <a:t>mundo</a:t>
            </a:r>
            <a:r>
              <a:rPr dirty="0"/>
              <a:t> </a:t>
            </a:r>
            <a:r>
              <a:rPr dirty="0" err="1"/>
              <a:t>artístico</a:t>
            </a:r>
            <a:r>
              <a:rPr dirty="0"/>
              <a:t> o </a:t>
            </a:r>
            <a:r>
              <a:rPr dirty="0" err="1"/>
              <a:t>questionamento</a:t>
            </a:r>
            <a:r>
              <a:rPr dirty="0"/>
              <a:t> das </a:t>
            </a:r>
            <a:r>
              <a:rPr dirty="0" err="1"/>
              <a:t>hierarquias</a:t>
            </a:r>
            <a:r>
              <a:rPr dirty="0"/>
              <a:t> </a:t>
            </a:r>
            <a:r>
              <a:rPr dirty="0" err="1"/>
              <a:t>raciais</a:t>
            </a:r>
            <a:r>
              <a:rPr dirty="0"/>
              <a:t>.  </a:t>
            </a:r>
            <a:r>
              <a:rPr dirty="0" err="1"/>
              <a:t>Conseguiu</a:t>
            </a:r>
            <a:r>
              <a:rPr dirty="0"/>
              <a:t> </a:t>
            </a:r>
            <a:r>
              <a:rPr dirty="0" err="1"/>
              <a:t>gravar</a:t>
            </a:r>
            <a:r>
              <a:rPr dirty="0"/>
              <a:t> </a:t>
            </a:r>
            <a:r>
              <a:rPr dirty="0" err="1"/>
              <a:t>na</a:t>
            </a:r>
            <a:r>
              <a:rPr dirty="0"/>
              <a:t> Odeon records a </a:t>
            </a:r>
            <a:r>
              <a:rPr dirty="0" err="1"/>
              <a:t>Canoa</a:t>
            </a:r>
            <a:r>
              <a:rPr dirty="0"/>
              <a:t> </a:t>
            </a:r>
            <a:r>
              <a:rPr dirty="0" err="1"/>
              <a:t>Virada</a:t>
            </a:r>
            <a:r>
              <a:rPr dirty="0"/>
              <a:t>, um </a:t>
            </a:r>
            <a:r>
              <a:rPr dirty="0" err="1"/>
              <a:t>hino</a:t>
            </a:r>
            <a:r>
              <a:rPr dirty="0"/>
              <a:t> popular à </a:t>
            </a:r>
            <a:r>
              <a:rPr dirty="0" err="1"/>
              <a:t>abolição</a:t>
            </a:r>
            <a:r>
              <a:rPr dirty="0"/>
              <a:t> </a:t>
            </a:r>
            <a:r>
              <a:rPr dirty="0" err="1"/>
              <a:t>da</a:t>
            </a:r>
            <a:r>
              <a:rPr dirty="0"/>
              <a:t> </a:t>
            </a:r>
            <a:r>
              <a:rPr dirty="0" err="1"/>
              <a:t>escravidão</a:t>
            </a:r>
            <a:r>
              <a:rPr dirty="0"/>
              <a:t>. </a:t>
            </a:r>
          </a:p>
          <a:p>
            <a:pPr algn="just">
              <a:defRPr sz="2000"/>
            </a:pPr>
            <a:endParaRPr dirty="0"/>
          </a:p>
          <a:p>
            <a:pPr algn="just">
              <a:defRPr sz="2000"/>
            </a:pPr>
            <a:endParaRPr dirty="0"/>
          </a:p>
          <a:p>
            <a:pPr algn="just">
              <a:defRPr sz="2000"/>
            </a:pPr>
            <a:endParaRPr dirty="0"/>
          </a:p>
          <a:p>
            <a:pPr>
              <a:defRPr sz="1200"/>
            </a:pPr>
            <a:r>
              <a:rPr dirty="0" err="1"/>
              <a:t>Referências</a:t>
            </a:r>
            <a:r>
              <a:rPr dirty="0"/>
              <a:t>: </a:t>
            </a:r>
          </a:p>
          <a:p>
            <a:pPr>
              <a:defRPr sz="1200"/>
            </a:pPr>
            <a:endParaRPr dirty="0"/>
          </a:p>
          <a:p>
            <a:pPr>
              <a:defRPr sz="1200"/>
            </a:pPr>
            <a:r>
              <a:rPr dirty="0" err="1"/>
              <a:t>Biografia</a:t>
            </a:r>
            <a:r>
              <a:rPr dirty="0"/>
              <a:t>:</a:t>
            </a:r>
          </a:p>
          <a:p>
            <a:pPr>
              <a:defRPr sz="1200"/>
            </a:pPr>
            <a:r>
              <a:rPr dirty="0"/>
              <a:t>ABREU, Martha. O “</a:t>
            </a:r>
            <a:r>
              <a:rPr dirty="0" err="1"/>
              <a:t>crioulo</a:t>
            </a:r>
            <a:r>
              <a:rPr dirty="0"/>
              <a:t> </a:t>
            </a:r>
            <a:r>
              <a:rPr dirty="0" err="1"/>
              <a:t>Dudu</a:t>
            </a:r>
            <a:r>
              <a:rPr dirty="0"/>
              <a:t>”: </a:t>
            </a:r>
            <a:r>
              <a:rPr dirty="0" err="1"/>
              <a:t>participação</a:t>
            </a:r>
            <a:r>
              <a:rPr dirty="0"/>
              <a:t> </a:t>
            </a:r>
            <a:r>
              <a:rPr dirty="0" err="1"/>
              <a:t>política</a:t>
            </a:r>
            <a:r>
              <a:rPr dirty="0"/>
              <a:t> e </a:t>
            </a:r>
            <a:r>
              <a:rPr dirty="0" err="1"/>
              <a:t>identidade</a:t>
            </a:r>
            <a:r>
              <a:rPr dirty="0"/>
              <a:t> </a:t>
            </a:r>
            <a:r>
              <a:rPr dirty="0" err="1"/>
              <a:t>negra</a:t>
            </a:r>
            <a:r>
              <a:rPr dirty="0"/>
              <a:t> </a:t>
            </a:r>
            <a:r>
              <a:rPr dirty="0" err="1"/>
              <a:t>nas</a:t>
            </a:r>
            <a:r>
              <a:rPr dirty="0"/>
              <a:t> </a:t>
            </a:r>
            <a:r>
              <a:rPr dirty="0" err="1"/>
              <a:t>histórias</a:t>
            </a:r>
            <a:r>
              <a:rPr dirty="0"/>
              <a:t> de um </a:t>
            </a:r>
            <a:r>
              <a:rPr dirty="0" err="1"/>
              <a:t>músico</a:t>
            </a:r>
            <a:r>
              <a:rPr dirty="0"/>
              <a:t> cantor (1890-1920). </a:t>
            </a:r>
            <a:r>
              <a:rPr i="1" dirty="0" err="1">
                <a:latin typeface="+mj-lt"/>
                <a:ea typeface="+mj-ea"/>
                <a:cs typeface="+mj-cs"/>
                <a:sym typeface="Helvetica"/>
              </a:rPr>
              <a:t>Topoi</a:t>
            </a:r>
            <a:r>
              <a:rPr dirty="0"/>
              <a:t>, v.11, n. 20, </a:t>
            </a:r>
            <a:r>
              <a:rPr dirty="0" err="1"/>
              <a:t>jan-jun</a:t>
            </a:r>
            <a:r>
              <a:rPr dirty="0"/>
              <a:t>. 2010, p. 92-113.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http://www.scielo.br/pdf/topoi/v11n20/2237-101X-topoi-11-20-00092.pdf</a:t>
            </a:r>
          </a:p>
          <a:p>
            <a:pPr>
              <a:defRPr sz="1200"/>
            </a:pPr>
            <a:r>
              <a:rPr dirty="0" err="1"/>
              <a:t>Acessado</a:t>
            </a:r>
            <a:r>
              <a:rPr dirty="0"/>
              <a:t> </a:t>
            </a:r>
            <a:r>
              <a:rPr dirty="0" err="1"/>
              <a:t>em</a:t>
            </a:r>
            <a:r>
              <a:rPr dirty="0"/>
              <a:t> 05 de </a:t>
            </a:r>
            <a:r>
              <a:rPr dirty="0" err="1"/>
              <a:t>agosto</a:t>
            </a:r>
            <a:r>
              <a:rPr dirty="0"/>
              <a:t> de 2019.</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https://www.flickr.com/photos/cifrantiga/110217193</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 name="Auta_de_souza.jpg"/>
          <p:cNvGrpSpPr/>
          <p:nvPr/>
        </p:nvGrpSpPr>
        <p:grpSpPr>
          <a:xfrm>
            <a:off x="2659334" y="504609"/>
            <a:ext cx="3825333" cy="5047358"/>
            <a:chOff x="0" y="0"/>
            <a:chExt cx="3825331" cy="5047357"/>
          </a:xfrm>
        </p:grpSpPr>
        <p:pic>
          <p:nvPicPr>
            <p:cNvPr id="318" name="Auta_de_souza.jpg" descr="Auta_de_souza.jpg"/>
            <p:cNvPicPr>
              <a:picLocks noChangeAspect="1"/>
            </p:cNvPicPr>
            <p:nvPr/>
          </p:nvPicPr>
          <p:blipFill>
            <a:blip r:embed="rId2" cstate="print">
              <a:extLst/>
            </a:blip>
            <a:stretch>
              <a:fillRect/>
            </a:stretch>
          </p:blipFill>
          <p:spPr>
            <a:xfrm>
              <a:off x="203200" y="215899"/>
              <a:ext cx="3418931" cy="4615558"/>
            </a:xfrm>
            <a:prstGeom prst="rect">
              <a:avLst/>
            </a:prstGeom>
            <a:ln w="12700" cap="flat">
              <a:noFill/>
              <a:miter lim="400000"/>
            </a:ln>
            <a:effectLst/>
          </p:spPr>
        </p:pic>
        <p:pic>
          <p:nvPicPr>
            <p:cNvPr id="319" name="Auta_de_souza.jpg" descr="Auta_de_souza.jpg"/>
            <p:cNvPicPr>
              <a:picLocks noChangeAspect="1"/>
            </p:cNvPicPr>
            <p:nvPr/>
          </p:nvPicPr>
          <p:blipFill>
            <a:blip r:embed="rId3" cstate="print">
              <a:extLst/>
            </a:blip>
            <a:stretch>
              <a:fillRect/>
            </a:stretch>
          </p:blipFill>
          <p:spPr>
            <a:xfrm>
              <a:off x="-1" y="-1"/>
              <a:ext cx="3825333" cy="5047358"/>
            </a:xfrm>
            <a:prstGeom prst="rect">
              <a:avLst/>
            </a:prstGeom>
            <a:ln w="12700" cap="flat">
              <a:noFill/>
              <a:miter lim="400000"/>
            </a:ln>
            <a:effectLst/>
          </p:spPr>
        </p:pic>
      </p:grpSp>
      <p:sp>
        <p:nvSpPr>
          <p:cNvPr id="321" name="Auta de Souza"/>
          <p:cNvSpPr txBox="1"/>
          <p:nvPr/>
        </p:nvSpPr>
        <p:spPr>
          <a:xfrm>
            <a:off x="3557446" y="5629601"/>
            <a:ext cx="2029107"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Auta de Souza</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tângulo 1"/>
          <p:cNvSpPr txBox="1"/>
          <p:nvPr/>
        </p:nvSpPr>
        <p:spPr>
          <a:xfrm>
            <a:off x="943190" y="603681"/>
            <a:ext cx="7257620" cy="523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Auta de Souza</a:t>
            </a:r>
          </a:p>
          <a:p>
            <a:pPr algn="ctr">
              <a:defRPr sz="2000"/>
            </a:pPr>
            <a:r>
              <a:t>(Macaíba, RN,1876 – Natal/RN,  1901)</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Poetisa, colaborou para importantes periódicos e publicou o livro Horto, em 1900. Em 1894, ela começaria a escrever para a revista Oásis, de circulação restrita, pois era veículo do grêmio literário Le Monde Marche. Publicou também em jornais como, A República, O Paiz e a A Tribuna, de Natal.</a:t>
            </a:r>
          </a:p>
          <a:p>
            <a:pPr algn="just">
              <a:defRPr sz="2000"/>
            </a:pPr>
            <a:endParaRPr/>
          </a:p>
          <a:p>
            <a:pPr algn="just">
              <a:defRPr sz="2000"/>
            </a:pPr>
            <a:endParaRPr/>
          </a:p>
          <a:p>
            <a:pPr algn="just">
              <a:defRPr sz="2000"/>
            </a:pPr>
            <a:endParaRPr/>
          </a:p>
          <a:p>
            <a:pPr>
              <a:defRPr sz="1200"/>
            </a:pPr>
            <a:r>
              <a:t>Referências:</a:t>
            </a:r>
          </a:p>
          <a:p>
            <a:pPr>
              <a:defRPr sz="1200"/>
            </a:pPr>
            <a:endParaRPr/>
          </a:p>
          <a:p>
            <a:pPr>
              <a:defRPr sz="1200"/>
            </a:pPr>
            <a:r>
              <a:t>Biografia:</a:t>
            </a:r>
          </a:p>
          <a:p>
            <a:pPr>
              <a:defRPr sz="1200"/>
            </a:pPr>
            <a:r>
              <a:t>Disponível: </a:t>
            </a:r>
            <a:r>
              <a:rPr u="sng">
                <a:solidFill>
                  <a:srgbClr val="0000FF"/>
                </a:solidFill>
                <a:uFill>
                  <a:solidFill>
                    <a:srgbClr val="0000FF"/>
                  </a:solidFill>
                </a:uFill>
                <a:hlinkClick r:id="rId2"/>
              </a:rPr>
              <a:t>http://antigo.acordacultura.org.br/herois/heroi/autadesouza</a:t>
            </a:r>
            <a:r>
              <a:t>. Acessado em  01 de agosto de 2019.</a:t>
            </a:r>
          </a:p>
          <a:p>
            <a:pPr>
              <a:defRPr sz="1200"/>
            </a:pPr>
            <a:endParaRPr/>
          </a:p>
          <a:p>
            <a:pPr>
              <a:defRPr sz="1200"/>
            </a:pPr>
            <a:r>
              <a:t>Imagem:  </a:t>
            </a:r>
          </a:p>
          <a:p>
            <a:pPr>
              <a:defRPr sz="1200"/>
            </a:pPr>
            <a:r>
              <a:t>Disponível em: </a:t>
            </a:r>
            <a:r>
              <a:rPr u="sng">
                <a:solidFill>
                  <a:srgbClr val="0000FF"/>
                </a:solidFill>
                <a:uFill>
                  <a:solidFill>
                    <a:srgbClr val="0000FF"/>
                  </a:solidFill>
                </a:uFill>
                <a:hlinkClick r:id="rId3"/>
              </a:rPr>
              <a:t>https://pt.wikipedia.org/wiki/Auta_de_Souza</a:t>
            </a:r>
            <a:r>
              <a:t>. Acessado em 03 de dezembro de 2019.</a:t>
            </a: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 name="joão candido.png"/>
          <p:cNvGrpSpPr/>
          <p:nvPr/>
        </p:nvGrpSpPr>
        <p:grpSpPr>
          <a:xfrm>
            <a:off x="2771990" y="635794"/>
            <a:ext cx="3600021" cy="4900613"/>
            <a:chOff x="0" y="0"/>
            <a:chExt cx="3600020" cy="4900611"/>
          </a:xfrm>
        </p:grpSpPr>
        <p:pic>
          <p:nvPicPr>
            <p:cNvPr id="325" name="joão candido.png" descr="joão candido.png"/>
            <p:cNvPicPr>
              <a:picLocks noChangeAspect="1"/>
            </p:cNvPicPr>
            <p:nvPr/>
          </p:nvPicPr>
          <p:blipFill>
            <a:blip r:embed="rId2" cstate="print">
              <a:extLst/>
            </a:blip>
            <a:stretch>
              <a:fillRect/>
            </a:stretch>
          </p:blipFill>
          <p:spPr>
            <a:xfrm>
              <a:off x="203200" y="215900"/>
              <a:ext cx="3193621" cy="4468812"/>
            </a:xfrm>
            <a:prstGeom prst="rect">
              <a:avLst/>
            </a:prstGeom>
            <a:ln w="12700" cap="flat">
              <a:noFill/>
              <a:miter lim="400000"/>
            </a:ln>
            <a:effectLst/>
          </p:spPr>
        </p:pic>
        <p:pic>
          <p:nvPicPr>
            <p:cNvPr id="326" name="joão candido.png" descr="joão candido.png"/>
            <p:cNvPicPr>
              <a:picLocks noChangeAspect="1"/>
            </p:cNvPicPr>
            <p:nvPr/>
          </p:nvPicPr>
          <p:blipFill>
            <a:blip r:embed="rId3" cstate="print">
              <a:extLst/>
            </a:blip>
            <a:stretch>
              <a:fillRect/>
            </a:stretch>
          </p:blipFill>
          <p:spPr>
            <a:xfrm>
              <a:off x="0" y="-1"/>
              <a:ext cx="3600022" cy="4900613"/>
            </a:xfrm>
            <a:prstGeom prst="rect">
              <a:avLst/>
            </a:prstGeom>
            <a:ln w="12700" cap="flat">
              <a:noFill/>
              <a:miter lim="400000"/>
            </a:ln>
            <a:effectLst/>
          </p:spPr>
        </p:pic>
      </p:grpSp>
      <p:sp>
        <p:nvSpPr>
          <p:cNvPr id="328" name="João Cândido Felisberto"/>
          <p:cNvSpPr txBox="1"/>
          <p:nvPr/>
        </p:nvSpPr>
        <p:spPr>
          <a:xfrm>
            <a:off x="2991515" y="5611213"/>
            <a:ext cx="3364170"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João Cândido Felisberto</a:t>
            </a: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tângulo 1"/>
          <p:cNvSpPr txBox="1"/>
          <p:nvPr/>
        </p:nvSpPr>
        <p:spPr>
          <a:xfrm>
            <a:off x="683567" y="332656"/>
            <a:ext cx="7848873" cy="5977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João</a:t>
            </a:r>
            <a:r>
              <a:rPr dirty="0"/>
              <a:t> </a:t>
            </a:r>
            <a:r>
              <a:rPr dirty="0" err="1"/>
              <a:t>Cândido</a:t>
            </a:r>
            <a:r>
              <a:rPr dirty="0"/>
              <a:t> </a:t>
            </a:r>
            <a:r>
              <a:rPr dirty="0" err="1"/>
              <a:t>Felisberto</a:t>
            </a:r>
            <a:r>
              <a:rPr dirty="0"/>
              <a:t>, “Almirante Negro”</a:t>
            </a:r>
            <a:r>
              <a:rPr b="0" dirty="0">
                <a:latin typeface="+mn-lt"/>
                <a:ea typeface="+mn-ea"/>
                <a:cs typeface="+mn-cs"/>
                <a:sym typeface="Calibri"/>
              </a:rPr>
              <a:t> </a:t>
            </a:r>
          </a:p>
          <a:p>
            <a:pPr algn="ctr">
              <a:defRPr sz="2000"/>
            </a:pPr>
            <a:r>
              <a:rPr dirty="0"/>
              <a:t>(</a:t>
            </a:r>
            <a:r>
              <a:rPr dirty="0" err="1"/>
              <a:t>Encruzilhada</a:t>
            </a:r>
            <a:r>
              <a:rPr dirty="0"/>
              <a:t> do </a:t>
            </a:r>
            <a:r>
              <a:rPr dirty="0" err="1"/>
              <a:t>Sul</a:t>
            </a:r>
            <a:r>
              <a:rPr dirty="0"/>
              <a:t>/RS,  1880 – Rio de Janeiro/RJ, 1969)</a:t>
            </a:r>
            <a:endParaRPr b="1" dirty="0">
              <a:latin typeface="+mj-lt"/>
              <a:ea typeface="+mj-ea"/>
              <a:cs typeface="+mj-cs"/>
              <a:sym typeface="Helvetica"/>
            </a:endParaRPr>
          </a:p>
          <a:p>
            <a:pPr algn="ctr">
              <a:lnSpc>
                <a:spcPct val="120000"/>
              </a:lnSpc>
              <a:defRPr sz="2000"/>
            </a:pPr>
            <a:endParaRPr lang="pt-BR" dirty="0" smtClean="0"/>
          </a:p>
          <a:p>
            <a:pPr algn="ctr">
              <a:lnSpc>
                <a:spcPct val="120000"/>
              </a:lnSpc>
              <a:defRPr sz="2000"/>
            </a:pPr>
            <a:endParaRPr dirty="0"/>
          </a:p>
          <a:p>
            <a:pPr algn="just">
              <a:defRPr sz="2000"/>
            </a:pPr>
            <a:r>
              <a:rPr dirty="0"/>
              <a:t>O </a:t>
            </a:r>
            <a:r>
              <a:rPr dirty="0" err="1"/>
              <a:t>mais</a:t>
            </a:r>
            <a:r>
              <a:rPr dirty="0"/>
              <a:t> </a:t>
            </a:r>
            <a:r>
              <a:rPr dirty="0" err="1"/>
              <a:t>velho</a:t>
            </a:r>
            <a:r>
              <a:rPr dirty="0"/>
              <a:t> dos </a:t>
            </a:r>
            <a:r>
              <a:rPr dirty="0" err="1"/>
              <a:t>marinheiros</a:t>
            </a:r>
            <a:r>
              <a:rPr dirty="0"/>
              <a:t> </a:t>
            </a:r>
            <a:r>
              <a:rPr dirty="0" err="1"/>
              <a:t>envolvidos</a:t>
            </a:r>
            <a:r>
              <a:rPr dirty="0"/>
              <a:t> e </a:t>
            </a:r>
            <a:r>
              <a:rPr dirty="0" err="1"/>
              <a:t>processados</a:t>
            </a:r>
            <a:r>
              <a:rPr dirty="0"/>
              <a:t> </a:t>
            </a:r>
            <a:r>
              <a:rPr dirty="0" err="1"/>
              <a:t>foi</a:t>
            </a:r>
            <a:r>
              <a:rPr dirty="0"/>
              <a:t> o </a:t>
            </a:r>
            <a:r>
              <a:rPr dirty="0" err="1"/>
              <a:t>líder</a:t>
            </a:r>
            <a:r>
              <a:rPr dirty="0"/>
              <a:t> </a:t>
            </a:r>
            <a:r>
              <a:rPr dirty="0" err="1"/>
              <a:t>da</a:t>
            </a:r>
            <a:r>
              <a:rPr dirty="0"/>
              <a:t> </a:t>
            </a:r>
            <a:r>
              <a:rPr dirty="0" err="1"/>
              <a:t>revolta</a:t>
            </a:r>
            <a:r>
              <a:rPr dirty="0"/>
              <a:t>, o </a:t>
            </a:r>
            <a:r>
              <a:rPr dirty="0" err="1"/>
              <a:t>gaúcho</a:t>
            </a:r>
            <a:r>
              <a:rPr dirty="0"/>
              <a:t> negro </a:t>
            </a:r>
            <a:r>
              <a:rPr dirty="0" err="1"/>
              <a:t>João</a:t>
            </a:r>
            <a:r>
              <a:rPr dirty="0"/>
              <a:t> </a:t>
            </a:r>
            <a:r>
              <a:rPr dirty="0" err="1"/>
              <a:t>Cândido</a:t>
            </a:r>
            <a:r>
              <a:rPr dirty="0"/>
              <a:t>. </a:t>
            </a:r>
            <a:r>
              <a:rPr dirty="0" err="1"/>
              <a:t>Ele</a:t>
            </a:r>
            <a:r>
              <a:rPr dirty="0"/>
              <a:t> é um </a:t>
            </a:r>
            <a:r>
              <a:rPr dirty="0" err="1"/>
              <a:t>exemplo</a:t>
            </a:r>
            <a:r>
              <a:rPr dirty="0"/>
              <a:t> do </a:t>
            </a:r>
            <a:r>
              <a:rPr dirty="0" err="1"/>
              <a:t>que</a:t>
            </a:r>
            <a:r>
              <a:rPr dirty="0"/>
              <a:t> </a:t>
            </a:r>
            <a:r>
              <a:rPr dirty="0" err="1"/>
              <a:t>chamavam</a:t>
            </a:r>
            <a:r>
              <a:rPr dirty="0"/>
              <a:t> </a:t>
            </a:r>
            <a:r>
              <a:rPr dirty="0" err="1"/>
              <a:t>comumente</a:t>
            </a:r>
            <a:r>
              <a:rPr dirty="0"/>
              <a:t> de “</a:t>
            </a:r>
            <a:r>
              <a:rPr dirty="0" err="1"/>
              <a:t>ventre</a:t>
            </a:r>
            <a:r>
              <a:rPr dirty="0"/>
              <a:t> </a:t>
            </a:r>
            <a:r>
              <a:rPr dirty="0" err="1"/>
              <a:t>livre</a:t>
            </a:r>
            <a:r>
              <a:rPr dirty="0"/>
              <a:t>”. O </a:t>
            </a:r>
            <a:r>
              <a:rPr dirty="0" err="1"/>
              <a:t>pai</a:t>
            </a:r>
            <a:r>
              <a:rPr dirty="0"/>
              <a:t> era </a:t>
            </a:r>
            <a:r>
              <a:rPr dirty="0" err="1"/>
              <a:t>tropeiro</a:t>
            </a:r>
            <a:r>
              <a:rPr dirty="0"/>
              <a:t> no </a:t>
            </a:r>
            <a:r>
              <a:rPr dirty="0" err="1"/>
              <a:t>atual</a:t>
            </a:r>
            <a:r>
              <a:rPr dirty="0"/>
              <a:t> </a:t>
            </a:r>
            <a:r>
              <a:rPr dirty="0" err="1"/>
              <a:t>município</a:t>
            </a:r>
            <a:r>
              <a:rPr dirty="0"/>
              <a:t> de </a:t>
            </a:r>
            <a:r>
              <a:rPr dirty="0" err="1"/>
              <a:t>Encruzilhada</a:t>
            </a:r>
            <a:r>
              <a:rPr dirty="0"/>
              <a:t> do </a:t>
            </a:r>
            <a:r>
              <a:rPr dirty="0" err="1"/>
              <a:t>Sul</a:t>
            </a:r>
            <a:r>
              <a:rPr dirty="0"/>
              <a:t> e </a:t>
            </a:r>
            <a:r>
              <a:rPr dirty="0" err="1"/>
              <a:t>fora</a:t>
            </a:r>
            <a:r>
              <a:rPr dirty="0"/>
              <a:t> </a:t>
            </a:r>
            <a:r>
              <a:rPr dirty="0" err="1"/>
              <a:t>alforriado</a:t>
            </a:r>
            <a:r>
              <a:rPr dirty="0"/>
              <a:t> </a:t>
            </a:r>
            <a:r>
              <a:rPr dirty="0" err="1"/>
              <a:t>anos</a:t>
            </a:r>
            <a:r>
              <a:rPr dirty="0"/>
              <a:t> antes de </a:t>
            </a:r>
            <a:r>
              <a:rPr dirty="0" err="1"/>
              <a:t>casar</a:t>
            </a:r>
            <a:r>
              <a:rPr dirty="0"/>
              <a:t> com </a:t>
            </a:r>
            <a:r>
              <a:rPr dirty="0" err="1"/>
              <a:t>Ignácia</a:t>
            </a:r>
            <a:r>
              <a:rPr dirty="0"/>
              <a:t>, </a:t>
            </a:r>
            <a:r>
              <a:rPr dirty="0" err="1"/>
              <a:t>mãe</a:t>
            </a:r>
            <a:r>
              <a:rPr dirty="0"/>
              <a:t> de </a:t>
            </a:r>
            <a:r>
              <a:rPr dirty="0" err="1"/>
              <a:t>João</a:t>
            </a:r>
            <a:r>
              <a:rPr dirty="0"/>
              <a:t> </a:t>
            </a:r>
            <a:r>
              <a:rPr dirty="0" err="1"/>
              <a:t>Cândido</a:t>
            </a:r>
            <a:r>
              <a:rPr dirty="0"/>
              <a:t>. </a:t>
            </a:r>
            <a:r>
              <a:rPr dirty="0" err="1"/>
              <a:t>João</a:t>
            </a:r>
            <a:r>
              <a:rPr dirty="0"/>
              <a:t> </a:t>
            </a:r>
            <a:r>
              <a:rPr dirty="0" err="1"/>
              <a:t>tornou</a:t>
            </a:r>
            <a:r>
              <a:rPr dirty="0"/>
              <a:t>-se </a:t>
            </a:r>
            <a:r>
              <a:rPr dirty="0" err="1"/>
              <a:t>militar</a:t>
            </a:r>
            <a:r>
              <a:rPr dirty="0"/>
              <a:t> </a:t>
            </a:r>
            <a:r>
              <a:rPr dirty="0" err="1"/>
              <a:t>da</a:t>
            </a:r>
            <a:r>
              <a:rPr dirty="0"/>
              <a:t> </a:t>
            </a:r>
            <a:r>
              <a:rPr dirty="0" err="1"/>
              <a:t>Marinha</a:t>
            </a:r>
            <a:r>
              <a:rPr dirty="0"/>
              <a:t> de Guerra </a:t>
            </a:r>
            <a:r>
              <a:rPr dirty="0" err="1"/>
              <a:t>Brasileira</a:t>
            </a:r>
            <a:r>
              <a:rPr dirty="0"/>
              <a:t> e </a:t>
            </a:r>
            <a:r>
              <a:rPr dirty="0" err="1"/>
              <a:t>líder</a:t>
            </a:r>
            <a:r>
              <a:rPr dirty="0"/>
              <a:t> </a:t>
            </a:r>
            <a:r>
              <a:rPr dirty="0" err="1"/>
              <a:t>da</a:t>
            </a:r>
            <a:r>
              <a:rPr dirty="0"/>
              <a:t> </a:t>
            </a:r>
            <a:r>
              <a:rPr dirty="0" err="1"/>
              <a:t>Revolta</a:t>
            </a:r>
            <a:r>
              <a:rPr dirty="0"/>
              <a:t> </a:t>
            </a:r>
            <a:r>
              <a:rPr dirty="0" err="1"/>
              <a:t>da</a:t>
            </a:r>
            <a:r>
              <a:rPr dirty="0"/>
              <a:t> </a:t>
            </a:r>
            <a:r>
              <a:rPr dirty="0" err="1"/>
              <a:t>Chibata</a:t>
            </a:r>
            <a:r>
              <a:rPr dirty="0"/>
              <a:t> (1910), </a:t>
            </a:r>
            <a:r>
              <a:rPr dirty="0" err="1"/>
              <a:t>que</a:t>
            </a:r>
            <a:r>
              <a:rPr dirty="0"/>
              <a:t> </a:t>
            </a:r>
            <a:r>
              <a:rPr dirty="0" err="1"/>
              <a:t>conquistou</a:t>
            </a:r>
            <a:r>
              <a:rPr dirty="0"/>
              <a:t> o </a:t>
            </a:r>
            <a:r>
              <a:rPr dirty="0" err="1"/>
              <a:t>fim</a:t>
            </a:r>
            <a:r>
              <a:rPr dirty="0"/>
              <a:t> dos </a:t>
            </a:r>
            <a:r>
              <a:rPr dirty="0" err="1"/>
              <a:t>castigos</a:t>
            </a:r>
            <a:r>
              <a:rPr dirty="0"/>
              <a:t> </a:t>
            </a:r>
            <a:r>
              <a:rPr dirty="0" err="1"/>
              <a:t>físicos</a:t>
            </a:r>
            <a:r>
              <a:rPr dirty="0"/>
              <a:t> e </a:t>
            </a:r>
            <a:r>
              <a:rPr dirty="0" err="1"/>
              <a:t>melhores</a:t>
            </a:r>
            <a:r>
              <a:rPr dirty="0"/>
              <a:t> </a:t>
            </a:r>
            <a:r>
              <a:rPr dirty="0" err="1"/>
              <a:t>condições</a:t>
            </a:r>
            <a:r>
              <a:rPr dirty="0"/>
              <a:t> de </a:t>
            </a:r>
            <a:r>
              <a:rPr dirty="0" err="1"/>
              <a:t>trabalho</a:t>
            </a:r>
            <a:r>
              <a:rPr dirty="0"/>
              <a:t> </a:t>
            </a:r>
            <a:r>
              <a:rPr dirty="0" err="1"/>
              <a:t>na</a:t>
            </a:r>
            <a:r>
              <a:rPr dirty="0"/>
              <a:t> </a:t>
            </a:r>
            <a:r>
              <a:rPr dirty="0" err="1"/>
              <a:t>Marinha</a:t>
            </a:r>
            <a:r>
              <a:rPr dirty="0"/>
              <a:t>.</a:t>
            </a:r>
          </a:p>
          <a:p>
            <a:pPr algn="just">
              <a:defRPr sz="2000"/>
            </a:pPr>
            <a:endParaRPr dirty="0"/>
          </a:p>
          <a:p>
            <a:pPr algn="just">
              <a:defRPr sz="2000"/>
            </a:pPr>
            <a:endParaRPr dirty="0"/>
          </a:p>
          <a:p>
            <a:pPr>
              <a:defRPr sz="1200"/>
            </a:pPr>
            <a:r>
              <a:rPr dirty="0" err="1"/>
              <a:t>Referência</a:t>
            </a:r>
            <a:r>
              <a:rPr dirty="0"/>
              <a:t>: </a:t>
            </a:r>
          </a:p>
          <a:p>
            <a:pPr>
              <a:defRPr sz="1200"/>
            </a:pPr>
            <a:endParaRPr dirty="0"/>
          </a:p>
          <a:p>
            <a:pPr>
              <a:defRPr sz="1200"/>
            </a:pPr>
            <a:r>
              <a:rPr dirty="0" err="1"/>
              <a:t>Biografia</a:t>
            </a:r>
            <a:r>
              <a:rPr dirty="0"/>
              <a:t>: NASCIMENTO, </a:t>
            </a:r>
            <a:r>
              <a:rPr dirty="0" err="1"/>
              <a:t>Álvaro</a:t>
            </a:r>
            <a:r>
              <a:rPr dirty="0"/>
              <a:t> P. do. </a:t>
            </a:r>
            <a:r>
              <a:rPr i="1" dirty="0">
                <a:latin typeface="+mj-lt"/>
                <a:ea typeface="+mj-ea"/>
                <a:cs typeface="+mj-cs"/>
                <a:sym typeface="Helvetica"/>
              </a:rPr>
              <a:t>A </a:t>
            </a:r>
            <a:r>
              <a:rPr i="1" dirty="0" err="1">
                <a:latin typeface="+mj-lt"/>
                <a:ea typeface="+mj-ea"/>
                <a:cs typeface="+mj-cs"/>
                <a:sym typeface="Helvetica"/>
              </a:rPr>
              <a:t>Ressaca</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a:t>
            </a:r>
            <a:r>
              <a:rPr i="1" dirty="0" err="1">
                <a:latin typeface="+mj-lt"/>
                <a:ea typeface="+mj-ea"/>
                <a:cs typeface="+mj-cs"/>
                <a:sym typeface="Helvetica"/>
              </a:rPr>
              <a:t>Marajuara</a:t>
            </a:r>
            <a:r>
              <a:rPr dirty="0"/>
              <a:t>: </a:t>
            </a:r>
            <a:r>
              <a:rPr dirty="0" err="1"/>
              <a:t>recrutamento</a:t>
            </a:r>
            <a:r>
              <a:rPr dirty="0"/>
              <a:t> e </a:t>
            </a:r>
            <a:r>
              <a:rPr dirty="0" err="1"/>
              <a:t>disciplina</a:t>
            </a:r>
            <a:r>
              <a:rPr dirty="0"/>
              <a:t> </a:t>
            </a:r>
            <a:r>
              <a:rPr dirty="0" err="1"/>
              <a:t>na</a:t>
            </a:r>
            <a:r>
              <a:rPr dirty="0"/>
              <a:t> Armada Imperial. Rio de Janeiro: </a:t>
            </a:r>
            <a:r>
              <a:rPr dirty="0" err="1"/>
              <a:t>Arquivo</a:t>
            </a:r>
            <a:r>
              <a:rPr dirty="0"/>
              <a:t> </a:t>
            </a:r>
            <a:r>
              <a:rPr dirty="0" err="1"/>
              <a:t>Nacional</a:t>
            </a:r>
            <a:r>
              <a:rPr dirty="0"/>
              <a:t>, 2001. _______. “</a:t>
            </a:r>
            <a:r>
              <a:rPr dirty="0" err="1"/>
              <a:t>Sou</a:t>
            </a:r>
            <a:r>
              <a:rPr dirty="0"/>
              <a:t> </a:t>
            </a:r>
            <a:r>
              <a:rPr dirty="0" err="1"/>
              <a:t>escravo</a:t>
            </a:r>
            <a:r>
              <a:rPr dirty="0"/>
              <a:t> de </a:t>
            </a:r>
            <a:r>
              <a:rPr dirty="0" err="1"/>
              <a:t>oficiais</a:t>
            </a:r>
            <a:r>
              <a:rPr dirty="0"/>
              <a:t> </a:t>
            </a:r>
            <a:r>
              <a:rPr dirty="0" err="1"/>
              <a:t>da</a:t>
            </a:r>
            <a:r>
              <a:rPr dirty="0"/>
              <a:t> </a:t>
            </a:r>
            <a:r>
              <a:rPr dirty="0" err="1"/>
              <a:t>Marinha</a:t>
            </a:r>
            <a:r>
              <a:rPr dirty="0"/>
              <a:t>”: a </a:t>
            </a:r>
            <a:r>
              <a:rPr dirty="0" err="1"/>
              <a:t>grande</a:t>
            </a:r>
            <a:r>
              <a:rPr dirty="0"/>
              <a:t> </a:t>
            </a:r>
            <a:r>
              <a:rPr dirty="0" err="1"/>
              <a:t>revolta</a:t>
            </a:r>
            <a:r>
              <a:rPr dirty="0"/>
              <a:t> </a:t>
            </a:r>
            <a:r>
              <a:rPr dirty="0" err="1"/>
              <a:t>da</a:t>
            </a:r>
            <a:r>
              <a:rPr dirty="0"/>
              <a:t> </a:t>
            </a:r>
            <a:r>
              <a:rPr dirty="0" err="1"/>
              <a:t>marujada</a:t>
            </a:r>
            <a:r>
              <a:rPr dirty="0"/>
              <a:t> </a:t>
            </a:r>
            <a:r>
              <a:rPr dirty="0" err="1"/>
              <a:t>negra</a:t>
            </a:r>
            <a:r>
              <a:rPr dirty="0"/>
              <a:t>. </a:t>
            </a:r>
            <a:r>
              <a:rPr i="1" dirty="0" err="1">
                <a:latin typeface="+mj-lt"/>
                <a:ea typeface="+mj-ea"/>
                <a:cs typeface="+mj-cs"/>
                <a:sym typeface="Helvetica"/>
              </a:rPr>
              <a:t>Revista</a:t>
            </a:r>
            <a:r>
              <a:rPr i="1" dirty="0">
                <a:latin typeface="+mj-lt"/>
                <a:ea typeface="+mj-ea"/>
                <a:cs typeface="+mj-cs"/>
                <a:sym typeface="Helvetica"/>
              </a:rPr>
              <a:t> </a:t>
            </a:r>
            <a:r>
              <a:rPr i="1" dirty="0" err="1">
                <a:latin typeface="+mj-lt"/>
                <a:ea typeface="+mj-ea"/>
                <a:cs typeface="+mj-cs"/>
                <a:sym typeface="Helvetica"/>
              </a:rPr>
              <a:t>Brasileira</a:t>
            </a:r>
            <a:r>
              <a:rPr i="1" dirty="0">
                <a:latin typeface="+mj-lt"/>
                <a:ea typeface="+mj-ea"/>
                <a:cs typeface="+mj-cs"/>
                <a:sym typeface="Helvetica"/>
              </a:rPr>
              <a:t> de </a:t>
            </a:r>
            <a:r>
              <a:rPr i="1" dirty="0" err="1">
                <a:latin typeface="+mj-lt"/>
                <a:ea typeface="+mj-ea"/>
                <a:cs typeface="+mj-cs"/>
                <a:sym typeface="Helvetica"/>
              </a:rPr>
              <a:t>História</a:t>
            </a:r>
            <a:r>
              <a:rPr dirty="0"/>
              <a:t>. São Paulo, 2016 .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http://www.scielo.br/pdf/rbh/2016nahead/1806-9347-rbh-2016v36n72_009.pdf </a:t>
            </a:r>
            <a:r>
              <a:rPr dirty="0" err="1"/>
              <a:t>Acessado</a:t>
            </a:r>
            <a:r>
              <a:rPr dirty="0"/>
              <a:t> </a:t>
            </a:r>
            <a:r>
              <a:rPr dirty="0" err="1"/>
              <a:t>em</a:t>
            </a:r>
            <a:r>
              <a:rPr dirty="0"/>
              <a:t> 03 de </a:t>
            </a:r>
            <a:r>
              <a:rPr dirty="0" err="1"/>
              <a:t>dezembro</a:t>
            </a:r>
            <a:r>
              <a:rPr dirty="0"/>
              <a:t> de 2019.	</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http://cnq.org.br/noticias/revolta-da-chibata-completa-103-anos-/</a:t>
            </a:r>
            <a:r>
              <a:rPr dirty="0"/>
              <a:t> </a:t>
            </a:r>
            <a:r>
              <a:rPr dirty="0" err="1"/>
              <a:t>Acessado</a:t>
            </a:r>
            <a:r>
              <a:rPr dirty="0"/>
              <a:t> </a:t>
            </a:r>
            <a:r>
              <a:rPr dirty="0" err="1"/>
              <a:t>em</a:t>
            </a:r>
            <a:r>
              <a:rPr dirty="0"/>
              <a:t> 04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Captura de Tela 2019-11-12 às 23.01.59.png"/>
          <p:cNvGrpSpPr/>
          <p:nvPr/>
        </p:nvGrpSpPr>
        <p:grpSpPr>
          <a:xfrm>
            <a:off x="2883905" y="727366"/>
            <a:ext cx="3376191" cy="4682312"/>
            <a:chOff x="0" y="0"/>
            <a:chExt cx="3376189" cy="4682310"/>
          </a:xfrm>
        </p:grpSpPr>
        <p:pic>
          <p:nvPicPr>
            <p:cNvPr id="332" name="Captura de Tela 2019-11-12 às 23.01.59.png" descr="Captura de Tela 2019-11-12 às 23.01.59.png"/>
            <p:cNvPicPr>
              <a:picLocks noChangeAspect="1"/>
            </p:cNvPicPr>
            <p:nvPr/>
          </p:nvPicPr>
          <p:blipFill>
            <a:blip r:embed="rId2" cstate="print">
              <a:extLst/>
            </a:blip>
            <a:stretch>
              <a:fillRect/>
            </a:stretch>
          </p:blipFill>
          <p:spPr>
            <a:xfrm>
              <a:off x="203200" y="215900"/>
              <a:ext cx="2969789" cy="4250511"/>
            </a:xfrm>
            <a:prstGeom prst="rect">
              <a:avLst/>
            </a:prstGeom>
            <a:ln w="12700" cap="flat">
              <a:noFill/>
              <a:miter lim="400000"/>
            </a:ln>
            <a:effectLst/>
          </p:spPr>
        </p:pic>
        <p:pic>
          <p:nvPicPr>
            <p:cNvPr id="333" name="Captura de Tela 2019-11-12 às 23.01.59.png" descr="Captura de Tela 2019-11-12 às 23.01.59.png"/>
            <p:cNvPicPr>
              <a:picLocks noChangeAspect="1"/>
            </p:cNvPicPr>
            <p:nvPr/>
          </p:nvPicPr>
          <p:blipFill>
            <a:blip r:embed="rId3" cstate="print">
              <a:extLst/>
            </a:blip>
            <a:stretch>
              <a:fillRect/>
            </a:stretch>
          </p:blipFill>
          <p:spPr>
            <a:xfrm>
              <a:off x="-1" y="-1"/>
              <a:ext cx="3376191" cy="4682312"/>
            </a:xfrm>
            <a:prstGeom prst="rect">
              <a:avLst/>
            </a:prstGeom>
            <a:ln w="12700" cap="flat">
              <a:noFill/>
              <a:miter lim="400000"/>
            </a:ln>
            <a:effectLst/>
          </p:spPr>
        </p:pic>
      </p:grpSp>
      <p:sp>
        <p:nvSpPr>
          <p:cNvPr id="335" name="Francisco Carregal"/>
          <p:cNvSpPr txBox="1"/>
          <p:nvPr/>
        </p:nvSpPr>
        <p:spPr>
          <a:xfrm>
            <a:off x="3254308" y="5466633"/>
            <a:ext cx="2635383"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Francisco Carregal</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luiz gama.jpg"/>
          <p:cNvGrpSpPr/>
          <p:nvPr/>
        </p:nvGrpSpPr>
        <p:grpSpPr>
          <a:xfrm>
            <a:off x="2748533" y="948183"/>
            <a:ext cx="3646935" cy="4514872"/>
            <a:chOff x="0" y="0"/>
            <a:chExt cx="3646933" cy="4514871"/>
          </a:xfrm>
        </p:grpSpPr>
        <p:pic>
          <p:nvPicPr>
            <p:cNvPr id="115" name="luiz gama.jpg" descr="luiz gama.jpg"/>
            <p:cNvPicPr>
              <a:picLocks noChangeAspect="1"/>
            </p:cNvPicPr>
            <p:nvPr/>
          </p:nvPicPr>
          <p:blipFill>
            <a:blip r:embed="rId2" cstate="print">
              <a:extLst/>
            </a:blip>
            <a:stretch>
              <a:fillRect/>
            </a:stretch>
          </p:blipFill>
          <p:spPr>
            <a:xfrm>
              <a:off x="203200" y="215900"/>
              <a:ext cx="3240534" cy="4083072"/>
            </a:xfrm>
            <a:prstGeom prst="rect">
              <a:avLst/>
            </a:prstGeom>
            <a:ln w="12700" cap="flat">
              <a:noFill/>
              <a:miter lim="400000"/>
            </a:ln>
            <a:effectLst/>
          </p:spPr>
        </p:pic>
        <p:pic>
          <p:nvPicPr>
            <p:cNvPr id="116" name="luiz gama.jpg" descr="luiz gama.jpg"/>
            <p:cNvPicPr>
              <a:picLocks noChangeAspect="1"/>
            </p:cNvPicPr>
            <p:nvPr/>
          </p:nvPicPr>
          <p:blipFill>
            <a:blip r:embed="rId3" cstate="print">
              <a:extLst/>
            </a:blip>
            <a:stretch>
              <a:fillRect/>
            </a:stretch>
          </p:blipFill>
          <p:spPr>
            <a:xfrm>
              <a:off x="-1" y="0"/>
              <a:ext cx="3646935" cy="4514872"/>
            </a:xfrm>
            <a:prstGeom prst="rect">
              <a:avLst/>
            </a:prstGeom>
            <a:ln w="12700" cap="flat">
              <a:noFill/>
              <a:miter lim="400000"/>
            </a:ln>
            <a:effectLst/>
          </p:spPr>
        </p:pic>
      </p:grpSp>
      <p:sp>
        <p:nvSpPr>
          <p:cNvPr id="5" name="Retângulo 4"/>
          <p:cNvSpPr/>
          <p:nvPr/>
        </p:nvSpPr>
        <p:spPr>
          <a:xfrm>
            <a:off x="3765529" y="5727798"/>
            <a:ext cx="1612942" cy="498598"/>
          </a:xfrm>
          <a:prstGeom prst="rect">
            <a:avLst/>
          </a:prstGeom>
        </p:spPr>
        <p:txBody>
          <a:bodyPr wrap="square">
            <a:spAutoFit/>
          </a:bodyPr>
          <a:lstStyle/>
          <a:p>
            <a:pPr algn="ctr">
              <a:lnSpc>
                <a:spcPct val="120000"/>
              </a:lnSpc>
              <a:defRPr sz="2200" b="1">
                <a:latin typeface="+mj-lt"/>
                <a:ea typeface="+mj-ea"/>
                <a:cs typeface="+mj-cs"/>
                <a:sym typeface="Helvetica"/>
              </a:defRPr>
            </a:pPr>
            <a:r>
              <a:rPr lang="pt-BR" b="1" dirty="0" smtClean="0">
                <a:sym typeface="Helvetica"/>
              </a:rPr>
              <a:t>Luiz Gama</a:t>
            </a:r>
            <a:endParaRPr lang="pt-BR" b="1" dirty="0">
              <a:sym typeface="Helvetica"/>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tângulo 1"/>
          <p:cNvSpPr txBox="1"/>
          <p:nvPr/>
        </p:nvSpPr>
        <p:spPr>
          <a:xfrm>
            <a:off x="943190" y="603681"/>
            <a:ext cx="7257620" cy="56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Francisco </a:t>
            </a:r>
            <a:r>
              <a:rPr dirty="0" err="1"/>
              <a:t>Carregal</a:t>
            </a:r>
            <a:endParaRPr dirty="0"/>
          </a:p>
          <a:p>
            <a:pPr algn="ctr">
              <a:lnSpc>
                <a:spcPct val="120000"/>
              </a:lnSpc>
              <a:defRPr sz="2000"/>
            </a:pPr>
            <a:endParaRPr lang="pt-BR" dirty="0" smtClean="0"/>
          </a:p>
          <a:p>
            <a:pPr algn="ctr">
              <a:lnSpc>
                <a:spcPct val="120000"/>
              </a:lnSpc>
              <a:defRPr sz="2000"/>
            </a:pPr>
            <a:endParaRPr dirty="0"/>
          </a:p>
          <a:p>
            <a:pPr algn="just">
              <a:defRPr sz="2000"/>
            </a:pPr>
            <a:r>
              <a:rPr dirty="0" err="1"/>
              <a:t>Primeiro</a:t>
            </a:r>
            <a:r>
              <a:rPr dirty="0"/>
              <a:t> </a:t>
            </a:r>
            <a:r>
              <a:rPr dirty="0" err="1"/>
              <a:t>jogador</a:t>
            </a:r>
            <a:r>
              <a:rPr dirty="0"/>
              <a:t> negro. </a:t>
            </a:r>
            <a:r>
              <a:rPr dirty="0" err="1"/>
              <a:t>Em</a:t>
            </a:r>
            <a:r>
              <a:rPr dirty="0"/>
              <a:t> 1904, o </a:t>
            </a:r>
            <a:r>
              <a:rPr dirty="0" err="1"/>
              <a:t>Bangu</a:t>
            </a:r>
            <a:r>
              <a:rPr dirty="0"/>
              <a:t>, </a:t>
            </a:r>
            <a:r>
              <a:rPr dirty="0" err="1"/>
              <a:t>clube</a:t>
            </a:r>
            <a:r>
              <a:rPr dirty="0"/>
              <a:t> de um </a:t>
            </a:r>
            <a:r>
              <a:rPr dirty="0" err="1"/>
              <a:t>bairro</a:t>
            </a:r>
            <a:r>
              <a:rPr dirty="0"/>
              <a:t> </a:t>
            </a:r>
            <a:r>
              <a:rPr dirty="0" err="1"/>
              <a:t>proletário</a:t>
            </a:r>
            <a:r>
              <a:rPr dirty="0"/>
              <a:t> </a:t>
            </a:r>
            <a:r>
              <a:rPr dirty="0" err="1"/>
              <a:t>onde</a:t>
            </a:r>
            <a:r>
              <a:rPr dirty="0"/>
              <a:t> </a:t>
            </a:r>
            <a:r>
              <a:rPr dirty="0" err="1"/>
              <a:t>negros</a:t>
            </a:r>
            <a:r>
              <a:rPr dirty="0"/>
              <a:t> </a:t>
            </a:r>
            <a:r>
              <a:rPr dirty="0" err="1"/>
              <a:t>eram</a:t>
            </a:r>
            <a:r>
              <a:rPr dirty="0"/>
              <a:t> </a:t>
            </a:r>
            <a:r>
              <a:rPr dirty="0" err="1"/>
              <a:t>aceitos</a:t>
            </a:r>
            <a:r>
              <a:rPr dirty="0"/>
              <a:t>, </a:t>
            </a:r>
            <a:r>
              <a:rPr dirty="0" err="1"/>
              <a:t>foi</a:t>
            </a:r>
            <a:r>
              <a:rPr dirty="0"/>
              <a:t> </a:t>
            </a:r>
            <a:r>
              <a:rPr dirty="0" err="1"/>
              <a:t>fundado</a:t>
            </a:r>
            <a:r>
              <a:rPr dirty="0"/>
              <a:t> e </a:t>
            </a:r>
            <a:r>
              <a:rPr dirty="0" err="1"/>
              <a:t>já</a:t>
            </a:r>
            <a:r>
              <a:rPr dirty="0"/>
              <a:t> </a:t>
            </a:r>
            <a:r>
              <a:rPr dirty="0" err="1"/>
              <a:t>em</a:t>
            </a:r>
            <a:r>
              <a:rPr dirty="0"/>
              <a:t> </a:t>
            </a:r>
            <a:r>
              <a:rPr dirty="0" err="1"/>
              <a:t>seus</a:t>
            </a:r>
            <a:r>
              <a:rPr dirty="0"/>
              <a:t> </a:t>
            </a:r>
            <a:r>
              <a:rPr dirty="0" err="1"/>
              <a:t>primeiros</a:t>
            </a:r>
            <a:r>
              <a:rPr dirty="0"/>
              <a:t> </a:t>
            </a:r>
            <a:r>
              <a:rPr dirty="0" err="1"/>
              <a:t>jogos</a:t>
            </a:r>
            <a:r>
              <a:rPr dirty="0"/>
              <a:t> </a:t>
            </a:r>
            <a:r>
              <a:rPr dirty="0" err="1"/>
              <a:t>contava</a:t>
            </a:r>
            <a:r>
              <a:rPr dirty="0"/>
              <a:t> com um </a:t>
            </a:r>
            <a:r>
              <a:rPr dirty="0" err="1"/>
              <a:t>afrodescendente</a:t>
            </a:r>
            <a:r>
              <a:rPr dirty="0"/>
              <a:t>: o </a:t>
            </a:r>
            <a:r>
              <a:rPr dirty="0" err="1"/>
              <a:t>operário</a:t>
            </a:r>
            <a:r>
              <a:rPr dirty="0"/>
              <a:t> Francisco </a:t>
            </a:r>
            <a:r>
              <a:rPr dirty="0" err="1"/>
              <a:t>Carregal</a:t>
            </a:r>
            <a:r>
              <a:rPr dirty="0"/>
              <a:t>. </a:t>
            </a:r>
            <a:r>
              <a:rPr dirty="0" err="1"/>
              <a:t>Em</a:t>
            </a:r>
            <a:r>
              <a:rPr dirty="0"/>
              <a:t> </a:t>
            </a:r>
            <a:r>
              <a:rPr dirty="0" err="1"/>
              <a:t>partida</a:t>
            </a:r>
            <a:r>
              <a:rPr dirty="0"/>
              <a:t> contra o </a:t>
            </a:r>
            <a:r>
              <a:rPr dirty="0" err="1"/>
              <a:t>Fluminense</a:t>
            </a:r>
            <a:r>
              <a:rPr dirty="0"/>
              <a:t>, </a:t>
            </a:r>
            <a:r>
              <a:rPr dirty="0" err="1"/>
              <a:t>clube</a:t>
            </a:r>
            <a:r>
              <a:rPr dirty="0"/>
              <a:t> de </a:t>
            </a:r>
            <a:r>
              <a:rPr dirty="0" err="1"/>
              <a:t>histórico</a:t>
            </a:r>
            <a:r>
              <a:rPr dirty="0"/>
              <a:t> </a:t>
            </a:r>
            <a:r>
              <a:rPr dirty="0" err="1"/>
              <a:t>aristocratizante</a:t>
            </a:r>
            <a:r>
              <a:rPr dirty="0"/>
              <a:t>, </a:t>
            </a:r>
            <a:r>
              <a:rPr dirty="0" err="1"/>
              <a:t>em</a:t>
            </a:r>
            <a:r>
              <a:rPr dirty="0"/>
              <a:t> 1905, o </a:t>
            </a:r>
            <a:r>
              <a:rPr dirty="0" err="1"/>
              <a:t>Bangu</a:t>
            </a:r>
            <a:r>
              <a:rPr dirty="0"/>
              <a:t>  </a:t>
            </a:r>
            <a:r>
              <a:rPr dirty="0" err="1"/>
              <a:t>escalou</a:t>
            </a:r>
            <a:r>
              <a:rPr dirty="0"/>
              <a:t> o </a:t>
            </a:r>
            <a:r>
              <a:rPr dirty="0" err="1"/>
              <a:t>tecelão</a:t>
            </a:r>
            <a:r>
              <a:rPr dirty="0"/>
              <a:t> </a:t>
            </a:r>
            <a:r>
              <a:rPr dirty="0" err="1"/>
              <a:t>da</a:t>
            </a:r>
            <a:r>
              <a:rPr dirty="0"/>
              <a:t> </a:t>
            </a:r>
            <a:r>
              <a:rPr dirty="0" err="1"/>
              <a:t>fábrica</a:t>
            </a:r>
            <a:r>
              <a:rPr dirty="0"/>
              <a:t>.</a:t>
            </a:r>
          </a:p>
          <a:p>
            <a:pPr algn="just">
              <a:defRPr sz="2000"/>
            </a:pPr>
            <a:endParaRPr dirty="0"/>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https://observatorioracialfutebol.com.br/o-negro-no-futebol-brasileiro-quem-foi-o-pioneiro/</a:t>
            </a:r>
            <a:r>
              <a:rPr dirty="0"/>
              <a:t>Acessado </a:t>
            </a:r>
            <a:r>
              <a:rPr dirty="0" err="1"/>
              <a:t>em</a:t>
            </a:r>
            <a:r>
              <a:rPr dirty="0"/>
              <a:t> 02 de </a:t>
            </a:r>
            <a:r>
              <a:rPr dirty="0" err="1"/>
              <a:t>agosto</a:t>
            </a:r>
            <a:r>
              <a:rPr dirty="0"/>
              <a:t> de 2019</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http://chuteirafc.cartacapital.com.br/opiniao-eduardo-castro-futebol-brasileiro-deve-uma-homenagem-a-francisco-carregal/</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Lima Barreto"/>
          <p:cNvSpPr txBox="1"/>
          <p:nvPr/>
        </p:nvSpPr>
        <p:spPr>
          <a:xfrm>
            <a:off x="3658197" y="5428149"/>
            <a:ext cx="182760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Lima Barreto</a:t>
            </a:r>
          </a:p>
        </p:txBody>
      </p:sp>
      <p:grpSp>
        <p:nvGrpSpPr>
          <p:cNvPr id="342" name="Picture 2"/>
          <p:cNvGrpSpPr/>
          <p:nvPr/>
        </p:nvGrpSpPr>
        <p:grpSpPr>
          <a:xfrm>
            <a:off x="2280567" y="692820"/>
            <a:ext cx="4307484" cy="4708567"/>
            <a:chOff x="0" y="0"/>
            <a:chExt cx="4307482" cy="4708566"/>
          </a:xfrm>
        </p:grpSpPr>
        <p:pic>
          <p:nvPicPr>
            <p:cNvPr id="341" name="Picture 2" descr="Picture 2"/>
            <p:cNvPicPr>
              <a:picLocks noChangeAspect="1"/>
            </p:cNvPicPr>
            <p:nvPr/>
          </p:nvPicPr>
          <p:blipFill>
            <a:blip r:embed="rId2" cstate="print">
              <a:extLst/>
            </a:blip>
            <a:stretch>
              <a:fillRect/>
            </a:stretch>
          </p:blipFill>
          <p:spPr>
            <a:xfrm>
              <a:off x="203200" y="215900"/>
              <a:ext cx="3901083" cy="4276767"/>
            </a:xfrm>
            <a:prstGeom prst="rect">
              <a:avLst/>
            </a:prstGeom>
            <a:ln>
              <a:noFill/>
            </a:ln>
            <a:effectLst/>
          </p:spPr>
        </p:pic>
        <p:pic>
          <p:nvPicPr>
            <p:cNvPr id="340" name="Picture 2" descr="Picture 2"/>
            <p:cNvPicPr>
              <a:picLocks/>
            </p:cNvPicPr>
            <p:nvPr/>
          </p:nvPicPr>
          <p:blipFill>
            <a:blip r:embed="rId3" cstate="print">
              <a:extLst/>
            </a:blip>
            <a:stretch>
              <a:fillRect/>
            </a:stretch>
          </p:blipFill>
          <p:spPr>
            <a:xfrm>
              <a:off x="0" y="0"/>
              <a:ext cx="4307483" cy="4708567"/>
            </a:xfrm>
            <a:prstGeom prst="rect">
              <a:avLst/>
            </a:prstGeom>
            <a:effectLst/>
          </p:spPr>
        </p:pic>
      </p:gr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Retângulo 1"/>
          <p:cNvSpPr txBox="1"/>
          <p:nvPr/>
        </p:nvSpPr>
        <p:spPr>
          <a:xfrm>
            <a:off x="918394" y="332656"/>
            <a:ext cx="7257620" cy="5035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Afonso</a:t>
            </a:r>
            <a:r>
              <a:rPr dirty="0"/>
              <a:t> </a:t>
            </a:r>
            <a:r>
              <a:rPr dirty="0" err="1"/>
              <a:t>Henriques</a:t>
            </a:r>
            <a:r>
              <a:rPr dirty="0"/>
              <a:t> de </a:t>
            </a:r>
            <a:r>
              <a:rPr u="sng" dirty="0"/>
              <a:t>Lima </a:t>
            </a:r>
            <a:r>
              <a:rPr u="sng" dirty="0" err="1"/>
              <a:t>Barreto</a:t>
            </a:r>
            <a:endParaRPr u="sng" dirty="0"/>
          </a:p>
          <a:p>
            <a:pPr algn="ctr">
              <a:defRPr sz="2000"/>
            </a:pPr>
            <a:r>
              <a:rPr dirty="0"/>
              <a:t>(Rio de Janeiro/RJ, 1881 - 1922)</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Filho</a:t>
            </a:r>
            <a:r>
              <a:rPr dirty="0"/>
              <a:t> de </a:t>
            </a:r>
            <a:r>
              <a:rPr dirty="0" err="1"/>
              <a:t>tipógrafo</a:t>
            </a:r>
            <a:r>
              <a:rPr dirty="0"/>
              <a:t> e de </a:t>
            </a:r>
            <a:r>
              <a:rPr dirty="0" err="1"/>
              <a:t>professora</a:t>
            </a:r>
            <a:r>
              <a:rPr dirty="0"/>
              <a:t>, </a:t>
            </a:r>
            <a:r>
              <a:rPr dirty="0" err="1"/>
              <a:t>foi</a:t>
            </a:r>
            <a:r>
              <a:rPr dirty="0"/>
              <a:t> </a:t>
            </a:r>
            <a:r>
              <a:rPr dirty="0" err="1"/>
              <a:t>escritor</a:t>
            </a:r>
            <a:r>
              <a:rPr dirty="0"/>
              <a:t> e </a:t>
            </a:r>
            <a:r>
              <a:rPr dirty="0" err="1"/>
              <a:t>romancista</a:t>
            </a:r>
            <a:r>
              <a:rPr dirty="0"/>
              <a:t>. </a:t>
            </a:r>
            <a:r>
              <a:rPr dirty="0" err="1"/>
              <a:t>Publicou</a:t>
            </a:r>
            <a:r>
              <a:rPr dirty="0"/>
              <a:t> </a:t>
            </a:r>
            <a:r>
              <a:rPr dirty="0" err="1"/>
              <a:t>seus</a:t>
            </a:r>
            <a:r>
              <a:rPr dirty="0"/>
              <a:t> </a:t>
            </a:r>
            <a:r>
              <a:rPr dirty="0" err="1"/>
              <a:t>textos</a:t>
            </a:r>
            <a:r>
              <a:rPr dirty="0"/>
              <a:t> </a:t>
            </a:r>
            <a:r>
              <a:rPr dirty="0" err="1"/>
              <a:t>em</a:t>
            </a:r>
            <a:r>
              <a:rPr dirty="0"/>
              <a:t> </a:t>
            </a:r>
            <a:r>
              <a:rPr dirty="0" err="1"/>
              <a:t>diversos</a:t>
            </a:r>
            <a:r>
              <a:rPr dirty="0"/>
              <a:t> </a:t>
            </a:r>
            <a:r>
              <a:rPr dirty="0" err="1"/>
              <a:t>jornais</a:t>
            </a:r>
            <a:r>
              <a:rPr dirty="0"/>
              <a:t> do Rio de Janeiro. Com </a:t>
            </a:r>
            <a:r>
              <a:rPr dirty="0" err="1"/>
              <a:t>uma</a:t>
            </a:r>
            <a:r>
              <a:rPr dirty="0"/>
              <a:t> </a:t>
            </a:r>
            <a:r>
              <a:rPr dirty="0" err="1"/>
              <a:t>escrita</a:t>
            </a:r>
            <a:r>
              <a:rPr dirty="0"/>
              <a:t> </a:t>
            </a:r>
            <a:r>
              <a:rPr dirty="0" err="1"/>
              <a:t>marcada</a:t>
            </a:r>
            <a:r>
              <a:rPr dirty="0"/>
              <a:t> </a:t>
            </a:r>
            <a:r>
              <a:rPr dirty="0" err="1"/>
              <a:t>pela</a:t>
            </a:r>
            <a:r>
              <a:rPr dirty="0"/>
              <a:t> </a:t>
            </a:r>
            <a:r>
              <a:rPr dirty="0" err="1"/>
              <a:t>critica</a:t>
            </a:r>
            <a:r>
              <a:rPr dirty="0"/>
              <a:t> social </a:t>
            </a:r>
            <a:r>
              <a:rPr dirty="0" err="1"/>
              <a:t>em</a:t>
            </a:r>
            <a:r>
              <a:rPr dirty="0"/>
              <a:t> </a:t>
            </a:r>
            <a:r>
              <a:rPr dirty="0" err="1"/>
              <a:t>estilo</a:t>
            </a:r>
            <a:r>
              <a:rPr dirty="0"/>
              <a:t> </a:t>
            </a:r>
            <a:r>
              <a:rPr dirty="0" err="1"/>
              <a:t>livre</a:t>
            </a:r>
            <a:r>
              <a:rPr dirty="0"/>
              <a:t>, Lima </a:t>
            </a:r>
            <a:r>
              <a:rPr dirty="0" err="1"/>
              <a:t>Barreto</a:t>
            </a:r>
            <a:r>
              <a:rPr dirty="0"/>
              <a:t> </a:t>
            </a:r>
            <a:r>
              <a:rPr dirty="0" err="1"/>
              <a:t>foi</a:t>
            </a:r>
            <a:r>
              <a:rPr dirty="0"/>
              <a:t> um </a:t>
            </a:r>
            <a:r>
              <a:rPr dirty="0" err="1"/>
              <a:t>grande</a:t>
            </a:r>
            <a:r>
              <a:rPr dirty="0"/>
              <a:t> </a:t>
            </a:r>
            <a:r>
              <a:rPr dirty="0" err="1"/>
              <a:t>crítico</a:t>
            </a:r>
            <a:r>
              <a:rPr dirty="0"/>
              <a:t> do </a:t>
            </a:r>
            <a:r>
              <a:rPr dirty="0" err="1"/>
              <a:t>racismo</a:t>
            </a:r>
            <a:r>
              <a:rPr dirty="0"/>
              <a:t> </a:t>
            </a:r>
            <a:r>
              <a:rPr dirty="0" err="1"/>
              <a:t>nos</a:t>
            </a:r>
            <a:r>
              <a:rPr dirty="0"/>
              <a:t> </a:t>
            </a:r>
            <a:r>
              <a:rPr dirty="0" err="1"/>
              <a:t>seus</a:t>
            </a:r>
            <a:r>
              <a:rPr dirty="0"/>
              <a:t> romances e </a:t>
            </a:r>
            <a:r>
              <a:rPr dirty="0" err="1"/>
              <a:t>crônicas</a:t>
            </a:r>
            <a:r>
              <a:rPr dirty="0"/>
              <a:t>. </a:t>
            </a:r>
            <a:r>
              <a:rPr dirty="0" err="1"/>
              <a:t>Em</a:t>
            </a:r>
            <a:r>
              <a:rPr dirty="0"/>
              <a:t> 1909 </a:t>
            </a:r>
            <a:r>
              <a:rPr dirty="0" err="1"/>
              <a:t>publicou</a:t>
            </a:r>
            <a:r>
              <a:rPr dirty="0"/>
              <a:t> o </a:t>
            </a:r>
            <a:r>
              <a:rPr dirty="0" err="1"/>
              <a:t>primeiro</a:t>
            </a:r>
            <a:r>
              <a:rPr dirty="0"/>
              <a:t> romance: </a:t>
            </a:r>
            <a:r>
              <a:rPr dirty="0" err="1"/>
              <a:t>Recordação</a:t>
            </a:r>
            <a:r>
              <a:rPr dirty="0"/>
              <a:t> do </a:t>
            </a:r>
            <a:r>
              <a:rPr dirty="0" err="1"/>
              <a:t>Escrivão</a:t>
            </a:r>
            <a:r>
              <a:rPr dirty="0"/>
              <a:t> </a:t>
            </a:r>
            <a:r>
              <a:rPr dirty="0" err="1"/>
              <a:t>Isaías</a:t>
            </a:r>
            <a:r>
              <a:rPr dirty="0"/>
              <a:t> </a:t>
            </a:r>
            <a:r>
              <a:rPr dirty="0" err="1"/>
              <a:t>Caminha</a:t>
            </a:r>
            <a:r>
              <a:rPr dirty="0"/>
              <a:t>.</a:t>
            </a:r>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http://www.museuafrobrasil.org.br/pesquisa/hist%C3%B3ria-e-mem%C3%B3ria/historia-e-memoria/2014/07/17/lima-barreto</a:t>
            </a:r>
            <a:r>
              <a:rPr dirty="0"/>
              <a:t> </a:t>
            </a:r>
            <a:r>
              <a:rPr dirty="0" err="1"/>
              <a:t>Acessado</a:t>
            </a:r>
            <a:r>
              <a:rPr dirty="0"/>
              <a:t> </a:t>
            </a:r>
            <a:r>
              <a:rPr dirty="0" err="1"/>
              <a:t>em</a:t>
            </a:r>
            <a:r>
              <a:rPr dirty="0"/>
              <a:t> 03 de </a:t>
            </a:r>
            <a:r>
              <a:rPr dirty="0" err="1"/>
              <a:t>agosto</a:t>
            </a:r>
            <a:r>
              <a:rPr dirty="0"/>
              <a:t> de 2019; SCHWARCZ, Lilia M. </a:t>
            </a:r>
            <a:r>
              <a:rPr i="1" dirty="0">
                <a:latin typeface="+mj-lt"/>
                <a:ea typeface="+mj-ea"/>
                <a:cs typeface="+mj-cs"/>
                <a:sym typeface="Helvetica"/>
              </a:rPr>
              <a:t>Lima </a:t>
            </a:r>
            <a:r>
              <a:rPr i="1" dirty="0" err="1">
                <a:latin typeface="+mj-lt"/>
                <a:ea typeface="+mj-ea"/>
                <a:cs typeface="+mj-cs"/>
                <a:sym typeface="Helvetica"/>
              </a:rPr>
              <a:t>Barreto</a:t>
            </a:r>
            <a:r>
              <a:rPr i="1" dirty="0">
                <a:latin typeface="+mj-lt"/>
                <a:ea typeface="+mj-ea"/>
                <a:cs typeface="+mj-cs"/>
                <a:sym typeface="Helvetica"/>
              </a:rPr>
              <a:t>: </a:t>
            </a:r>
            <a:r>
              <a:rPr dirty="0" err="1"/>
              <a:t>triste</a:t>
            </a:r>
            <a:r>
              <a:rPr dirty="0"/>
              <a:t> </a:t>
            </a:r>
            <a:r>
              <a:rPr dirty="0" err="1"/>
              <a:t>visionário</a:t>
            </a:r>
            <a:r>
              <a:rPr dirty="0"/>
              <a:t>. 1ª ed. São Paulo: </a:t>
            </a:r>
            <a:r>
              <a:rPr dirty="0" err="1"/>
              <a:t>Companhia</a:t>
            </a:r>
            <a:r>
              <a:rPr dirty="0"/>
              <a:t> das </a:t>
            </a:r>
            <a:r>
              <a:rPr dirty="0" err="1"/>
              <a:t>Letras</a:t>
            </a:r>
            <a:r>
              <a:rPr dirty="0"/>
              <a:t>, 2017. p. 10</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https://www.ceert.org.br/noticias/historia-cultura-arte/14337/lima-barreto-escritor-negro-e-pobre-sera-homenageado-na-flip-2017</a:t>
            </a:r>
            <a:r>
              <a:rPr dirty="0"/>
              <a:t> </a:t>
            </a:r>
            <a:r>
              <a:rPr dirty="0" err="1"/>
              <a:t>Acessado</a:t>
            </a:r>
            <a:r>
              <a:rPr dirty="0"/>
              <a:t> </a:t>
            </a:r>
            <a:r>
              <a:rPr dirty="0" err="1"/>
              <a:t>em</a:t>
            </a:r>
            <a:r>
              <a:rPr dirty="0"/>
              <a:t> 03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 name="Picture 2"/>
          <p:cNvGrpSpPr/>
          <p:nvPr/>
        </p:nvGrpSpPr>
        <p:grpSpPr>
          <a:xfrm>
            <a:off x="3017183" y="727098"/>
            <a:ext cx="3109636" cy="4837075"/>
            <a:chOff x="0" y="0"/>
            <a:chExt cx="3109634" cy="4837073"/>
          </a:xfrm>
        </p:grpSpPr>
        <p:pic>
          <p:nvPicPr>
            <p:cNvPr id="346" name="Picture 2" descr="Picture 2"/>
            <p:cNvPicPr>
              <a:picLocks noChangeAspect="1"/>
            </p:cNvPicPr>
            <p:nvPr/>
          </p:nvPicPr>
          <p:blipFill>
            <a:blip r:embed="rId2" cstate="print">
              <a:extLst/>
            </a:blip>
            <a:stretch>
              <a:fillRect/>
            </a:stretch>
          </p:blipFill>
          <p:spPr>
            <a:xfrm>
              <a:off x="203200" y="215900"/>
              <a:ext cx="2703235" cy="4405274"/>
            </a:xfrm>
            <a:prstGeom prst="rect">
              <a:avLst/>
            </a:prstGeom>
            <a:ln w="12700" cap="flat">
              <a:noFill/>
              <a:miter lim="400000"/>
            </a:ln>
            <a:effectLst/>
          </p:spPr>
        </p:pic>
        <p:pic>
          <p:nvPicPr>
            <p:cNvPr id="347" name="Picture 2" descr="Picture 2"/>
            <p:cNvPicPr>
              <a:picLocks noChangeAspect="1"/>
            </p:cNvPicPr>
            <p:nvPr/>
          </p:nvPicPr>
          <p:blipFill>
            <a:blip r:embed="rId3" cstate="print">
              <a:extLst/>
            </a:blip>
            <a:stretch>
              <a:fillRect/>
            </a:stretch>
          </p:blipFill>
          <p:spPr>
            <a:xfrm>
              <a:off x="0" y="-1"/>
              <a:ext cx="3109636" cy="4837075"/>
            </a:xfrm>
            <a:prstGeom prst="rect">
              <a:avLst/>
            </a:prstGeom>
            <a:ln w="12700" cap="flat">
              <a:noFill/>
              <a:miter lim="400000"/>
            </a:ln>
            <a:effectLst/>
          </p:spPr>
        </p:pic>
      </p:grpSp>
      <p:sp>
        <p:nvSpPr>
          <p:cNvPr id="349" name="De Chocolat"/>
          <p:cNvSpPr txBox="1"/>
          <p:nvPr/>
        </p:nvSpPr>
        <p:spPr>
          <a:xfrm>
            <a:off x="3704923" y="5585813"/>
            <a:ext cx="173415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De Chocolat</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Retângulo 1"/>
          <p:cNvSpPr txBox="1"/>
          <p:nvPr/>
        </p:nvSpPr>
        <p:spPr>
          <a:xfrm>
            <a:off x="943190" y="603681"/>
            <a:ext cx="7257620" cy="619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De Chocolat</a:t>
            </a:r>
          </a:p>
          <a:p>
            <a:pPr algn="ctr">
              <a:defRPr sz="2000"/>
            </a:pPr>
            <a:r>
              <a:t>(Salvador, 1887, - Rio de Janeiro, 1956)</a:t>
            </a:r>
            <a:endParaRPr b="1">
              <a:latin typeface="+mj-lt"/>
              <a:ea typeface="+mj-ea"/>
              <a:cs typeface="+mj-cs"/>
              <a:sym typeface="Helvetica"/>
            </a:endParaRPr>
          </a:p>
          <a:p>
            <a:pPr marL="342900" indent="-342900">
              <a:spcBef>
                <a:spcPts val="400"/>
              </a:spcBef>
              <a:buSzPct val="100000"/>
              <a:buFont typeface="Arial"/>
              <a:buChar char="•"/>
              <a:defRPr sz="2000"/>
            </a:pPr>
            <a:endParaRPr/>
          </a:p>
          <a:p>
            <a:pPr marL="342900" indent="-342900">
              <a:spcBef>
                <a:spcPts val="400"/>
              </a:spcBef>
              <a:buSzPct val="100000"/>
              <a:buFont typeface="Arial"/>
              <a:buChar char="•"/>
              <a:defRPr sz="2000"/>
            </a:pPr>
            <a:endParaRPr/>
          </a:p>
          <a:p>
            <a:pPr algn="just">
              <a:spcBef>
                <a:spcPts val="400"/>
              </a:spcBef>
              <a:defRPr sz="2000"/>
            </a:pPr>
            <a:r>
              <a:t>Nasceu em Salvador, mas consagrou-se como artista e escritor no Rio de Janeiro na década de 1920. Foi o fundador da Companhia Negra de Revistas e liderança intelectual no meio artístico negro. Sua produção dialogava com as novidades musicais internacionais do Atlântico negro e não perdia a oportunidade de questionar as hierarquias racias do período.</a:t>
            </a:r>
          </a:p>
          <a:p>
            <a:pPr algn="just">
              <a:defRPr sz="2000"/>
            </a:pPr>
            <a:endParaRPr/>
          </a:p>
          <a:p>
            <a:pPr algn="just">
              <a:defRPr sz="2000"/>
            </a:pPr>
            <a:endParaRPr/>
          </a:p>
          <a:p>
            <a:pPr algn="just">
              <a:defRPr sz="2000"/>
            </a:pPr>
            <a:endParaRPr/>
          </a:p>
          <a:p>
            <a:pPr>
              <a:defRPr sz="1200"/>
            </a:pPr>
            <a:r>
              <a:t>Referências: </a:t>
            </a:r>
          </a:p>
          <a:p>
            <a:pPr>
              <a:defRPr sz="1200"/>
            </a:pPr>
            <a:endParaRPr/>
          </a:p>
          <a:p>
            <a:pPr>
              <a:defRPr sz="1200"/>
            </a:pPr>
            <a:r>
              <a:t>Biografia: PINTO, N. de O. Rebeca. Tudo Preto: Identidade Negra, Teatro e Educação na Experiência Artistica de De Chocolat (RJ, 1920). In: Abreu, Xavier, Monteiro, Brasil. </a:t>
            </a:r>
            <a:r>
              <a:rPr i="1">
                <a:latin typeface="+mj-lt"/>
                <a:ea typeface="+mj-ea"/>
                <a:cs typeface="+mj-cs"/>
                <a:sym typeface="Helvetica"/>
              </a:rPr>
              <a:t>Cultura Negra, Novos Desafios para os Historiadores.</a:t>
            </a:r>
            <a:r>
              <a:t> Niteroi, Eduff, 2017. </a:t>
            </a:r>
          </a:p>
          <a:p>
            <a:pPr>
              <a:defRPr sz="1200"/>
            </a:pPr>
            <a:endParaRPr/>
          </a:p>
          <a:p>
            <a:pPr>
              <a:defRPr sz="1200"/>
            </a:pPr>
            <a:r>
              <a:t>Disponível em: </a:t>
            </a:r>
            <a:r>
              <a:rPr u="sng">
                <a:solidFill>
                  <a:srgbClr val="0000FF"/>
                </a:solidFill>
                <a:uFill>
                  <a:solidFill>
                    <a:srgbClr val="0000FF"/>
                  </a:solidFill>
                </a:uFill>
                <a:hlinkClick r:id="rId2"/>
              </a:rPr>
              <a:t>http://blogln.ning.com/profiles/blogs/mem-ria-mpb-de-chocolat  </a:t>
            </a:r>
            <a:r>
              <a:t>Acessado em 03 de dezembro de 2019.</a:t>
            </a:r>
          </a:p>
          <a:p>
            <a:pPr>
              <a:defRPr sz="1200" u="sng">
                <a:solidFill>
                  <a:srgbClr val="0000FF"/>
                </a:solidFill>
                <a:uFill>
                  <a:solidFill>
                    <a:srgbClr val="0000FF"/>
                  </a:solidFill>
                </a:uFill>
              </a:defRPr>
            </a:pPr>
            <a:endParaRP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De Chocolat"/>
          <p:cNvSpPr txBox="1"/>
          <p:nvPr/>
        </p:nvSpPr>
        <p:spPr>
          <a:xfrm>
            <a:off x="3023954" y="5700113"/>
            <a:ext cx="309609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Maria Teresa Joaquina</a:t>
            </a:r>
          </a:p>
        </p:txBody>
      </p:sp>
      <p:grpSp>
        <p:nvGrpSpPr>
          <p:cNvPr id="356" name="11193635_1654007_GDO.jpg"/>
          <p:cNvGrpSpPr/>
          <p:nvPr/>
        </p:nvGrpSpPr>
        <p:grpSpPr>
          <a:xfrm>
            <a:off x="2694772" y="214858"/>
            <a:ext cx="3754456" cy="5476874"/>
            <a:chOff x="0" y="0"/>
            <a:chExt cx="3754455" cy="5476873"/>
          </a:xfrm>
        </p:grpSpPr>
        <p:pic>
          <p:nvPicPr>
            <p:cNvPr id="355" name="11193635_1654007_GDO.jpg" descr="11193635_1654007_GDO.jpg"/>
            <p:cNvPicPr>
              <a:picLocks noChangeAspect="1"/>
            </p:cNvPicPr>
            <p:nvPr/>
          </p:nvPicPr>
          <p:blipFill>
            <a:blip r:embed="rId2" cstate="print">
              <a:extLst/>
            </a:blip>
            <a:stretch>
              <a:fillRect/>
            </a:stretch>
          </p:blipFill>
          <p:spPr>
            <a:xfrm>
              <a:off x="203200" y="215900"/>
              <a:ext cx="3348056" cy="5045074"/>
            </a:xfrm>
            <a:prstGeom prst="rect">
              <a:avLst/>
            </a:prstGeom>
            <a:ln>
              <a:noFill/>
            </a:ln>
            <a:effectLst/>
          </p:spPr>
        </p:pic>
        <p:pic>
          <p:nvPicPr>
            <p:cNvPr id="354" name="11193635_1654007_GDO.jpg" descr="11193635_1654007_GDO.jpg"/>
            <p:cNvPicPr>
              <a:picLocks/>
            </p:cNvPicPr>
            <p:nvPr/>
          </p:nvPicPr>
          <p:blipFill>
            <a:blip r:embed="rId3" cstate="print">
              <a:extLst/>
            </a:blip>
            <a:stretch>
              <a:fillRect/>
            </a:stretch>
          </p:blipFill>
          <p:spPr>
            <a:xfrm>
              <a:off x="0" y="0"/>
              <a:ext cx="3754456" cy="5476874"/>
            </a:xfrm>
            <a:prstGeom prst="rect">
              <a:avLst/>
            </a:prstGeom>
            <a:effectLst/>
          </p:spPr>
        </p:pic>
      </p:gr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ângulo 1"/>
          <p:cNvSpPr txBox="1"/>
          <p:nvPr/>
        </p:nvSpPr>
        <p:spPr>
          <a:xfrm>
            <a:off x="467543" y="603681"/>
            <a:ext cx="8208913" cy="624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Maria Teresa Joaquina</a:t>
            </a:r>
          </a:p>
          <a:p>
            <a:pPr algn="ctr">
              <a:defRPr sz="2000"/>
            </a:pPr>
            <a:r>
              <a:t>(Ramalhete/RS, 1887- ?, 1980)</a:t>
            </a:r>
          </a:p>
          <a:p>
            <a:pPr marL="342900" indent="-342900">
              <a:spcBef>
                <a:spcPts val="400"/>
              </a:spcBef>
              <a:buSzPct val="100000"/>
              <a:buFont typeface="Arial"/>
              <a:buChar char="•"/>
              <a:defRPr sz="2000"/>
            </a:pPr>
            <a:endParaRPr/>
          </a:p>
          <a:p>
            <a:pPr marL="342900" indent="-342900">
              <a:spcBef>
                <a:spcPts val="400"/>
              </a:spcBef>
              <a:buSzPct val="100000"/>
              <a:buFont typeface="Arial"/>
              <a:buChar char="•"/>
              <a:defRPr sz="2000"/>
            </a:pPr>
            <a:endParaRPr/>
          </a:p>
          <a:p>
            <a:pPr algn="just">
              <a:spcBef>
                <a:spcPts val="400"/>
              </a:spcBef>
              <a:defRPr sz="2000"/>
            </a:pPr>
            <a:r>
              <a:t>Filha da cativa Teresa, foi uma criança de ventre-livre. Já adulta, foi consagrada “rainha Jinga” do maçambique de Osório, um ritual afro-católico em louvor a Nossa Senhora do Rosário, “reinando” a partir da década de 1950. Foi uma liderança local e uma interlocutora da comunidade negra diante de autoridades policiais, políticas e eclesiásticas .</a:t>
            </a:r>
          </a:p>
          <a:p>
            <a:pPr algn="just">
              <a:defRPr sz="2000"/>
            </a:pPr>
            <a:endParaRPr/>
          </a:p>
          <a:p>
            <a:pPr algn="just">
              <a:defRPr sz="2000"/>
            </a:pPr>
            <a:endParaRPr/>
          </a:p>
          <a:p>
            <a:pPr algn="just">
              <a:defRPr sz="2000"/>
            </a:pPr>
            <a:endParaRPr/>
          </a:p>
          <a:p>
            <a:pPr>
              <a:defRPr sz="1200"/>
            </a:pPr>
            <a:r>
              <a:t>Referências: </a:t>
            </a:r>
          </a:p>
          <a:p>
            <a:pPr>
              <a:defRPr sz="1200"/>
            </a:pPr>
            <a:endParaRPr/>
          </a:p>
          <a:p>
            <a:pPr>
              <a:defRPr sz="1200"/>
            </a:pPr>
            <a:r>
              <a:t>Biografia:  CORRÊA, Norton. Tia Maria Teresa festejou aniversário rememorando momentos de seu passado. </a:t>
            </a:r>
            <a:r>
              <a:rPr i="1">
                <a:latin typeface="+mj-lt"/>
                <a:ea typeface="+mj-ea"/>
                <a:cs typeface="+mj-cs"/>
                <a:sym typeface="Helvetica"/>
              </a:rPr>
              <a:t>Correio do Povo</a:t>
            </a:r>
            <a:r>
              <a:t>, 08.02.1980. Museu de Comunicação Social Hipólito José da Costa.;  WEIMER, Rodrigo de A. É possível escrever a biografia da rainha Jinga? Reflexões sobre o gênero biográfico a partir da pesquisa sobre uma rainha negra no litoral do Rio Grande do Sul. In: ABREU, Martha, XAVIER, Giovana, MONTEIRO, Livia, BRASIL, Eric. </a:t>
            </a:r>
            <a:r>
              <a:rPr i="1">
                <a:latin typeface="+mj-lt"/>
                <a:ea typeface="+mj-ea"/>
                <a:cs typeface="+mj-cs"/>
                <a:sym typeface="Helvetica"/>
              </a:rPr>
              <a:t>Cultura negra vol. 2</a:t>
            </a:r>
            <a:r>
              <a:t>: trajetórias e lutas de intelectuais negros. Niterói: EdUFF, 2018 p. 53-83</a:t>
            </a:r>
          </a:p>
          <a:p>
            <a:pPr>
              <a:defRPr sz="1200"/>
            </a:pPr>
            <a:endParaRPr/>
          </a:p>
          <a:p>
            <a:pPr>
              <a:defRPr sz="1200"/>
            </a:pPr>
            <a:r>
              <a:t>Imagem:</a:t>
            </a:r>
          </a:p>
          <a:p>
            <a:pPr>
              <a:defRPr sz="1200"/>
            </a:pPr>
            <a:r>
              <a:t>Fotografia: Norton Corrêa</a:t>
            </a:r>
          </a:p>
          <a:p>
            <a:pPr>
              <a:defRPr sz="1200" u="sng">
                <a:solidFill>
                  <a:srgbClr val="0000FF"/>
                </a:solidFill>
                <a:uFill>
                  <a:solidFill>
                    <a:srgbClr val="0000FF"/>
                  </a:solidFill>
                </a:uFill>
              </a:defRPr>
            </a:pPr>
            <a:endParaRP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Picture 5" descr="Picture 5"/>
          <p:cNvPicPr>
            <a:picLocks noChangeAspect="1"/>
          </p:cNvPicPr>
          <p:nvPr/>
        </p:nvPicPr>
        <p:blipFill>
          <a:blip r:embed="rId2" cstate="print">
            <a:extLst/>
          </a:blip>
          <a:stretch>
            <a:fillRect/>
          </a:stretch>
        </p:blipFill>
        <p:spPr>
          <a:xfrm>
            <a:off x="1718209" y="1080113"/>
            <a:ext cx="5707582" cy="3887113"/>
          </a:xfrm>
          <a:prstGeom prst="rect">
            <a:avLst/>
          </a:prstGeom>
          <a:ln w="12700">
            <a:miter lim="400000"/>
          </a:ln>
          <a:effectLst>
            <a:outerShdw dist="35921" dir="2700000" rotWithShape="0">
              <a:srgbClr val="EEECE1"/>
            </a:outerShdw>
          </a:effectLst>
        </p:spPr>
      </p:pic>
      <p:sp>
        <p:nvSpPr>
          <p:cNvPr id="361" name="João da Bahiana"/>
          <p:cNvSpPr txBox="1"/>
          <p:nvPr/>
        </p:nvSpPr>
        <p:spPr>
          <a:xfrm>
            <a:off x="3409766" y="5116982"/>
            <a:ext cx="232446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João da Bahiana</a:t>
            </a: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tângulo 1"/>
          <p:cNvSpPr txBox="1"/>
          <p:nvPr/>
        </p:nvSpPr>
        <p:spPr>
          <a:xfrm>
            <a:off x="755575" y="603681"/>
            <a:ext cx="7776866" cy="5380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“João da Bahiana” - João Machado Guedes</a:t>
            </a:r>
          </a:p>
          <a:p>
            <a:pPr algn="ctr">
              <a:defRPr sz="2000"/>
            </a:pPr>
            <a:r>
              <a:t>(Rio de Janeiro/RJ,  1887 –1974)</a:t>
            </a:r>
            <a:endParaRPr b="1">
              <a:latin typeface="+mj-lt"/>
              <a:ea typeface="+mj-ea"/>
              <a:cs typeface="+mj-cs"/>
              <a:sym typeface="Helvetica"/>
            </a:endParaRPr>
          </a:p>
          <a:p>
            <a:pPr algn="ctr">
              <a:lnSpc>
                <a:spcPct val="120000"/>
              </a:lnSpc>
              <a:defRPr sz="2000"/>
            </a:pPr>
            <a:endParaRPr/>
          </a:p>
          <a:p>
            <a:pPr algn="just">
              <a:defRPr sz="2000"/>
            </a:pPr>
            <a:r>
              <a:t>Fez parte da primeira geração de músicos, ao lado de Donga, Heitor dos Prazeres e Getulio Marinho, que, nas décadas de 1910 e 1920, participou da construção e difusão do samba como gênero musical comercial na indústria fonográfica e nas rádios, nos anos de 1930. Filho da baiana Tia Perciliana e neto de escravizados, participava dos  ranchos e blocos da Pedra do Sal. Donga e Pixinguinha foram grandes parceiros. </a:t>
            </a:r>
          </a:p>
          <a:p>
            <a:pPr algn="just">
              <a:defRPr sz="2000"/>
            </a:pPr>
            <a:endParaRPr/>
          </a:p>
          <a:p>
            <a:pPr algn="just">
              <a:defRPr sz="2000"/>
            </a:pPr>
            <a:endParaRPr/>
          </a:p>
          <a:p>
            <a:pPr algn="just">
              <a:defRPr sz="2000"/>
            </a:pPr>
            <a:endParaRPr/>
          </a:p>
          <a:p>
            <a:pPr>
              <a:defRPr sz="1200"/>
            </a:pPr>
            <a:r>
              <a:t>Referências:</a:t>
            </a:r>
          </a:p>
          <a:p>
            <a:pPr>
              <a:defRPr sz="1200"/>
            </a:pPr>
            <a:endParaRPr/>
          </a:p>
          <a:p>
            <a:pPr>
              <a:defRPr sz="1200"/>
            </a:pPr>
            <a:r>
              <a:t>Biografia: Disponível em: </a:t>
            </a:r>
            <a:r>
              <a:rPr u="sng">
                <a:solidFill>
                  <a:srgbClr val="0000FF"/>
                </a:solidFill>
                <a:uFill>
                  <a:solidFill>
                    <a:srgbClr val="0000FF"/>
                  </a:solidFill>
                </a:uFill>
                <a:hlinkClick r:id="rId2"/>
              </a:rPr>
              <a:t>http://dicionariompb.com.br/joao-da-bahiana </a:t>
            </a:r>
            <a:r>
              <a:t>. Acessado em: 06 de agosto de 2019; CUNHA, Maria Clementina Pereira. </a:t>
            </a:r>
            <a:r>
              <a:rPr i="1">
                <a:latin typeface="+mj-lt"/>
                <a:ea typeface="+mj-ea"/>
                <a:cs typeface="+mj-cs"/>
                <a:sym typeface="Helvetica"/>
              </a:rPr>
              <a:t>"Não tá sopa": sambas e sambistas no Rio de Janeiro, de 1890 a 1930.</a:t>
            </a:r>
            <a:r>
              <a:t> Coleção Historia Ilustrada, Editora da Unicamp [e-pub3 e e-pub2], 2015.</a:t>
            </a:r>
          </a:p>
          <a:p>
            <a:pPr>
              <a:defRPr sz="1200"/>
            </a:pPr>
            <a:endParaRPr/>
          </a:p>
          <a:p>
            <a:pPr>
              <a:defRPr sz="1200"/>
            </a:pPr>
            <a:r>
              <a:t>Imagem: </a:t>
            </a:r>
          </a:p>
          <a:p>
            <a:pPr>
              <a:defRPr sz="1200"/>
            </a:pPr>
            <a:r>
              <a:t>Disponível em: </a:t>
            </a:r>
            <a:r>
              <a:rPr u="sng">
                <a:solidFill>
                  <a:srgbClr val="0000FF"/>
                </a:solidFill>
                <a:uFill>
                  <a:solidFill>
                    <a:srgbClr val="0000FF"/>
                  </a:solidFill>
                </a:uFill>
                <a:hlinkClick r:id="rId3"/>
              </a:rPr>
              <a:t>https://revistaraca.com.br/joao-da-baiana-e-o-samba/</a:t>
            </a:r>
            <a:r>
              <a:t>. Acessado  em: 06 de agosto de 2019.</a:t>
            </a:r>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Elói Antero Dias"/>
          <p:cNvSpPr txBox="1"/>
          <p:nvPr/>
        </p:nvSpPr>
        <p:spPr>
          <a:xfrm>
            <a:off x="3321839" y="5750913"/>
            <a:ext cx="250032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lnSpc>
                <a:spcPct val="120000"/>
              </a:lnSpc>
              <a:defRPr sz="2200" b="1">
                <a:latin typeface="+mj-lt"/>
                <a:ea typeface="+mj-ea"/>
                <a:cs typeface="+mj-cs"/>
                <a:sym typeface="Helvetica"/>
              </a:defRPr>
            </a:pPr>
            <a:r>
              <a:t>Eloy Anthero Dias</a:t>
            </a:r>
          </a:p>
        </p:txBody>
      </p:sp>
      <p:grpSp>
        <p:nvGrpSpPr>
          <p:cNvPr id="368" name="Picture 2"/>
          <p:cNvGrpSpPr/>
          <p:nvPr/>
        </p:nvGrpSpPr>
        <p:grpSpPr>
          <a:xfrm>
            <a:off x="2330437" y="836959"/>
            <a:ext cx="4483126" cy="4608264"/>
            <a:chOff x="0" y="0"/>
            <a:chExt cx="4483125" cy="4608262"/>
          </a:xfrm>
        </p:grpSpPr>
        <p:pic>
          <p:nvPicPr>
            <p:cNvPr id="367" name="Picture 2" descr="Picture 2"/>
            <p:cNvPicPr>
              <a:picLocks noChangeAspect="1"/>
            </p:cNvPicPr>
            <p:nvPr/>
          </p:nvPicPr>
          <p:blipFill>
            <a:blip r:embed="rId2" cstate="print">
              <a:extLst/>
            </a:blip>
            <a:stretch>
              <a:fillRect/>
            </a:stretch>
          </p:blipFill>
          <p:spPr>
            <a:xfrm>
              <a:off x="203200" y="215900"/>
              <a:ext cx="4076726" cy="4176463"/>
            </a:xfrm>
            <a:prstGeom prst="rect">
              <a:avLst/>
            </a:prstGeom>
            <a:ln>
              <a:noFill/>
            </a:ln>
            <a:effectLst/>
          </p:spPr>
        </p:pic>
        <p:pic>
          <p:nvPicPr>
            <p:cNvPr id="366" name="Picture 2" descr="Picture 2"/>
            <p:cNvPicPr>
              <a:picLocks/>
            </p:cNvPicPr>
            <p:nvPr/>
          </p:nvPicPr>
          <p:blipFill>
            <a:blip r:embed="rId3" cstate="print">
              <a:extLst/>
            </a:blip>
            <a:stretch>
              <a:fillRect/>
            </a:stretch>
          </p:blipFill>
          <p:spPr>
            <a:xfrm>
              <a:off x="0" y="0"/>
              <a:ext cx="4483126" cy="4608263"/>
            </a:xfrm>
            <a:prstGeom prst="rect">
              <a:avLst/>
            </a:prstGeom>
            <a:effectLst/>
          </p:spPr>
        </p:pic>
      </p:gr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tângulo 1"/>
          <p:cNvSpPr txBox="1"/>
          <p:nvPr/>
        </p:nvSpPr>
        <p:spPr>
          <a:xfrm>
            <a:off x="943190" y="603680"/>
            <a:ext cx="7257620" cy="5188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Luiz</a:t>
            </a:r>
            <a:r>
              <a:rPr dirty="0"/>
              <a:t> Gama</a:t>
            </a:r>
          </a:p>
          <a:p>
            <a:pPr algn="ctr">
              <a:defRPr sz="2000"/>
            </a:pPr>
            <a:r>
              <a:rPr dirty="0"/>
              <a:t>(Salvador/BA,  1830 - São Paulo/SP, 1882)</a:t>
            </a:r>
            <a:endParaRPr b="1" dirty="0">
              <a:latin typeface="+mj-lt"/>
              <a:ea typeface="+mj-ea"/>
              <a:cs typeface="+mj-cs"/>
              <a:sym typeface="Helvetica"/>
            </a:endParaRPr>
          </a:p>
          <a:p>
            <a:pPr marL="342900" indent="-342900">
              <a:spcBef>
                <a:spcPts val="400"/>
              </a:spcBef>
              <a:buSzPct val="100000"/>
              <a:buFont typeface="Arial"/>
              <a:buChar char="•"/>
              <a:defRPr sz="2000"/>
            </a:pPr>
            <a:endParaRPr dirty="0"/>
          </a:p>
          <a:p>
            <a:pPr>
              <a:spcBef>
                <a:spcPts val="400"/>
              </a:spcBef>
              <a:defRPr sz="2000"/>
            </a:pPr>
            <a:endParaRPr dirty="0"/>
          </a:p>
          <a:p>
            <a:pPr algn="just">
              <a:spcBef>
                <a:spcPts val="400"/>
              </a:spcBef>
              <a:defRPr sz="2000"/>
            </a:pPr>
            <a:r>
              <a:rPr dirty="0" err="1"/>
              <a:t>Escritor</a:t>
            </a:r>
            <a:r>
              <a:rPr dirty="0"/>
              <a:t>, </a:t>
            </a:r>
            <a:r>
              <a:rPr dirty="0" err="1"/>
              <a:t>poeta</a:t>
            </a:r>
            <a:r>
              <a:rPr dirty="0"/>
              <a:t>, </a:t>
            </a:r>
            <a:r>
              <a:rPr dirty="0" err="1"/>
              <a:t>jornalista</a:t>
            </a:r>
            <a:r>
              <a:rPr dirty="0"/>
              <a:t> e </a:t>
            </a:r>
            <a:r>
              <a:rPr dirty="0" err="1"/>
              <a:t>ativista</a:t>
            </a:r>
            <a:r>
              <a:rPr dirty="0"/>
              <a:t>, </a:t>
            </a:r>
            <a:r>
              <a:rPr dirty="0" err="1"/>
              <a:t>Luiz</a:t>
            </a:r>
            <a:r>
              <a:rPr dirty="0"/>
              <a:t> Gama </a:t>
            </a:r>
            <a:r>
              <a:rPr dirty="0" err="1"/>
              <a:t>atuou</a:t>
            </a:r>
            <a:r>
              <a:rPr dirty="0"/>
              <a:t> </a:t>
            </a:r>
            <a:r>
              <a:rPr dirty="0" err="1"/>
              <a:t>como</a:t>
            </a:r>
            <a:r>
              <a:rPr dirty="0"/>
              <a:t> </a:t>
            </a:r>
            <a:r>
              <a:rPr dirty="0" err="1"/>
              <a:t>advogado</a:t>
            </a:r>
            <a:r>
              <a:rPr dirty="0"/>
              <a:t> </a:t>
            </a:r>
            <a:r>
              <a:rPr dirty="0" err="1"/>
              <a:t>nas</a:t>
            </a:r>
            <a:r>
              <a:rPr dirty="0"/>
              <a:t> </a:t>
            </a:r>
            <a:r>
              <a:rPr dirty="0" err="1"/>
              <a:t>causas</a:t>
            </a:r>
            <a:r>
              <a:rPr dirty="0"/>
              <a:t> </a:t>
            </a:r>
            <a:r>
              <a:rPr dirty="0" err="1"/>
              <a:t>da</a:t>
            </a:r>
            <a:r>
              <a:rPr dirty="0"/>
              <a:t> </a:t>
            </a:r>
            <a:r>
              <a:rPr dirty="0" err="1"/>
              <a:t>liberdade</a:t>
            </a:r>
            <a:r>
              <a:rPr dirty="0"/>
              <a:t>. </a:t>
            </a:r>
            <a:r>
              <a:rPr dirty="0" err="1"/>
              <a:t>Destacou</a:t>
            </a:r>
            <a:r>
              <a:rPr dirty="0"/>
              <a:t>-se </a:t>
            </a:r>
            <a:r>
              <a:rPr dirty="0" err="1"/>
              <a:t>na</a:t>
            </a:r>
            <a:r>
              <a:rPr dirty="0"/>
              <a:t> </a:t>
            </a:r>
            <a:r>
              <a:rPr dirty="0" err="1"/>
              <a:t>defesa</a:t>
            </a:r>
            <a:r>
              <a:rPr dirty="0"/>
              <a:t> dos </a:t>
            </a:r>
            <a:r>
              <a:rPr dirty="0" err="1"/>
              <a:t>que</a:t>
            </a:r>
            <a:r>
              <a:rPr dirty="0"/>
              <a:t> </a:t>
            </a:r>
            <a:r>
              <a:rPr dirty="0" err="1"/>
              <a:t>eram</a:t>
            </a:r>
            <a:r>
              <a:rPr dirty="0"/>
              <a:t> </a:t>
            </a:r>
            <a:r>
              <a:rPr dirty="0" err="1"/>
              <a:t>escravizados</a:t>
            </a:r>
            <a:r>
              <a:rPr dirty="0"/>
              <a:t> </a:t>
            </a:r>
            <a:r>
              <a:rPr dirty="0" err="1"/>
              <a:t>ilegalmente</a:t>
            </a:r>
            <a:r>
              <a:rPr dirty="0"/>
              <a:t>.</a:t>
            </a:r>
          </a:p>
          <a:p>
            <a:pPr algn="just">
              <a:spcBef>
                <a:spcPts val="300"/>
              </a:spcBef>
            </a:pPr>
            <a:endParaRPr sz="2000" dirty="0"/>
          </a:p>
          <a:p>
            <a:pPr algn="just">
              <a:defRPr sz="2000"/>
            </a:pPr>
            <a:endParaRPr dirty="0"/>
          </a:p>
          <a:p>
            <a:pPr algn="just">
              <a:defRPr sz="2000"/>
            </a:pPr>
            <a:endParaRPr dirty="0"/>
          </a:p>
          <a:p>
            <a:pPr algn="just">
              <a:defRPr sz="2000"/>
            </a:pPr>
            <a:endParaRPr dirty="0"/>
          </a:p>
          <a:p>
            <a:pPr algn="just">
              <a:defRPr sz="2000"/>
            </a:pPr>
            <a:endParaRPr dirty="0"/>
          </a:p>
          <a:p>
            <a:pPr>
              <a:defRPr sz="1200"/>
            </a:pPr>
            <a:r>
              <a:rPr dirty="0" err="1"/>
              <a:t>Referência</a:t>
            </a:r>
            <a:r>
              <a:rPr dirty="0"/>
              <a:t>: </a:t>
            </a:r>
          </a:p>
          <a:p>
            <a:pPr>
              <a:defRPr sz="1200"/>
            </a:pPr>
            <a:endParaRPr dirty="0"/>
          </a:p>
          <a:p>
            <a:pPr>
              <a:defRPr sz="1200"/>
            </a:pPr>
            <a:r>
              <a:rPr dirty="0" err="1"/>
              <a:t>Biografia</a:t>
            </a:r>
            <a:r>
              <a:rPr dirty="0"/>
              <a:t>: AZEVEDO, </a:t>
            </a:r>
            <a:r>
              <a:rPr dirty="0" err="1"/>
              <a:t>Elciene</a:t>
            </a:r>
            <a:r>
              <a:rPr dirty="0"/>
              <a:t>. </a:t>
            </a:r>
            <a:r>
              <a:rPr i="1" dirty="0" err="1">
                <a:latin typeface="+mj-lt"/>
                <a:ea typeface="+mj-ea"/>
                <a:cs typeface="+mj-cs"/>
                <a:sym typeface="Helvetica"/>
              </a:rPr>
              <a:t>Orfeu</a:t>
            </a:r>
            <a:r>
              <a:rPr i="1" dirty="0">
                <a:latin typeface="+mj-lt"/>
                <a:ea typeface="+mj-ea"/>
                <a:cs typeface="+mj-cs"/>
                <a:sym typeface="Helvetica"/>
              </a:rPr>
              <a:t> de </a:t>
            </a:r>
            <a:r>
              <a:rPr i="1" dirty="0" err="1">
                <a:latin typeface="+mj-lt"/>
                <a:ea typeface="+mj-ea"/>
                <a:cs typeface="+mj-cs"/>
                <a:sym typeface="Helvetica"/>
              </a:rPr>
              <a:t>carapinha</a:t>
            </a:r>
            <a:r>
              <a:rPr i="1" dirty="0">
                <a:latin typeface="+mj-lt"/>
                <a:ea typeface="+mj-ea"/>
                <a:cs typeface="+mj-cs"/>
                <a:sym typeface="Helvetica"/>
              </a:rPr>
              <a:t>: A </a:t>
            </a:r>
            <a:r>
              <a:rPr i="1" dirty="0" err="1">
                <a:latin typeface="+mj-lt"/>
                <a:ea typeface="+mj-ea"/>
                <a:cs typeface="+mj-cs"/>
                <a:sym typeface="Helvetica"/>
              </a:rPr>
              <a:t>trajetória</a:t>
            </a:r>
            <a:r>
              <a:rPr i="1" dirty="0">
                <a:latin typeface="+mj-lt"/>
                <a:ea typeface="+mj-ea"/>
                <a:cs typeface="+mj-cs"/>
                <a:sym typeface="Helvetica"/>
              </a:rPr>
              <a:t> de </a:t>
            </a:r>
            <a:r>
              <a:rPr i="1" dirty="0" err="1">
                <a:latin typeface="+mj-lt"/>
                <a:ea typeface="+mj-ea"/>
                <a:cs typeface="+mj-cs"/>
                <a:sym typeface="Helvetica"/>
              </a:rPr>
              <a:t>Luiz</a:t>
            </a:r>
            <a:r>
              <a:rPr i="1" dirty="0">
                <a:latin typeface="+mj-lt"/>
                <a:ea typeface="+mj-ea"/>
                <a:cs typeface="+mj-cs"/>
                <a:sym typeface="Helvetica"/>
              </a:rPr>
              <a:t> Gama </a:t>
            </a:r>
            <a:r>
              <a:rPr i="1" dirty="0" err="1">
                <a:latin typeface="+mj-lt"/>
                <a:ea typeface="+mj-ea"/>
                <a:cs typeface="+mj-cs"/>
                <a:sym typeface="Helvetica"/>
              </a:rPr>
              <a:t>na</a:t>
            </a:r>
            <a:r>
              <a:rPr i="1" dirty="0">
                <a:latin typeface="+mj-lt"/>
                <a:ea typeface="+mj-ea"/>
                <a:cs typeface="+mj-cs"/>
                <a:sym typeface="Helvetica"/>
              </a:rPr>
              <a:t> imperial </a:t>
            </a:r>
            <a:r>
              <a:rPr i="1" dirty="0" err="1">
                <a:latin typeface="+mj-lt"/>
                <a:ea typeface="+mj-ea"/>
                <a:cs typeface="+mj-cs"/>
                <a:sym typeface="Helvetica"/>
              </a:rPr>
              <a:t>cidade</a:t>
            </a:r>
            <a:r>
              <a:rPr i="1" dirty="0">
                <a:latin typeface="+mj-lt"/>
                <a:ea typeface="+mj-ea"/>
                <a:cs typeface="+mj-cs"/>
                <a:sym typeface="Helvetica"/>
              </a:rPr>
              <a:t> de São Paulo</a:t>
            </a:r>
            <a:r>
              <a:rPr dirty="0"/>
              <a:t>. Campinas: </a:t>
            </a:r>
            <a:r>
              <a:rPr dirty="0" err="1"/>
              <a:t>Editora</a:t>
            </a:r>
            <a:r>
              <a:rPr dirty="0"/>
              <a:t> </a:t>
            </a:r>
            <a:r>
              <a:rPr dirty="0" err="1"/>
              <a:t>da</a:t>
            </a:r>
            <a:r>
              <a:rPr dirty="0"/>
              <a:t> </a:t>
            </a:r>
            <a:r>
              <a:rPr dirty="0" err="1"/>
              <a:t>Unicamp</a:t>
            </a:r>
            <a:r>
              <a:rPr dirty="0"/>
              <a:t>, 1999. </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https://www.correioims.com.br/perfil/luiz-gama/</a:t>
            </a:r>
            <a:r>
              <a:rPr dirty="0"/>
              <a:t> </a:t>
            </a:r>
            <a:r>
              <a:rPr dirty="0" err="1"/>
              <a:t>Acessado</a:t>
            </a:r>
            <a:r>
              <a:rPr dirty="0"/>
              <a:t> </a:t>
            </a:r>
            <a:r>
              <a:rPr dirty="0" err="1"/>
              <a:t>em</a:t>
            </a:r>
            <a:r>
              <a:rPr dirty="0"/>
              <a:t> 08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tângulo 1"/>
          <p:cNvSpPr txBox="1"/>
          <p:nvPr/>
        </p:nvSpPr>
        <p:spPr>
          <a:xfrm>
            <a:off x="971600" y="260648"/>
            <a:ext cx="7257620" cy="6100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Eloy</a:t>
            </a:r>
            <a:r>
              <a:rPr dirty="0"/>
              <a:t> </a:t>
            </a:r>
            <a:r>
              <a:rPr dirty="0" err="1"/>
              <a:t>Anthero</a:t>
            </a:r>
            <a:r>
              <a:rPr dirty="0"/>
              <a:t> Dias, </a:t>
            </a:r>
            <a:r>
              <a:rPr dirty="0" err="1"/>
              <a:t>Mano</a:t>
            </a:r>
            <a:r>
              <a:rPr dirty="0"/>
              <a:t> </a:t>
            </a:r>
            <a:r>
              <a:rPr dirty="0" err="1"/>
              <a:t>Eloi</a:t>
            </a:r>
            <a:endParaRPr dirty="0"/>
          </a:p>
          <a:p>
            <a:pPr algn="ctr">
              <a:defRPr sz="2000"/>
            </a:pPr>
            <a:r>
              <a:rPr dirty="0"/>
              <a:t>(</a:t>
            </a:r>
            <a:r>
              <a:rPr dirty="0" err="1"/>
              <a:t>Resende</a:t>
            </a:r>
            <a:r>
              <a:rPr dirty="0"/>
              <a:t>/RJ, 1888- Rio de Janeiro/RJ, 1971)</a:t>
            </a:r>
            <a:endParaRPr b="1" dirty="0">
              <a:latin typeface="+mj-lt"/>
              <a:ea typeface="+mj-ea"/>
              <a:cs typeface="+mj-cs"/>
              <a:sym typeface="Helvetica"/>
            </a:endParaRPr>
          </a:p>
          <a:p>
            <a:pPr algn="ctr">
              <a:lnSpc>
                <a:spcPct val="120000"/>
              </a:lnSpc>
              <a:defRPr sz="2000"/>
            </a:pPr>
            <a:endParaRPr dirty="0"/>
          </a:p>
          <a:p>
            <a:pPr algn="just">
              <a:defRPr sz="1600"/>
            </a:pPr>
            <a:r>
              <a:rPr sz="2000" dirty="0" err="1" smtClean="0"/>
              <a:t>Ao</a:t>
            </a:r>
            <a:r>
              <a:rPr sz="2000" dirty="0" smtClean="0"/>
              <a:t> </a:t>
            </a:r>
            <a:r>
              <a:rPr sz="2000" dirty="0" err="1"/>
              <a:t>longo</a:t>
            </a:r>
            <a:r>
              <a:rPr sz="2000" dirty="0"/>
              <a:t> de </a:t>
            </a:r>
            <a:r>
              <a:rPr sz="2000" dirty="0" err="1"/>
              <a:t>sua</a:t>
            </a:r>
            <a:r>
              <a:rPr sz="2000" dirty="0"/>
              <a:t> </a:t>
            </a:r>
            <a:r>
              <a:rPr sz="2000" dirty="0" err="1"/>
              <a:t>vida</a:t>
            </a:r>
            <a:r>
              <a:rPr sz="2000" dirty="0"/>
              <a:t>, </a:t>
            </a:r>
            <a:r>
              <a:rPr sz="2000" dirty="0" err="1"/>
              <a:t>foi</a:t>
            </a:r>
            <a:r>
              <a:rPr sz="2000" dirty="0"/>
              <a:t> </a:t>
            </a:r>
            <a:r>
              <a:rPr sz="2000" dirty="0" err="1"/>
              <a:t>estivador</a:t>
            </a:r>
            <a:r>
              <a:rPr sz="2000" dirty="0"/>
              <a:t>, </a:t>
            </a:r>
            <a:r>
              <a:rPr sz="2000" dirty="0" err="1"/>
              <a:t>capoeirista</a:t>
            </a:r>
            <a:r>
              <a:rPr sz="2000" dirty="0"/>
              <a:t>, </a:t>
            </a:r>
            <a:r>
              <a:rPr sz="2000" dirty="0" err="1"/>
              <a:t>pai</a:t>
            </a:r>
            <a:r>
              <a:rPr sz="2000" dirty="0"/>
              <a:t> de </a:t>
            </a:r>
            <a:r>
              <a:rPr sz="2000" dirty="0" err="1"/>
              <a:t>santo</a:t>
            </a:r>
            <a:r>
              <a:rPr sz="2000" dirty="0"/>
              <a:t> e </a:t>
            </a:r>
            <a:r>
              <a:rPr sz="2000" dirty="0" err="1"/>
              <a:t>músico</a:t>
            </a:r>
            <a:r>
              <a:rPr sz="2000" dirty="0"/>
              <a:t> compositor, </a:t>
            </a:r>
            <a:r>
              <a:rPr sz="2000" dirty="0" err="1"/>
              <a:t>além</a:t>
            </a:r>
            <a:r>
              <a:rPr sz="2000" dirty="0"/>
              <a:t> de </a:t>
            </a:r>
            <a:r>
              <a:rPr sz="2000" dirty="0" err="1"/>
              <a:t>mobilizador</a:t>
            </a:r>
            <a:r>
              <a:rPr sz="2000" dirty="0"/>
              <a:t> de </a:t>
            </a:r>
            <a:r>
              <a:rPr sz="2000" dirty="0" err="1"/>
              <a:t>rodas</a:t>
            </a:r>
            <a:r>
              <a:rPr sz="2000" dirty="0"/>
              <a:t> de </a:t>
            </a:r>
            <a:r>
              <a:rPr sz="2000" dirty="0" err="1"/>
              <a:t>jongo</a:t>
            </a:r>
            <a:r>
              <a:rPr sz="2000" dirty="0"/>
              <a:t> </a:t>
            </a:r>
            <a:r>
              <a:rPr sz="2000" dirty="0" err="1"/>
              <a:t>da</a:t>
            </a:r>
            <a:r>
              <a:rPr sz="2000" dirty="0"/>
              <a:t> </a:t>
            </a:r>
            <a:r>
              <a:rPr sz="2000" dirty="0" err="1"/>
              <a:t>cidade</a:t>
            </a:r>
            <a:r>
              <a:rPr sz="2000" dirty="0"/>
              <a:t>. </a:t>
            </a:r>
            <a:r>
              <a:rPr sz="2000" dirty="0" err="1"/>
              <a:t>Tornou</a:t>
            </a:r>
            <a:r>
              <a:rPr sz="2000" dirty="0"/>
              <a:t>-se um </a:t>
            </a:r>
            <a:r>
              <a:rPr sz="2000" dirty="0" err="1"/>
              <a:t>grande</a:t>
            </a:r>
            <a:r>
              <a:rPr sz="2000" dirty="0"/>
              <a:t>  </a:t>
            </a:r>
            <a:r>
              <a:rPr sz="2000" dirty="0" err="1"/>
              <a:t>mediador</a:t>
            </a:r>
            <a:r>
              <a:rPr sz="2000" dirty="0"/>
              <a:t> entre as </a:t>
            </a:r>
            <a:r>
              <a:rPr sz="2000" dirty="0" err="1"/>
              <a:t>diversas</a:t>
            </a:r>
            <a:r>
              <a:rPr sz="2000" dirty="0"/>
              <a:t> </a:t>
            </a:r>
            <a:r>
              <a:rPr sz="2000" dirty="0" err="1"/>
              <a:t>comunidades</a:t>
            </a:r>
            <a:r>
              <a:rPr sz="2000" dirty="0"/>
              <a:t> </a:t>
            </a:r>
            <a:r>
              <a:rPr sz="2000" dirty="0" err="1"/>
              <a:t>negras</a:t>
            </a:r>
            <a:r>
              <a:rPr sz="2000" dirty="0"/>
              <a:t>, de </a:t>
            </a:r>
            <a:r>
              <a:rPr sz="2000" dirty="0" err="1"/>
              <a:t>baianos</a:t>
            </a:r>
            <a:r>
              <a:rPr sz="2000" dirty="0"/>
              <a:t> e </a:t>
            </a:r>
            <a:r>
              <a:rPr sz="2000" dirty="0" err="1"/>
              <a:t>migrantes</a:t>
            </a:r>
            <a:r>
              <a:rPr sz="2000" dirty="0"/>
              <a:t> do Vale do </a:t>
            </a:r>
            <a:r>
              <a:rPr sz="2000" dirty="0" err="1"/>
              <a:t>Paraíba</a:t>
            </a:r>
            <a:r>
              <a:rPr sz="2000" dirty="0"/>
              <a:t> </a:t>
            </a:r>
            <a:r>
              <a:rPr sz="2000" dirty="0" err="1"/>
              <a:t>mineiro</a:t>
            </a:r>
            <a:r>
              <a:rPr sz="2000" dirty="0"/>
              <a:t>, </a:t>
            </a:r>
            <a:r>
              <a:rPr sz="2000" dirty="0" err="1"/>
              <a:t>fluminense</a:t>
            </a:r>
            <a:r>
              <a:rPr sz="2000" dirty="0"/>
              <a:t> e </a:t>
            </a:r>
            <a:r>
              <a:rPr sz="2000" dirty="0" err="1"/>
              <a:t>paulista</a:t>
            </a:r>
            <a:r>
              <a:rPr sz="2000" dirty="0"/>
              <a:t>, entre o a </a:t>
            </a:r>
            <a:r>
              <a:rPr sz="2000" dirty="0" err="1"/>
              <a:t>área</a:t>
            </a:r>
            <a:r>
              <a:rPr sz="2000" dirty="0"/>
              <a:t> do Porto e </a:t>
            </a:r>
            <a:r>
              <a:rPr sz="2000" dirty="0" err="1"/>
              <a:t>os</a:t>
            </a:r>
            <a:r>
              <a:rPr sz="2000" dirty="0"/>
              <a:t> </a:t>
            </a:r>
            <a:r>
              <a:rPr sz="2000" dirty="0" err="1"/>
              <a:t>morros</a:t>
            </a:r>
            <a:r>
              <a:rPr sz="2000" dirty="0"/>
              <a:t> do </a:t>
            </a:r>
            <a:r>
              <a:rPr sz="2000" dirty="0" err="1"/>
              <a:t>Estácio</a:t>
            </a:r>
            <a:r>
              <a:rPr sz="2000" dirty="0"/>
              <a:t>, </a:t>
            </a:r>
            <a:r>
              <a:rPr sz="2000" dirty="0" err="1"/>
              <a:t>Mangueira</a:t>
            </a:r>
            <a:r>
              <a:rPr sz="2000" dirty="0"/>
              <a:t> e </a:t>
            </a:r>
            <a:r>
              <a:rPr sz="2000" dirty="0" err="1"/>
              <a:t>Serrinha</a:t>
            </a:r>
            <a:r>
              <a:rPr sz="2000" dirty="0"/>
              <a:t>, </a:t>
            </a:r>
            <a:r>
              <a:rPr sz="2000" dirty="0" err="1"/>
              <a:t>em</a:t>
            </a:r>
            <a:r>
              <a:rPr sz="2000" dirty="0"/>
              <a:t> </a:t>
            </a:r>
            <a:r>
              <a:rPr sz="2000" dirty="0" err="1"/>
              <a:t>Madureira</a:t>
            </a:r>
            <a:r>
              <a:rPr sz="2000" dirty="0"/>
              <a:t>.  E entre </a:t>
            </a:r>
            <a:r>
              <a:rPr sz="2000" dirty="0" err="1"/>
              <a:t>essas</a:t>
            </a:r>
            <a:r>
              <a:rPr sz="2000" dirty="0"/>
              <a:t> </a:t>
            </a:r>
            <a:r>
              <a:rPr sz="2000" dirty="0" err="1"/>
              <a:t>comunidades</a:t>
            </a:r>
            <a:r>
              <a:rPr sz="2000" dirty="0"/>
              <a:t> e </a:t>
            </a:r>
            <a:r>
              <a:rPr sz="2000" dirty="0" err="1"/>
              <a:t>os</a:t>
            </a:r>
            <a:r>
              <a:rPr sz="2000" dirty="0"/>
              <a:t> </a:t>
            </a:r>
            <a:r>
              <a:rPr sz="2000" dirty="0" err="1"/>
              <a:t>representantes</a:t>
            </a:r>
            <a:r>
              <a:rPr sz="2000" dirty="0"/>
              <a:t> </a:t>
            </a:r>
            <a:r>
              <a:rPr sz="2000" dirty="0" err="1"/>
              <a:t>políticos</a:t>
            </a:r>
            <a:r>
              <a:rPr sz="2000" dirty="0"/>
              <a:t>, </a:t>
            </a:r>
            <a:r>
              <a:rPr sz="2000" dirty="0" err="1"/>
              <a:t>policiais</a:t>
            </a:r>
            <a:r>
              <a:rPr sz="2000" dirty="0"/>
              <a:t> e </a:t>
            </a:r>
            <a:r>
              <a:rPr sz="2000" dirty="0" err="1"/>
              <a:t>membros</a:t>
            </a:r>
            <a:r>
              <a:rPr sz="2000" dirty="0"/>
              <a:t> </a:t>
            </a:r>
            <a:r>
              <a:rPr sz="2000" dirty="0" err="1"/>
              <a:t>da</a:t>
            </a:r>
            <a:r>
              <a:rPr sz="2000" dirty="0"/>
              <a:t> </a:t>
            </a:r>
            <a:r>
              <a:rPr sz="2000" dirty="0" err="1"/>
              <a:t>imprensa</a:t>
            </a:r>
            <a:r>
              <a:rPr sz="2000" dirty="0"/>
              <a:t> </a:t>
            </a:r>
            <a:r>
              <a:rPr sz="2000" dirty="0" err="1"/>
              <a:t>da</a:t>
            </a:r>
            <a:r>
              <a:rPr sz="2000" dirty="0"/>
              <a:t> </a:t>
            </a:r>
            <a:r>
              <a:rPr sz="2000" dirty="0" err="1"/>
              <a:t>cidade</a:t>
            </a:r>
            <a:r>
              <a:rPr sz="2000" dirty="0"/>
              <a:t>.  </a:t>
            </a:r>
            <a:r>
              <a:rPr sz="2000" dirty="0" err="1"/>
              <a:t>Compôs</a:t>
            </a:r>
            <a:r>
              <a:rPr sz="2000" dirty="0"/>
              <a:t> sambas e </a:t>
            </a:r>
            <a:r>
              <a:rPr sz="2000" dirty="0" err="1"/>
              <a:t>pontos</a:t>
            </a:r>
            <a:r>
              <a:rPr sz="2000" dirty="0"/>
              <a:t> de </a:t>
            </a:r>
            <a:r>
              <a:rPr sz="2000" dirty="0" err="1"/>
              <a:t>macumba</a:t>
            </a:r>
            <a:r>
              <a:rPr sz="2000" dirty="0"/>
              <a:t>, </a:t>
            </a:r>
            <a:r>
              <a:rPr sz="2000" dirty="0" err="1"/>
              <a:t>muitos</a:t>
            </a:r>
            <a:r>
              <a:rPr sz="2000" dirty="0"/>
              <a:t> deles </a:t>
            </a:r>
            <a:r>
              <a:rPr sz="2000" dirty="0" err="1"/>
              <a:t>gravados</a:t>
            </a:r>
            <a:r>
              <a:rPr sz="2000" dirty="0"/>
              <a:t> </a:t>
            </a:r>
            <a:r>
              <a:rPr sz="2000" dirty="0" err="1"/>
              <a:t>pela</a:t>
            </a:r>
            <a:r>
              <a:rPr sz="2000" dirty="0"/>
              <a:t> </a:t>
            </a:r>
            <a:r>
              <a:rPr sz="2000" dirty="0" err="1"/>
              <a:t>indústria</a:t>
            </a:r>
            <a:r>
              <a:rPr sz="2000" dirty="0"/>
              <a:t> </a:t>
            </a:r>
            <a:r>
              <a:rPr sz="2000" dirty="0" err="1"/>
              <a:t>fonográfica</a:t>
            </a:r>
            <a:r>
              <a:rPr sz="2000" dirty="0"/>
              <a:t>. </a:t>
            </a:r>
            <a:r>
              <a:rPr sz="2000" dirty="0" err="1"/>
              <a:t>Nos</a:t>
            </a:r>
            <a:r>
              <a:rPr sz="2000" dirty="0"/>
              <a:t> </a:t>
            </a:r>
            <a:r>
              <a:rPr sz="2000" dirty="0" err="1"/>
              <a:t>anos</a:t>
            </a:r>
            <a:r>
              <a:rPr sz="2000" dirty="0"/>
              <a:t> de 1920 e 1930, </a:t>
            </a:r>
            <a:r>
              <a:rPr sz="2000" dirty="0" err="1"/>
              <a:t>foi</a:t>
            </a:r>
            <a:r>
              <a:rPr sz="2000" dirty="0"/>
              <a:t> </a:t>
            </a:r>
            <a:r>
              <a:rPr sz="2000" dirty="0" err="1"/>
              <a:t>presença</a:t>
            </a:r>
            <a:r>
              <a:rPr sz="2000" dirty="0"/>
              <a:t> </a:t>
            </a:r>
            <a:r>
              <a:rPr sz="2000" dirty="0" err="1"/>
              <a:t>marcante</a:t>
            </a:r>
            <a:r>
              <a:rPr sz="2000" dirty="0"/>
              <a:t> </a:t>
            </a:r>
            <a:r>
              <a:rPr sz="2000" dirty="0" err="1"/>
              <a:t>na</a:t>
            </a:r>
            <a:r>
              <a:rPr sz="2000" dirty="0"/>
              <a:t> </a:t>
            </a:r>
            <a:r>
              <a:rPr sz="2000" dirty="0" err="1"/>
              <a:t>organização</a:t>
            </a:r>
            <a:r>
              <a:rPr sz="2000" dirty="0"/>
              <a:t> de </a:t>
            </a:r>
            <a:r>
              <a:rPr sz="2000" dirty="0" err="1"/>
              <a:t>diversas</a:t>
            </a:r>
            <a:r>
              <a:rPr sz="2000" dirty="0"/>
              <a:t> </a:t>
            </a:r>
            <a:r>
              <a:rPr sz="2000" dirty="0" err="1"/>
              <a:t>associações</a:t>
            </a:r>
            <a:r>
              <a:rPr sz="2000" dirty="0"/>
              <a:t> </a:t>
            </a:r>
            <a:r>
              <a:rPr sz="2000" dirty="0" err="1"/>
              <a:t>carnavalescas</a:t>
            </a:r>
            <a:r>
              <a:rPr sz="2000" dirty="0"/>
              <a:t> e </a:t>
            </a:r>
            <a:r>
              <a:rPr sz="2000" dirty="0" err="1"/>
              <a:t>escolas</a:t>
            </a:r>
            <a:r>
              <a:rPr sz="2000" dirty="0"/>
              <a:t> de samba </a:t>
            </a:r>
            <a:r>
              <a:rPr sz="2000" dirty="0" err="1"/>
              <a:t>na</a:t>
            </a:r>
            <a:r>
              <a:rPr sz="2000" dirty="0"/>
              <a:t> </a:t>
            </a:r>
            <a:r>
              <a:rPr sz="2000" dirty="0" err="1"/>
              <a:t>região</a:t>
            </a:r>
            <a:r>
              <a:rPr sz="2000" dirty="0"/>
              <a:t> </a:t>
            </a:r>
            <a:r>
              <a:rPr sz="2000" dirty="0" err="1"/>
              <a:t>da</a:t>
            </a:r>
            <a:r>
              <a:rPr sz="2000" dirty="0"/>
              <a:t> </a:t>
            </a:r>
            <a:r>
              <a:rPr sz="2000" dirty="0" err="1"/>
              <a:t>Pequena</a:t>
            </a:r>
            <a:r>
              <a:rPr sz="2000" dirty="0"/>
              <a:t> </a:t>
            </a:r>
            <a:r>
              <a:rPr sz="2000" dirty="0" err="1"/>
              <a:t>África</a:t>
            </a:r>
            <a:r>
              <a:rPr sz="2000" dirty="0"/>
              <a:t>, </a:t>
            </a:r>
            <a:r>
              <a:rPr sz="2000" dirty="0" err="1"/>
              <a:t>como</a:t>
            </a:r>
            <a:r>
              <a:rPr sz="2000" dirty="0"/>
              <a:t> a </a:t>
            </a:r>
            <a:r>
              <a:rPr sz="2000" dirty="0" err="1"/>
              <a:t>Deixa</a:t>
            </a:r>
            <a:r>
              <a:rPr sz="2000" dirty="0"/>
              <a:t> </a:t>
            </a:r>
            <a:r>
              <a:rPr sz="2000" dirty="0" err="1"/>
              <a:t>Malhar</a:t>
            </a:r>
            <a:r>
              <a:rPr sz="2000" dirty="0"/>
              <a:t>, e </a:t>
            </a:r>
            <a:r>
              <a:rPr sz="2000" dirty="0" err="1"/>
              <a:t>nos</a:t>
            </a:r>
            <a:r>
              <a:rPr sz="2000" dirty="0"/>
              <a:t> </a:t>
            </a:r>
            <a:r>
              <a:rPr sz="2000" dirty="0" err="1"/>
              <a:t>subúrbios</a:t>
            </a:r>
            <a:r>
              <a:rPr sz="2000" dirty="0"/>
              <a:t> </a:t>
            </a:r>
            <a:r>
              <a:rPr sz="2000" dirty="0" err="1"/>
              <a:t>cariocas</a:t>
            </a:r>
            <a:r>
              <a:rPr sz="2000" dirty="0"/>
              <a:t>, o </a:t>
            </a:r>
            <a:r>
              <a:rPr sz="2000" dirty="0" err="1"/>
              <a:t>Império</a:t>
            </a:r>
            <a:r>
              <a:rPr sz="2000" dirty="0"/>
              <a:t> Serrano. </a:t>
            </a:r>
          </a:p>
          <a:p>
            <a:pPr algn="just">
              <a:defRPr sz="2000"/>
            </a:pPr>
            <a:r>
              <a:rPr sz="2000" dirty="0"/>
              <a:t>  </a:t>
            </a:r>
            <a:endParaRPr lang="pt-BR" sz="2000" dirty="0" smtClean="0"/>
          </a:p>
          <a:p>
            <a:pPr>
              <a:defRPr sz="1200"/>
            </a:pPr>
            <a:r>
              <a:rPr dirty="0" err="1" smtClean="0"/>
              <a:t>Referência</a:t>
            </a:r>
            <a:r>
              <a:rPr dirty="0"/>
              <a:t>:</a:t>
            </a:r>
          </a:p>
          <a:p>
            <a:pPr>
              <a:defRPr sz="1200"/>
            </a:pPr>
            <a:endParaRPr dirty="0"/>
          </a:p>
          <a:p>
            <a:pPr>
              <a:defRPr sz="1200"/>
            </a:pPr>
            <a:r>
              <a:rPr dirty="0" err="1"/>
              <a:t>Imagem</a:t>
            </a:r>
            <a:r>
              <a:rPr dirty="0"/>
              <a:t> e </a:t>
            </a:r>
            <a:r>
              <a:rPr dirty="0" err="1"/>
              <a:t>biografia</a:t>
            </a:r>
            <a:r>
              <a:rPr dirty="0"/>
              <a:t>: </a:t>
            </a:r>
          </a:p>
          <a:p>
            <a:pPr>
              <a:defRPr sz="1200"/>
            </a:pPr>
            <a:r>
              <a:rPr dirty="0"/>
              <a:t>BARBOSA, Alessandra Tavares de S P. "A </a:t>
            </a:r>
            <a:r>
              <a:rPr dirty="0" err="1"/>
              <a:t>Escola</a:t>
            </a:r>
            <a:r>
              <a:rPr dirty="0"/>
              <a:t> de Samba </a:t>
            </a:r>
            <a:r>
              <a:rPr dirty="0" err="1"/>
              <a:t>Tira</a:t>
            </a:r>
            <a:r>
              <a:rPr dirty="0"/>
              <a:t> negro do local </a:t>
            </a:r>
            <a:r>
              <a:rPr dirty="0" err="1"/>
              <a:t>da</a:t>
            </a:r>
            <a:r>
              <a:rPr dirty="0"/>
              <a:t> </a:t>
            </a:r>
            <a:r>
              <a:rPr dirty="0" err="1"/>
              <a:t>informalidade</a:t>
            </a:r>
            <a:r>
              <a:rPr dirty="0"/>
              <a:t>":</a:t>
            </a:r>
            <a:r>
              <a:rPr dirty="0" err="1"/>
              <a:t>Agências</a:t>
            </a:r>
            <a:r>
              <a:rPr dirty="0"/>
              <a:t> e </a:t>
            </a:r>
            <a:r>
              <a:rPr dirty="0" err="1"/>
              <a:t>associativismos</a:t>
            </a:r>
            <a:r>
              <a:rPr dirty="0"/>
              <a:t> </a:t>
            </a:r>
            <a:r>
              <a:rPr dirty="0" err="1"/>
              <a:t>negros</a:t>
            </a:r>
            <a:r>
              <a:rPr dirty="0"/>
              <a:t> a </a:t>
            </a:r>
            <a:r>
              <a:rPr dirty="0" err="1"/>
              <a:t>partir</a:t>
            </a:r>
            <a:r>
              <a:rPr dirty="0"/>
              <a:t> </a:t>
            </a:r>
            <a:r>
              <a:rPr dirty="0" err="1"/>
              <a:t>da</a:t>
            </a:r>
            <a:r>
              <a:rPr dirty="0"/>
              <a:t> </a:t>
            </a:r>
            <a:r>
              <a:rPr dirty="0" err="1"/>
              <a:t>trajetória</a:t>
            </a:r>
            <a:r>
              <a:rPr dirty="0"/>
              <a:t> de </a:t>
            </a:r>
            <a:r>
              <a:rPr dirty="0" err="1"/>
              <a:t>Mano</a:t>
            </a:r>
            <a:r>
              <a:rPr dirty="0"/>
              <a:t> </a:t>
            </a:r>
            <a:r>
              <a:rPr dirty="0" err="1"/>
              <a:t>Eloy</a:t>
            </a:r>
            <a:r>
              <a:rPr dirty="0"/>
              <a:t> (1930-1940). </a:t>
            </a:r>
            <a:r>
              <a:rPr dirty="0" err="1"/>
              <a:t>Tese</a:t>
            </a:r>
            <a:r>
              <a:rPr dirty="0"/>
              <a:t>. Nova Iguaçu/ RJ: </a:t>
            </a:r>
            <a:r>
              <a:rPr dirty="0" smtClean="0"/>
              <a:t>PPH</a:t>
            </a:r>
            <a:r>
              <a:rPr lang="pt-BR" dirty="0" smtClean="0"/>
              <a:t>R</a:t>
            </a:r>
            <a:r>
              <a:rPr dirty="0" smtClean="0"/>
              <a:t>-UFFRJ</a:t>
            </a:r>
            <a:r>
              <a:rPr dirty="0"/>
              <a:t>, 2018.</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ítulo 3"/>
          <p:cNvSpPr txBox="1">
            <a:spLocks noGrp="1"/>
          </p:cNvSpPr>
          <p:nvPr>
            <p:ph type="title"/>
          </p:nvPr>
        </p:nvSpPr>
        <p:spPr>
          <a:xfrm>
            <a:off x="912812" y="4838700"/>
            <a:ext cx="7772401" cy="1362075"/>
          </a:xfrm>
          <a:prstGeom prst="rect">
            <a:avLst/>
          </a:prstGeom>
        </p:spPr>
        <p:txBody>
          <a:bodyPr/>
          <a:lstStyle/>
          <a:p>
            <a:r>
              <a:t>         </a:t>
            </a:r>
            <a:br/>
            <a:r>
              <a:t>		</a:t>
            </a:r>
            <a:r>
              <a:rPr sz="2800"/>
              <a:t>Getúlio Marinho</a:t>
            </a:r>
          </a:p>
        </p:txBody>
      </p:sp>
      <p:grpSp>
        <p:nvGrpSpPr>
          <p:cNvPr id="375" name="Imagem 6"/>
          <p:cNvGrpSpPr/>
          <p:nvPr/>
        </p:nvGrpSpPr>
        <p:grpSpPr>
          <a:xfrm>
            <a:off x="2190386" y="671736"/>
            <a:ext cx="4763228" cy="4883341"/>
            <a:chOff x="0" y="0"/>
            <a:chExt cx="4763226" cy="4883340"/>
          </a:xfrm>
        </p:grpSpPr>
        <p:pic>
          <p:nvPicPr>
            <p:cNvPr id="374" name="Imagem 6" descr="Imagem 6"/>
            <p:cNvPicPr>
              <a:picLocks noChangeAspect="1"/>
            </p:cNvPicPr>
            <p:nvPr/>
          </p:nvPicPr>
          <p:blipFill>
            <a:blip r:embed="rId2" cstate="print">
              <a:extLst/>
            </a:blip>
            <a:stretch>
              <a:fillRect/>
            </a:stretch>
          </p:blipFill>
          <p:spPr>
            <a:xfrm>
              <a:off x="203200" y="215900"/>
              <a:ext cx="4356827" cy="4451541"/>
            </a:xfrm>
            <a:prstGeom prst="rect">
              <a:avLst/>
            </a:prstGeom>
            <a:ln>
              <a:noFill/>
            </a:ln>
            <a:effectLst/>
          </p:spPr>
        </p:pic>
        <p:pic>
          <p:nvPicPr>
            <p:cNvPr id="373" name="Imagem 6" descr="Imagem 6"/>
            <p:cNvPicPr>
              <a:picLocks/>
            </p:cNvPicPr>
            <p:nvPr/>
          </p:nvPicPr>
          <p:blipFill>
            <a:blip r:embed="rId3" cstate="print">
              <a:extLst/>
            </a:blip>
            <a:stretch>
              <a:fillRect/>
            </a:stretch>
          </p:blipFill>
          <p:spPr>
            <a:xfrm>
              <a:off x="0" y="0"/>
              <a:ext cx="4763227" cy="4883341"/>
            </a:xfrm>
            <a:prstGeom prst="rect">
              <a:avLst/>
            </a:prstGeom>
            <a:effectLst/>
          </p:spPr>
        </p:pic>
      </p:gr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ítulo 3"/>
          <p:cNvSpPr txBox="1">
            <a:spLocks noGrp="1"/>
          </p:cNvSpPr>
          <p:nvPr>
            <p:ph type="title"/>
          </p:nvPr>
        </p:nvSpPr>
        <p:spPr>
          <a:xfrm>
            <a:off x="457200" y="274638"/>
            <a:ext cx="8229600" cy="1143001"/>
          </a:xfrm>
          <a:prstGeom prst="rect">
            <a:avLst/>
          </a:prstGeom>
        </p:spPr>
        <p:txBody>
          <a:bodyPr/>
          <a:lstStyle/>
          <a:p>
            <a:pPr>
              <a:defRPr sz="3600" b="1">
                <a:latin typeface="+mj-lt"/>
                <a:ea typeface="+mj-ea"/>
                <a:cs typeface="+mj-cs"/>
                <a:sym typeface="Helvetica"/>
              </a:defRPr>
            </a:pPr>
            <a:r>
              <a:rPr dirty="0" err="1"/>
              <a:t>Getúlio</a:t>
            </a:r>
            <a:r>
              <a:rPr dirty="0"/>
              <a:t> </a:t>
            </a:r>
            <a:r>
              <a:rPr dirty="0" smtClean="0"/>
              <a:t>M</a:t>
            </a:r>
            <a:r>
              <a:rPr lang="pt-BR" dirty="0" err="1" smtClean="0"/>
              <a:t>arinho</a:t>
            </a:r>
            <a:r>
              <a:rPr dirty="0"/>
              <a:t/>
            </a:r>
            <a:br>
              <a:rPr dirty="0"/>
            </a:br>
            <a:r>
              <a:rPr sz="2200" b="0" dirty="0">
                <a:latin typeface="+mn-lt"/>
                <a:ea typeface="+mn-ea"/>
                <a:cs typeface="+mn-cs"/>
                <a:sym typeface="Calibri"/>
              </a:rPr>
              <a:t>(Bahia, 1889 – Rio de Janeiro, 1964)</a:t>
            </a:r>
          </a:p>
        </p:txBody>
      </p:sp>
      <p:sp>
        <p:nvSpPr>
          <p:cNvPr id="378" name="Espaço Reservado para Texto 4"/>
          <p:cNvSpPr txBox="1">
            <a:spLocks noGrp="1"/>
          </p:cNvSpPr>
          <p:nvPr>
            <p:ph type="body" idx="1"/>
          </p:nvPr>
        </p:nvSpPr>
        <p:spPr>
          <a:xfrm>
            <a:off x="457200" y="1600200"/>
            <a:ext cx="8229600" cy="4525963"/>
          </a:xfrm>
          <a:prstGeom prst="rect">
            <a:avLst/>
          </a:prstGeom>
        </p:spPr>
        <p:txBody>
          <a:bodyPr/>
          <a:lstStyle/>
          <a:p>
            <a:pPr marL="339470" indent="-339470" defTabSz="905255">
              <a:spcBef>
                <a:spcPts val="600"/>
              </a:spcBef>
              <a:buSzTx/>
              <a:buNone/>
              <a:defRPr sz="2178"/>
            </a:pPr>
            <a:r>
              <a:rPr dirty="0"/>
              <a:t>	</a:t>
            </a:r>
          </a:p>
          <a:p>
            <a:pPr marL="339470" indent="-339470" algn="just" defTabSz="905255">
              <a:spcBef>
                <a:spcPts val="600"/>
              </a:spcBef>
              <a:buSzTx/>
              <a:buNone/>
              <a:defRPr sz="2178"/>
            </a:pPr>
            <a:r>
              <a:rPr dirty="0"/>
              <a:t>	Compositor e </a:t>
            </a:r>
            <a:r>
              <a:rPr dirty="0" err="1"/>
              <a:t>instrumentista</a:t>
            </a:r>
            <a:r>
              <a:rPr dirty="0"/>
              <a:t>.  </a:t>
            </a:r>
            <a:r>
              <a:rPr dirty="0" err="1"/>
              <a:t>Participou</a:t>
            </a:r>
            <a:r>
              <a:rPr dirty="0"/>
              <a:t> </a:t>
            </a:r>
            <a:r>
              <a:rPr dirty="0" err="1"/>
              <a:t>da</a:t>
            </a:r>
            <a:r>
              <a:rPr dirty="0"/>
              <a:t> </a:t>
            </a:r>
            <a:r>
              <a:rPr dirty="0" err="1"/>
              <a:t>primeira</a:t>
            </a:r>
            <a:r>
              <a:rPr dirty="0"/>
              <a:t> </a:t>
            </a:r>
            <a:r>
              <a:rPr dirty="0" err="1"/>
              <a:t>escola</a:t>
            </a:r>
            <a:r>
              <a:rPr dirty="0"/>
              <a:t> de samba carioca, </a:t>
            </a:r>
            <a:r>
              <a:rPr dirty="0" err="1"/>
              <a:t>Deixa</a:t>
            </a:r>
            <a:r>
              <a:rPr dirty="0"/>
              <a:t> </a:t>
            </a:r>
            <a:r>
              <a:rPr dirty="0" err="1"/>
              <a:t>Falar</a:t>
            </a:r>
            <a:r>
              <a:rPr dirty="0"/>
              <a:t> (de 1928 a 1932), </a:t>
            </a:r>
            <a:r>
              <a:rPr dirty="0" err="1"/>
              <a:t>ao</a:t>
            </a:r>
            <a:r>
              <a:rPr dirty="0"/>
              <a:t> </a:t>
            </a:r>
            <a:r>
              <a:rPr dirty="0" err="1"/>
              <a:t>lado</a:t>
            </a:r>
            <a:r>
              <a:rPr dirty="0"/>
              <a:t> de </a:t>
            </a:r>
            <a:r>
              <a:rPr dirty="0" err="1"/>
              <a:t>Ismael</a:t>
            </a:r>
            <a:r>
              <a:rPr dirty="0"/>
              <a:t> Silva e </a:t>
            </a:r>
            <a:r>
              <a:rPr dirty="0" err="1"/>
              <a:t>Alcebíades</a:t>
            </a:r>
            <a:r>
              <a:rPr dirty="0"/>
              <a:t> </a:t>
            </a:r>
            <a:r>
              <a:rPr dirty="0" err="1"/>
              <a:t>Barcelos</a:t>
            </a:r>
            <a:r>
              <a:rPr dirty="0"/>
              <a:t>.  Com </a:t>
            </a:r>
            <a:r>
              <a:rPr dirty="0" err="1"/>
              <a:t>Mano</a:t>
            </a:r>
            <a:r>
              <a:rPr dirty="0"/>
              <a:t>  </a:t>
            </a:r>
            <a:r>
              <a:rPr dirty="0" err="1"/>
              <a:t>Elói</a:t>
            </a:r>
            <a:r>
              <a:rPr dirty="0"/>
              <a:t>, </a:t>
            </a:r>
            <a:r>
              <a:rPr dirty="0" err="1"/>
              <a:t>realizou</a:t>
            </a:r>
            <a:r>
              <a:rPr dirty="0"/>
              <a:t>  </a:t>
            </a:r>
            <a:r>
              <a:rPr dirty="0" err="1"/>
              <a:t>registros</a:t>
            </a:r>
            <a:r>
              <a:rPr dirty="0"/>
              <a:t> </a:t>
            </a:r>
            <a:r>
              <a:rPr dirty="0" err="1"/>
              <a:t>em</a:t>
            </a:r>
            <a:r>
              <a:rPr dirty="0"/>
              <a:t> disco de </a:t>
            </a:r>
            <a:r>
              <a:rPr dirty="0" err="1"/>
              <a:t>pontos</a:t>
            </a:r>
            <a:r>
              <a:rPr dirty="0"/>
              <a:t> de </a:t>
            </a:r>
            <a:r>
              <a:rPr dirty="0" err="1"/>
              <a:t>umbanda</a:t>
            </a:r>
            <a:r>
              <a:rPr dirty="0"/>
              <a:t>, </a:t>
            </a:r>
            <a:r>
              <a:rPr dirty="0" err="1"/>
              <a:t>canções</a:t>
            </a:r>
            <a:r>
              <a:rPr dirty="0"/>
              <a:t> </a:t>
            </a:r>
            <a:r>
              <a:rPr dirty="0" err="1"/>
              <a:t>em</a:t>
            </a:r>
            <a:r>
              <a:rPr dirty="0"/>
              <a:t> </a:t>
            </a:r>
            <a:r>
              <a:rPr dirty="0" err="1"/>
              <a:t>louvor</a:t>
            </a:r>
            <a:r>
              <a:rPr dirty="0"/>
              <a:t> </a:t>
            </a:r>
            <a:r>
              <a:rPr dirty="0" err="1"/>
              <a:t>aos</a:t>
            </a:r>
            <a:r>
              <a:rPr dirty="0"/>
              <a:t> </a:t>
            </a:r>
            <a:r>
              <a:rPr dirty="0" err="1"/>
              <a:t>orixás</a:t>
            </a:r>
            <a:r>
              <a:rPr dirty="0"/>
              <a:t>. </a:t>
            </a:r>
          </a:p>
          <a:p>
            <a:pPr marL="339470" indent="-339470" defTabSz="905255">
              <a:spcBef>
                <a:spcPts val="600"/>
              </a:spcBef>
              <a:buSzTx/>
              <a:buNone/>
              <a:defRPr sz="2178"/>
            </a:pPr>
            <a:endParaRPr dirty="0"/>
          </a:p>
          <a:p>
            <a:pPr marL="339470" indent="-339470" defTabSz="905255">
              <a:spcBef>
                <a:spcPts val="600"/>
              </a:spcBef>
              <a:buSzTx/>
              <a:buNone/>
              <a:defRPr sz="2178"/>
            </a:pPr>
            <a:endParaRPr dirty="0"/>
          </a:p>
          <a:p>
            <a:pPr marL="339470" indent="-339470" defTabSz="905255">
              <a:spcBef>
                <a:spcPts val="600"/>
              </a:spcBef>
              <a:buSzTx/>
              <a:buNone/>
              <a:defRPr sz="2178"/>
            </a:pPr>
            <a:r>
              <a:rPr dirty="0"/>
              <a:t>	</a:t>
            </a:r>
            <a:r>
              <a:rPr sz="1188" dirty="0" err="1"/>
              <a:t>Referências</a:t>
            </a:r>
            <a:r>
              <a:rPr sz="1188" dirty="0"/>
              <a:t>:  </a:t>
            </a:r>
          </a:p>
          <a:p>
            <a:pPr marL="339470" indent="-339470" defTabSz="905255">
              <a:spcBef>
                <a:spcPts val="600"/>
              </a:spcBef>
              <a:buSzTx/>
              <a:buNone/>
              <a:defRPr sz="1188"/>
            </a:pPr>
            <a:r>
              <a:rPr dirty="0"/>
              <a:t>	</a:t>
            </a:r>
            <a:r>
              <a:rPr dirty="0" err="1"/>
              <a:t>Biografia</a:t>
            </a:r>
            <a:r>
              <a:rPr dirty="0"/>
              <a:t> e </a:t>
            </a: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https://www.itaucultural.org.br/rumos-2017-2018-cancoes-em-louvor-aos-orixas-gravadas-por-getulio-marinho-sao-objetos-de-pesquisa-em-samba-e-liturgia</a:t>
            </a:r>
            <a:r>
              <a:rPr dirty="0"/>
              <a:t>. </a:t>
            </a:r>
            <a:r>
              <a:rPr dirty="0" err="1"/>
              <a:t>Acessado</a:t>
            </a:r>
            <a:r>
              <a:rPr dirty="0"/>
              <a:t> </a:t>
            </a:r>
            <a:r>
              <a:rPr dirty="0" err="1"/>
              <a:t>em</a:t>
            </a:r>
            <a:r>
              <a:rPr dirty="0"/>
              <a:t> 20 de </a:t>
            </a:r>
            <a:r>
              <a:rPr dirty="0" err="1"/>
              <a:t>dezembro</a:t>
            </a:r>
            <a:r>
              <a:rPr dirty="0"/>
              <a:t> de 2019. SOARES, </a:t>
            </a:r>
            <a:r>
              <a:rPr dirty="0" err="1"/>
              <a:t>Fernanda</a:t>
            </a:r>
            <a:r>
              <a:rPr dirty="0"/>
              <a:t> E.  "</a:t>
            </a:r>
            <a:r>
              <a:rPr dirty="0" err="1"/>
              <a:t>Fui</a:t>
            </a:r>
            <a:r>
              <a:rPr dirty="0"/>
              <a:t> o </a:t>
            </a:r>
            <a:r>
              <a:rPr dirty="0" err="1"/>
              <a:t>criador</a:t>
            </a:r>
            <a:r>
              <a:rPr dirty="0"/>
              <a:t> de </a:t>
            </a:r>
            <a:r>
              <a:rPr dirty="0" err="1"/>
              <a:t>macumbas</a:t>
            </a:r>
            <a:r>
              <a:rPr dirty="0"/>
              <a:t> </a:t>
            </a:r>
            <a:r>
              <a:rPr dirty="0" err="1"/>
              <a:t>em</a:t>
            </a:r>
            <a:r>
              <a:rPr dirty="0"/>
              <a:t> discos": </a:t>
            </a:r>
            <a:r>
              <a:rPr dirty="0" err="1"/>
              <a:t>Macumba</a:t>
            </a:r>
            <a:r>
              <a:rPr dirty="0"/>
              <a:t>, Samba e </a:t>
            </a:r>
            <a:r>
              <a:rPr dirty="0" err="1"/>
              <a:t>Carnaval</a:t>
            </a:r>
            <a:r>
              <a:rPr dirty="0"/>
              <a:t> </a:t>
            </a:r>
            <a:r>
              <a:rPr dirty="0" err="1"/>
              <a:t>pela</a:t>
            </a:r>
            <a:r>
              <a:rPr dirty="0"/>
              <a:t> </a:t>
            </a:r>
            <a:r>
              <a:rPr dirty="0" err="1"/>
              <a:t>trajetória</a:t>
            </a:r>
            <a:r>
              <a:rPr dirty="0"/>
              <a:t> de </a:t>
            </a:r>
            <a:r>
              <a:rPr dirty="0" err="1"/>
              <a:t>Getúlio</a:t>
            </a:r>
            <a:r>
              <a:rPr dirty="0"/>
              <a:t> </a:t>
            </a:r>
            <a:r>
              <a:rPr dirty="0" err="1"/>
              <a:t>Marinho</a:t>
            </a:r>
            <a:r>
              <a:rPr dirty="0"/>
              <a:t> </a:t>
            </a:r>
            <a:r>
              <a:rPr dirty="0" err="1"/>
              <a:t>da</a:t>
            </a:r>
            <a:r>
              <a:rPr dirty="0"/>
              <a:t> Silva (Rio de Janeiro, 1895-1964),  </a:t>
            </a:r>
            <a:r>
              <a:rPr dirty="0" err="1"/>
              <a:t>Mestrado</a:t>
            </a:r>
            <a:r>
              <a:rPr dirty="0"/>
              <a:t> PPGH/UFF., 2016.</a:t>
            </a:r>
          </a:p>
        </p:txBody>
      </p: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Picture 2"/>
          <p:cNvGrpSpPr/>
          <p:nvPr/>
        </p:nvGrpSpPr>
        <p:grpSpPr>
          <a:xfrm>
            <a:off x="1713126" y="1461663"/>
            <a:ext cx="5717749" cy="3386241"/>
            <a:chOff x="0" y="-1"/>
            <a:chExt cx="5717747" cy="3386239"/>
          </a:xfrm>
        </p:grpSpPr>
        <p:pic>
          <p:nvPicPr>
            <p:cNvPr id="380" name="Picture 2" descr="Picture 2"/>
            <p:cNvPicPr>
              <a:picLocks noChangeAspect="1"/>
            </p:cNvPicPr>
            <p:nvPr/>
          </p:nvPicPr>
          <p:blipFill>
            <a:blip r:embed="rId2" cstate="print">
              <a:extLst/>
            </a:blip>
            <a:stretch>
              <a:fillRect/>
            </a:stretch>
          </p:blipFill>
          <p:spPr>
            <a:xfrm>
              <a:off x="203199" y="215900"/>
              <a:ext cx="5311349" cy="2954438"/>
            </a:xfrm>
            <a:prstGeom prst="rect">
              <a:avLst/>
            </a:prstGeom>
            <a:ln w="12700" cap="flat">
              <a:noFill/>
              <a:miter lim="400000"/>
            </a:ln>
            <a:effectLst/>
          </p:spPr>
        </p:pic>
        <p:pic>
          <p:nvPicPr>
            <p:cNvPr id="381" name="Picture 2" descr="Picture 2"/>
            <p:cNvPicPr>
              <a:picLocks noChangeAspect="1"/>
            </p:cNvPicPr>
            <p:nvPr/>
          </p:nvPicPr>
          <p:blipFill>
            <a:blip r:embed="rId3" cstate="print">
              <a:extLst/>
            </a:blip>
            <a:stretch>
              <a:fillRect/>
            </a:stretch>
          </p:blipFill>
          <p:spPr>
            <a:xfrm>
              <a:off x="-1" y="-2"/>
              <a:ext cx="5717749" cy="3386241"/>
            </a:xfrm>
            <a:prstGeom prst="rect">
              <a:avLst/>
            </a:prstGeom>
            <a:ln w="12700" cap="flat">
              <a:noFill/>
              <a:miter lim="400000"/>
            </a:ln>
            <a:effectLst/>
          </p:spPr>
        </p:pic>
      </p:grpSp>
      <p:sp>
        <p:nvSpPr>
          <p:cNvPr id="383" name="Donga"/>
          <p:cNvSpPr txBox="1"/>
          <p:nvPr/>
        </p:nvSpPr>
        <p:spPr>
          <a:xfrm>
            <a:off x="4085346" y="4879796"/>
            <a:ext cx="97330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Donga</a:t>
            </a:r>
          </a:p>
        </p:txBody>
      </p: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Retângulo 1"/>
          <p:cNvSpPr txBox="1"/>
          <p:nvPr/>
        </p:nvSpPr>
        <p:spPr>
          <a:xfrm>
            <a:off x="943190" y="603681"/>
            <a:ext cx="7257620" cy="6087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"Donga" - Ernesto </a:t>
            </a:r>
            <a:r>
              <a:rPr dirty="0" err="1"/>
              <a:t>Joaquim</a:t>
            </a:r>
            <a:r>
              <a:rPr dirty="0"/>
              <a:t> Maria dos Santos</a:t>
            </a:r>
          </a:p>
          <a:p>
            <a:pPr algn="ctr">
              <a:defRPr sz="2000"/>
            </a:pPr>
            <a:r>
              <a:rPr dirty="0"/>
              <a:t>(Rio de Janeiro/RJ,  1890 – Rio de Janeiro/RJ,  1974).</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a:t>Compositor e </a:t>
            </a:r>
            <a:r>
              <a:rPr dirty="0" err="1"/>
              <a:t>violonista</a:t>
            </a:r>
            <a:r>
              <a:rPr dirty="0"/>
              <a:t>. </a:t>
            </a:r>
            <a:r>
              <a:rPr dirty="0" err="1"/>
              <a:t>Entrou</a:t>
            </a:r>
            <a:r>
              <a:rPr dirty="0"/>
              <a:t> </a:t>
            </a:r>
            <a:r>
              <a:rPr dirty="0" err="1"/>
              <a:t>definitivamente</a:t>
            </a:r>
            <a:r>
              <a:rPr dirty="0"/>
              <a:t> </a:t>
            </a:r>
            <a:r>
              <a:rPr dirty="0" err="1"/>
              <a:t>para</a:t>
            </a:r>
            <a:r>
              <a:rPr dirty="0"/>
              <a:t> a </a:t>
            </a:r>
            <a:r>
              <a:rPr dirty="0" err="1"/>
              <a:t>história</a:t>
            </a:r>
            <a:r>
              <a:rPr dirty="0"/>
              <a:t> </a:t>
            </a:r>
            <a:r>
              <a:rPr dirty="0" err="1"/>
              <a:t>da</a:t>
            </a:r>
            <a:r>
              <a:rPr dirty="0"/>
              <a:t> </a:t>
            </a:r>
            <a:r>
              <a:rPr dirty="0" err="1"/>
              <a:t>música</a:t>
            </a:r>
            <a:r>
              <a:rPr dirty="0"/>
              <a:t> popular </a:t>
            </a:r>
            <a:r>
              <a:rPr dirty="0" err="1"/>
              <a:t>brasileira</a:t>
            </a:r>
            <a:r>
              <a:rPr dirty="0"/>
              <a:t> </a:t>
            </a:r>
            <a:r>
              <a:rPr dirty="0" err="1"/>
              <a:t>por</a:t>
            </a:r>
            <a:r>
              <a:rPr dirty="0"/>
              <a:t> </a:t>
            </a:r>
            <a:r>
              <a:rPr dirty="0" err="1"/>
              <a:t>ter</a:t>
            </a:r>
            <a:r>
              <a:rPr dirty="0"/>
              <a:t> </a:t>
            </a:r>
            <a:r>
              <a:rPr dirty="0" err="1"/>
              <a:t>registrado</a:t>
            </a:r>
            <a:r>
              <a:rPr dirty="0"/>
              <a:t> </a:t>
            </a:r>
            <a:r>
              <a:rPr dirty="0" err="1"/>
              <a:t>na</a:t>
            </a:r>
            <a:r>
              <a:rPr dirty="0"/>
              <a:t> </a:t>
            </a:r>
            <a:r>
              <a:rPr dirty="0" err="1"/>
              <a:t>Biblioteca</a:t>
            </a:r>
            <a:r>
              <a:rPr dirty="0"/>
              <a:t> </a:t>
            </a:r>
            <a:r>
              <a:rPr dirty="0" err="1"/>
              <a:t>Nacional</a:t>
            </a:r>
            <a:r>
              <a:rPr dirty="0"/>
              <a:t> ( 27 de </a:t>
            </a:r>
            <a:r>
              <a:rPr dirty="0" err="1"/>
              <a:t>novembro</a:t>
            </a:r>
            <a:r>
              <a:rPr dirty="0"/>
              <a:t> de 1916) a </a:t>
            </a:r>
            <a:r>
              <a:rPr dirty="0" err="1"/>
              <a:t>partitura</a:t>
            </a:r>
            <a:r>
              <a:rPr dirty="0"/>
              <a:t> do "</a:t>
            </a:r>
            <a:r>
              <a:rPr dirty="0" err="1"/>
              <a:t>Pelo</a:t>
            </a:r>
            <a:r>
              <a:rPr dirty="0"/>
              <a:t> </a:t>
            </a:r>
            <a:r>
              <a:rPr dirty="0" err="1"/>
              <a:t>telefone</a:t>
            </a:r>
            <a:r>
              <a:rPr dirty="0"/>
              <a:t>", </a:t>
            </a:r>
            <a:r>
              <a:rPr dirty="0" err="1"/>
              <a:t>composição</a:t>
            </a:r>
            <a:r>
              <a:rPr dirty="0"/>
              <a:t> </a:t>
            </a:r>
            <a:r>
              <a:rPr dirty="0" err="1"/>
              <a:t>surgida</a:t>
            </a:r>
            <a:r>
              <a:rPr dirty="0"/>
              <a:t> </a:t>
            </a:r>
            <a:r>
              <a:rPr dirty="0" err="1"/>
              <a:t>numa</a:t>
            </a:r>
            <a:r>
              <a:rPr dirty="0"/>
              <a:t> </a:t>
            </a:r>
            <a:r>
              <a:rPr dirty="0" err="1"/>
              <a:t>reunião</a:t>
            </a:r>
            <a:r>
              <a:rPr dirty="0"/>
              <a:t> de samba </a:t>
            </a:r>
            <a:r>
              <a:rPr dirty="0" err="1"/>
              <a:t>realizada</a:t>
            </a:r>
            <a:r>
              <a:rPr dirty="0"/>
              <a:t> </a:t>
            </a:r>
            <a:r>
              <a:rPr dirty="0" err="1"/>
              <a:t>na</a:t>
            </a:r>
            <a:r>
              <a:rPr dirty="0"/>
              <a:t> casa de Tia </a:t>
            </a:r>
            <a:r>
              <a:rPr dirty="0" err="1"/>
              <a:t>Ciata</a:t>
            </a:r>
            <a:r>
              <a:rPr dirty="0"/>
              <a:t>, </a:t>
            </a:r>
            <a:r>
              <a:rPr dirty="0" err="1"/>
              <a:t>onde</a:t>
            </a:r>
            <a:r>
              <a:rPr dirty="0"/>
              <a:t> </a:t>
            </a:r>
            <a:r>
              <a:rPr dirty="0" err="1"/>
              <a:t>também</a:t>
            </a:r>
            <a:r>
              <a:rPr dirty="0"/>
              <a:t> </a:t>
            </a:r>
            <a:r>
              <a:rPr dirty="0" err="1"/>
              <a:t>estavam</a:t>
            </a:r>
            <a:r>
              <a:rPr dirty="0"/>
              <a:t> </a:t>
            </a:r>
            <a:r>
              <a:rPr dirty="0" err="1"/>
              <a:t>João</a:t>
            </a:r>
            <a:r>
              <a:rPr dirty="0"/>
              <a:t> </a:t>
            </a:r>
            <a:r>
              <a:rPr dirty="0" err="1"/>
              <a:t>da</a:t>
            </a:r>
            <a:r>
              <a:rPr dirty="0"/>
              <a:t> </a:t>
            </a:r>
            <a:r>
              <a:rPr dirty="0" err="1"/>
              <a:t>Baiana</a:t>
            </a:r>
            <a:r>
              <a:rPr dirty="0"/>
              <a:t>, </a:t>
            </a:r>
            <a:r>
              <a:rPr dirty="0" err="1"/>
              <a:t>Caninha</a:t>
            </a:r>
            <a:r>
              <a:rPr dirty="0"/>
              <a:t>, </a:t>
            </a:r>
            <a:r>
              <a:rPr dirty="0" err="1"/>
              <a:t>Sinhô</a:t>
            </a:r>
            <a:r>
              <a:rPr dirty="0"/>
              <a:t>, </a:t>
            </a:r>
            <a:r>
              <a:rPr dirty="0" err="1"/>
              <a:t>Pixinguinha</a:t>
            </a:r>
            <a:r>
              <a:rPr dirty="0"/>
              <a:t>, Mauro de Almeida, </a:t>
            </a:r>
            <a:r>
              <a:rPr dirty="0" err="1"/>
              <a:t>Buci</a:t>
            </a:r>
            <a:r>
              <a:rPr dirty="0"/>
              <a:t> </a:t>
            </a:r>
            <a:r>
              <a:rPr dirty="0" err="1"/>
              <a:t>Moreira</a:t>
            </a:r>
            <a:r>
              <a:rPr dirty="0"/>
              <a:t>, entre </a:t>
            </a:r>
            <a:r>
              <a:rPr dirty="0" err="1"/>
              <a:t>outros</a:t>
            </a:r>
            <a:r>
              <a:rPr dirty="0"/>
              <a:t>. “</a:t>
            </a:r>
            <a:r>
              <a:rPr dirty="0" err="1"/>
              <a:t>Pelo</a:t>
            </a:r>
            <a:r>
              <a:rPr dirty="0"/>
              <a:t> </a:t>
            </a:r>
            <a:r>
              <a:rPr dirty="0" err="1"/>
              <a:t>Telefone</a:t>
            </a:r>
            <a:r>
              <a:rPr dirty="0"/>
              <a:t>” é </a:t>
            </a:r>
            <a:r>
              <a:rPr dirty="0" err="1"/>
              <a:t>considerado</a:t>
            </a:r>
            <a:r>
              <a:rPr dirty="0"/>
              <a:t> o </a:t>
            </a:r>
            <a:r>
              <a:rPr dirty="0" err="1"/>
              <a:t>primeiro</a:t>
            </a:r>
            <a:r>
              <a:rPr dirty="0"/>
              <a:t> samba </a:t>
            </a:r>
            <a:r>
              <a:rPr dirty="0" err="1"/>
              <a:t>gravado</a:t>
            </a:r>
            <a:r>
              <a:rPr dirty="0"/>
              <a:t> </a:t>
            </a:r>
            <a:r>
              <a:rPr dirty="0" err="1"/>
              <a:t>pela</a:t>
            </a:r>
            <a:r>
              <a:rPr dirty="0"/>
              <a:t> </a:t>
            </a:r>
            <a:r>
              <a:rPr dirty="0" err="1"/>
              <a:t>indústria</a:t>
            </a:r>
            <a:r>
              <a:rPr dirty="0"/>
              <a:t> </a:t>
            </a:r>
            <a:r>
              <a:rPr dirty="0" err="1"/>
              <a:t>fonográfica</a:t>
            </a:r>
            <a:r>
              <a:rPr dirty="0"/>
              <a:t> a </a:t>
            </a:r>
            <a:r>
              <a:rPr dirty="0" err="1"/>
              <a:t>alcançar</a:t>
            </a:r>
            <a:r>
              <a:rPr dirty="0"/>
              <a:t> </a:t>
            </a:r>
            <a:r>
              <a:rPr dirty="0" err="1"/>
              <a:t>grande</a:t>
            </a:r>
            <a:r>
              <a:rPr dirty="0"/>
              <a:t> </a:t>
            </a:r>
            <a:r>
              <a:rPr dirty="0" err="1"/>
              <a:t>sucesso</a:t>
            </a:r>
            <a:r>
              <a:rPr dirty="0"/>
              <a:t>. </a:t>
            </a:r>
          </a:p>
          <a:p>
            <a:pPr algn="just">
              <a:defRPr sz="2000"/>
            </a:pPr>
            <a:r>
              <a:rPr dirty="0"/>
              <a:t>  </a:t>
            </a:r>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r>
              <a:rPr dirty="0" err="1"/>
              <a:t>Disponível</a:t>
            </a:r>
            <a:r>
              <a:rPr dirty="0"/>
              <a:t> </a:t>
            </a:r>
            <a:r>
              <a:rPr dirty="0" err="1"/>
              <a:t>em</a:t>
            </a:r>
            <a:r>
              <a:rPr b="1" dirty="0">
                <a:latin typeface="+mj-lt"/>
                <a:ea typeface="+mj-ea"/>
                <a:cs typeface="+mj-cs"/>
                <a:sym typeface="Helvetica"/>
              </a:rPr>
              <a:t>: </a:t>
            </a:r>
            <a:r>
              <a:rPr u="sng" dirty="0">
                <a:solidFill>
                  <a:srgbClr val="0000FF"/>
                </a:solidFill>
                <a:uFill>
                  <a:solidFill>
                    <a:srgbClr val="0000FF"/>
                  </a:solidFill>
                </a:uFill>
                <a:hlinkClick r:id="rId2"/>
              </a:rPr>
              <a:t>http://dicionariompb.com.br/donga/dados-artisticos</a:t>
            </a:r>
            <a:r>
              <a:rPr dirty="0"/>
              <a:t>. </a:t>
            </a:r>
            <a:r>
              <a:rPr dirty="0" err="1"/>
              <a:t>Acessado</a:t>
            </a:r>
            <a:r>
              <a:rPr dirty="0"/>
              <a:t> </a:t>
            </a:r>
            <a:r>
              <a:rPr dirty="0" err="1"/>
              <a:t>em</a:t>
            </a:r>
            <a:r>
              <a:rPr dirty="0"/>
              <a:t> 05 de </a:t>
            </a:r>
            <a:r>
              <a:rPr dirty="0" err="1"/>
              <a:t>agosto</a:t>
            </a:r>
            <a:r>
              <a:rPr dirty="0"/>
              <a:t> de 2019; CUNHA, Maria </a:t>
            </a:r>
            <a:r>
              <a:rPr dirty="0" err="1"/>
              <a:t>Clementina</a:t>
            </a:r>
            <a:r>
              <a:rPr dirty="0"/>
              <a:t> Pereira. </a:t>
            </a:r>
            <a:r>
              <a:rPr i="1" dirty="0" err="1">
                <a:latin typeface="+mj-lt"/>
                <a:ea typeface="+mj-ea"/>
                <a:cs typeface="+mj-cs"/>
                <a:sym typeface="Helvetica"/>
              </a:rPr>
              <a:t>Ecos</a:t>
            </a:r>
            <a:r>
              <a:rPr i="1" dirty="0">
                <a:latin typeface="+mj-lt"/>
                <a:ea typeface="+mj-ea"/>
                <a:cs typeface="+mj-cs"/>
                <a:sym typeface="Helvetica"/>
              </a:rPr>
              <a:t> </a:t>
            </a:r>
            <a:r>
              <a:rPr i="1" dirty="0" err="1">
                <a:latin typeface="+mj-lt"/>
                <a:ea typeface="+mj-ea"/>
                <a:cs typeface="+mj-cs"/>
                <a:sym typeface="Helvetica"/>
              </a:rPr>
              <a:t>da</a:t>
            </a:r>
            <a:r>
              <a:rPr i="1" dirty="0">
                <a:latin typeface="+mj-lt"/>
                <a:ea typeface="+mj-ea"/>
                <a:cs typeface="+mj-cs"/>
                <a:sym typeface="Helvetica"/>
              </a:rPr>
              <a:t> Folia, </a:t>
            </a:r>
            <a:r>
              <a:rPr i="1" dirty="0" err="1">
                <a:latin typeface="+mj-lt"/>
                <a:ea typeface="+mj-ea"/>
                <a:cs typeface="+mj-cs"/>
                <a:sym typeface="Helvetica"/>
              </a:rPr>
              <a:t>uma</a:t>
            </a:r>
            <a:r>
              <a:rPr i="1" dirty="0">
                <a:latin typeface="+mj-lt"/>
                <a:ea typeface="+mj-ea"/>
                <a:cs typeface="+mj-cs"/>
                <a:sym typeface="Helvetica"/>
              </a:rPr>
              <a:t> </a:t>
            </a:r>
            <a:r>
              <a:rPr i="1" dirty="0" err="1">
                <a:latin typeface="+mj-lt"/>
                <a:ea typeface="+mj-ea"/>
                <a:cs typeface="+mj-cs"/>
                <a:sym typeface="Helvetica"/>
              </a:rPr>
              <a:t>história</a:t>
            </a:r>
            <a:r>
              <a:rPr i="1" dirty="0">
                <a:latin typeface="+mj-lt"/>
                <a:ea typeface="+mj-ea"/>
                <a:cs typeface="+mj-cs"/>
                <a:sym typeface="Helvetica"/>
              </a:rPr>
              <a:t> social do </a:t>
            </a:r>
            <a:r>
              <a:rPr i="1" dirty="0" err="1">
                <a:latin typeface="+mj-lt"/>
                <a:ea typeface="+mj-ea"/>
                <a:cs typeface="+mj-cs"/>
                <a:sym typeface="Helvetica"/>
              </a:rPr>
              <a:t>carnaval</a:t>
            </a:r>
            <a:r>
              <a:rPr i="1" dirty="0">
                <a:latin typeface="+mj-lt"/>
                <a:ea typeface="+mj-ea"/>
                <a:cs typeface="+mj-cs"/>
                <a:sym typeface="Helvetica"/>
              </a:rPr>
              <a:t> carioca</a:t>
            </a:r>
            <a:r>
              <a:rPr dirty="0"/>
              <a:t>. São Paulo, </a:t>
            </a:r>
            <a:r>
              <a:rPr dirty="0" err="1"/>
              <a:t>Companhia</a:t>
            </a:r>
            <a:r>
              <a:rPr dirty="0"/>
              <a:t> das </a:t>
            </a:r>
            <a:r>
              <a:rPr dirty="0" err="1"/>
              <a:t>Letras</a:t>
            </a:r>
            <a:r>
              <a:rPr dirty="0"/>
              <a:t>, 2000. </a:t>
            </a:r>
          </a:p>
          <a:p>
            <a:pPr>
              <a:defRPr sz="1200"/>
            </a:pPr>
            <a:endParaRPr dirty="0"/>
          </a:p>
          <a:p>
            <a:pPr>
              <a:defRPr sz="1200"/>
            </a:pPr>
            <a:r>
              <a:rPr dirty="0" err="1"/>
              <a:t>Imagem</a:t>
            </a:r>
            <a:r>
              <a:rPr dirty="0"/>
              <a:t>: </a:t>
            </a:r>
          </a:p>
          <a:p>
            <a:pPr>
              <a:defRPr sz="1200"/>
            </a:pPr>
            <a:r>
              <a:rPr dirty="0" err="1"/>
              <a:t>Disponível</a:t>
            </a:r>
            <a:r>
              <a:rPr dirty="0"/>
              <a:t> </a:t>
            </a:r>
            <a:r>
              <a:rPr dirty="0" err="1"/>
              <a:t>em</a:t>
            </a:r>
            <a:r>
              <a:rPr b="1" dirty="0">
                <a:latin typeface="+mj-lt"/>
                <a:ea typeface="+mj-ea"/>
                <a:cs typeface="+mj-cs"/>
                <a:sym typeface="Helvetica"/>
              </a:rPr>
              <a:t>: </a:t>
            </a:r>
            <a:r>
              <a:rPr u="sng" dirty="0">
                <a:solidFill>
                  <a:srgbClr val="0000FF"/>
                </a:solidFill>
                <a:uFill>
                  <a:solidFill>
                    <a:srgbClr val="0000FF"/>
                  </a:solidFill>
                </a:uFill>
                <a:hlinkClick r:id="rId3"/>
              </a:rPr>
              <a:t>http://www.palmares.gov.br/?p=53846</a:t>
            </a:r>
            <a:r>
              <a:rPr dirty="0"/>
              <a:t>. </a:t>
            </a:r>
            <a:r>
              <a:rPr dirty="0" err="1"/>
              <a:t>Acessado</a:t>
            </a:r>
            <a:r>
              <a:rPr dirty="0"/>
              <a:t> </a:t>
            </a:r>
            <a:r>
              <a:rPr dirty="0" err="1"/>
              <a:t>em</a:t>
            </a:r>
            <a:r>
              <a:rPr dirty="0"/>
              <a:t> 05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 name="image35.jpeg"/>
          <p:cNvGrpSpPr/>
          <p:nvPr/>
        </p:nvGrpSpPr>
        <p:grpSpPr>
          <a:xfrm>
            <a:off x="2619769" y="501649"/>
            <a:ext cx="3904463" cy="5100761"/>
            <a:chOff x="0" y="0"/>
            <a:chExt cx="3904461" cy="5100759"/>
          </a:xfrm>
        </p:grpSpPr>
        <p:pic>
          <p:nvPicPr>
            <p:cNvPr id="387" name="image35.jpeg" descr="image35.jpeg"/>
            <p:cNvPicPr>
              <a:picLocks noChangeAspect="1"/>
            </p:cNvPicPr>
            <p:nvPr/>
          </p:nvPicPr>
          <p:blipFill>
            <a:blip r:embed="rId2" cstate="print">
              <a:extLst/>
            </a:blip>
            <a:stretch>
              <a:fillRect/>
            </a:stretch>
          </p:blipFill>
          <p:spPr>
            <a:xfrm>
              <a:off x="203200" y="215900"/>
              <a:ext cx="3498062" cy="4668959"/>
            </a:xfrm>
            <a:prstGeom prst="rect">
              <a:avLst/>
            </a:prstGeom>
            <a:ln w="12700" cap="flat">
              <a:noFill/>
              <a:miter lim="400000"/>
            </a:ln>
            <a:effectLst/>
          </p:spPr>
        </p:pic>
        <p:pic>
          <p:nvPicPr>
            <p:cNvPr id="388" name="image35.jpeg" descr="image35.jpeg"/>
            <p:cNvPicPr>
              <a:picLocks noChangeAspect="1"/>
            </p:cNvPicPr>
            <p:nvPr/>
          </p:nvPicPr>
          <p:blipFill>
            <a:blip r:embed="rId3" cstate="print">
              <a:extLst/>
            </a:blip>
            <a:stretch>
              <a:fillRect/>
            </a:stretch>
          </p:blipFill>
          <p:spPr>
            <a:xfrm>
              <a:off x="-1" y="-1"/>
              <a:ext cx="3904463" cy="5100761"/>
            </a:xfrm>
            <a:prstGeom prst="rect">
              <a:avLst/>
            </a:prstGeom>
            <a:ln w="12700" cap="flat">
              <a:noFill/>
              <a:miter lim="400000"/>
            </a:ln>
            <a:effectLst/>
          </p:spPr>
        </p:pic>
      </p:grpSp>
      <p:sp>
        <p:nvSpPr>
          <p:cNvPr id="390" name="Minervino de Oliveira"/>
          <p:cNvSpPr txBox="1"/>
          <p:nvPr/>
        </p:nvSpPr>
        <p:spPr>
          <a:xfrm>
            <a:off x="3106969" y="5666040"/>
            <a:ext cx="293006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Minervino de Oliveira</a:t>
            </a:r>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tângulo 1"/>
          <p:cNvSpPr txBox="1"/>
          <p:nvPr/>
        </p:nvSpPr>
        <p:spPr>
          <a:xfrm>
            <a:off x="611559" y="332656"/>
            <a:ext cx="8064897" cy="6142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Minervino</a:t>
            </a:r>
            <a:r>
              <a:rPr dirty="0"/>
              <a:t> de Oliveira</a:t>
            </a:r>
          </a:p>
          <a:p>
            <a:pPr algn="ctr">
              <a:defRPr sz="2000"/>
            </a:pPr>
            <a:r>
              <a:rPr dirty="0"/>
              <a:t>(Rio de Janeiro/RJ,  1891 – ?)</a:t>
            </a:r>
            <a:endParaRPr b="1" dirty="0">
              <a:latin typeface="+mj-lt"/>
              <a:ea typeface="+mj-ea"/>
              <a:cs typeface="+mj-cs"/>
              <a:sym typeface="Helvetica"/>
            </a:endParaRPr>
          </a:p>
          <a:p>
            <a:pPr algn="ctr">
              <a:lnSpc>
                <a:spcPct val="120000"/>
              </a:lnSpc>
              <a:defRPr sz="2000"/>
            </a:pPr>
            <a:endParaRPr dirty="0"/>
          </a:p>
          <a:p>
            <a:pPr algn="just">
              <a:defRPr sz="2000"/>
            </a:pPr>
            <a:r>
              <a:rPr dirty="0" err="1"/>
              <a:t>Operário</a:t>
            </a:r>
            <a:r>
              <a:rPr dirty="0"/>
              <a:t> </a:t>
            </a:r>
            <a:r>
              <a:rPr dirty="0" err="1"/>
              <a:t>marmorista</a:t>
            </a:r>
            <a:r>
              <a:rPr dirty="0"/>
              <a:t>, </a:t>
            </a:r>
            <a:r>
              <a:rPr dirty="0" err="1"/>
              <a:t>iniciou</a:t>
            </a:r>
            <a:r>
              <a:rPr dirty="0"/>
              <a:t> </a:t>
            </a:r>
            <a:r>
              <a:rPr dirty="0" err="1"/>
              <a:t>sua</a:t>
            </a:r>
            <a:r>
              <a:rPr dirty="0"/>
              <a:t> </a:t>
            </a:r>
            <a:r>
              <a:rPr dirty="0" err="1"/>
              <a:t>militância</a:t>
            </a:r>
            <a:r>
              <a:rPr dirty="0"/>
              <a:t> no </a:t>
            </a:r>
            <a:r>
              <a:rPr dirty="0" err="1"/>
              <a:t>movimento</a:t>
            </a:r>
            <a:r>
              <a:rPr dirty="0"/>
              <a:t> </a:t>
            </a:r>
            <a:r>
              <a:rPr dirty="0" err="1"/>
              <a:t>operário</a:t>
            </a:r>
            <a:r>
              <a:rPr dirty="0"/>
              <a:t> </a:t>
            </a:r>
            <a:r>
              <a:rPr dirty="0" err="1"/>
              <a:t>em</a:t>
            </a:r>
            <a:r>
              <a:rPr dirty="0"/>
              <a:t> 1911. Durante a </a:t>
            </a:r>
            <a:r>
              <a:rPr dirty="0" err="1"/>
              <a:t>década</a:t>
            </a:r>
            <a:r>
              <a:rPr dirty="0"/>
              <a:t> de 10, </a:t>
            </a:r>
            <a:r>
              <a:rPr dirty="0" err="1"/>
              <a:t>participou</a:t>
            </a:r>
            <a:r>
              <a:rPr dirty="0"/>
              <a:t> de </a:t>
            </a:r>
            <a:r>
              <a:rPr dirty="0" err="1"/>
              <a:t>importantes</a:t>
            </a:r>
            <a:r>
              <a:rPr dirty="0"/>
              <a:t> </a:t>
            </a:r>
            <a:r>
              <a:rPr dirty="0" err="1"/>
              <a:t>mobilizações</a:t>
            </a:r>
            <a:r>
              <a:rPr dirty="0"/>
              <a:t> </a:t>
            </a:r>
            <a:r>
              <a:rPr dirty="0" err="1"/>
              <a:t>sindicais</a:t>
            </a:r>
            <a:r>
              <a:rPr dirty="0"/>
              <a:t> no Rio de Janeiro. </a:t>
            </a:r>
            <a:r>
              <a:rPr dirty="0" err="1"/>
              <a:t>Nos</a:t>
            </a:r>
            <a:r>
              <a:rPr dirty="0"/>
              <a:t> </a:t>
            </a:r>
            <a:r>
              <a:rPr dirty="0" err="1"/>
              <a:t>anos</a:t>
            </a:r>
            <a:r>
              <a:rPr dirty="0"/>
              <a:t> 20, </a:t>
            </a:r>
            <a:r>
              <a:rPr dirty="0" err="1"/>
              <a:t>filiou</a:t>
            </a:r>
            <a:r>
              <a:rPr dirty="0"/>
              <a:t>-se </a:t>
            </a:r>
            <a:r>
              <a:rPr dirty="0" err="1"/>
              <a:t>ao</a:t>
            </a:r>
            <a:r>
              <a:rPr dirty="0"/>
              <a:t> </a:t>
            </a:r>
            <a:r>
              <a:rPr dirty="0" err="1"/>
              <a:t>Partido</a:t>
            </a:r>
            <a:r>
              <a:rPr dirty="0"/>
              <a:t> </a:t>
            </a:r>
            <a:r>
              <a:rPr dirty="0" err="1"/>
              <a:t>Comunista</a:t>
            </a:r>
            <a:r>
              <a:rPr dirty="0"/>
              <a:t> </a:t>
            </a:r>
            <a:r>
              <a:rPr dirty="0" err="1"/>
              <a:t>Brasileiro</a:t>
            </a:r>
            <a:r>
              <a:rPr dirty="0"/>
              <a:t>, </a:t>
            </a:r>
            <a:r>
              <a:rPr dirty="0" err="1"/>
              <a:t>então</a:t>
            </a:r>
            <a:r>
              <a:rPr dirty="0"/>
              <a:t> </a:t>
            </a:r>
            <a:r>
              <a:rPr dirty="0" err="1"/>
              <a:t>Partido</a:t>
            </a:r>
            <a:r>
              <a:rPr dirty="0"/>
              <a:t> </a:t>
            </a:r>
            <a:r>
              <a:rPr dirty="0" err="1"/>
              <a:t>Comunista</a:t>
            </a:r>
            <a:r>
              <a:rPr dirty="0"/>
              <a:t> do </a:t>
            </a:r>
            <a:r>
              <a:rPr dirty="0" err="1"/>
              <a:t>Brasil</a:t>
            </a:r>
            <a:r>
              <a:rPr dirty="0"/>
              <a:t> (PCB), </a:t>
            </a:r>
            <a:r>
              <a:rPr dirty="0" err="1"/>
              <a:t>tendo</a:t>
            </a:r>
            <a:r>
              <a:rPr dirty="0"/>
              <a:t> </a:t>
            </a:r>
            <a:r>
              <a:rPr dirty="0" err="1"/>
              <a:t>colaborado</a:t>
            </a:r>
            <a:r>
              <a:rPr dirty="0"/>
              <a:t> </a:t>
            </a:r>
            <a:r>
              <a:rPr dirty="0" err="1"/>
              <a:t>em</a:t>
            </a:r>
            <a:r>
              <a:rPr dirty="0"/>
              <a:t> A </a:t>
            </a:r>
            <a:r>
              <a:rPr dirty="0" err="1"/>
              <a:t>Classe</a:t>
            </a:r>
            <a:r>
              <a:rPr dirty="0"/>
              <a:t> </a:t>
            </a:r>
            <a:r>
              <a:rPr dirty="0" err="1"/>
              <a:t>Operária</a:t>
            </a:r>
            <a:r>
              <a:rPr dirty="0"/>
              <a:t>, </a:t>
            </a:r>
            <a:r>
              <a:rPr dirty="0" err="1"/>
              <a:t>órgão</a:t>
            </a:r>
            <a:r>
              <a:rPr dirty="0"/>
              <a:t> </a:t>
            </a:r>
            <a:r>
              <a:rPr dirty="0" err="1"/>
              <a:t>oficial</a:t>
            </a:r>
            <a:r>
              <a:rPr dirty="0"/>
              <a:t> do </a:t>
            </a:r>
            <a:r>
              <a:rPr dirty="0" err="1"/>
              <a:t>partido</a:t>
            </a:r>
            <a:r>
              <a:rPr dirty="0"/>
              <a:t>. </a:t>
            </a:r>
            <a:r>
              <a:rPr dirty="0" err="1"/>
              <a:t>Em</a:t>
            </a:r>
            <a:r>
              <a:rPr dirty="0"/>
              <a:t> 1929, </a:t>
            </a:r>
            <a:r>
              <a:rPr dirty="0" err="1"/>
              <a:t>foi</a:t>
            </a:r>
            <a:r>
              <a:rPr dirty="0"/>
              <a:t> </a:t>
            </a:r>
            <a:r>
              <a:rPr dirty="0" err="1"/>
              <a:t>lançado</a:t>
            </a:r>
            <a:r>
              <a:rPr dirty="0"/>
              <a:t> </a:t>
            </a:r>
            <a:r>
              <a:rPr dirty="0" err="1"/>
              <a:t>como</a:t>
            </a:r>
            <a:r>
              <a:rPr dirty="0"/>
              <a:t> </a:t>
            </a:r>
            <a:r>
              <a:rPr dirty="0" err="1"/>
              <a:t>candidato</a:t>
            </a:r>
            <a:r>
              <a:rPr dirty="0"/>
              <a:t> à </a:t>
            </a:r>
            <a:r>
              <a:rPr dirty="0" err="1"/>
              <a:t>presidência</a:t>
            </a:r>
            <a:r>
              <a:rPr dirty="0"/>
              <a:t> </a:t>
            </a:r>
            <a:r>
              <a:rPr dirty="0" err="1"/>
              <a:t>da</a:t>
            </a:r>
            <a:r>
              <a:rPr dirty="0"/>
              <a:t> </a:t>
            </a:r>
            <a:r>
              <a:rPr dirty="0" err="1"/>
              <a:t>República</a:t>
            </a:r>
            <a:r>
              <a:rPr dirty="0"/>
              <a:t> </a:t>
            </a:r>
            <a:r>
              <a:rPr dirty="0" err="1"/>
              <a:t>pelo</a:t>
            </a:r>
            <a:r>
              <a:rPr dirty="0"/>
              <a:t> PCB.  </a:t>
            </a:r>
          </a:p>
          <a:p>
            <a:pPr algn="just">
              <a:defRPr sz="2000"/>
            </a:pPr>
            <a:endParaRPr dirty="0"/>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a:t>
            </a:r>
          </a:p>
          <a:p>
            <a:pPr>
              <a:defRPr sz="1200"/>
            </a:pPr>
            <a:r>
              <a:rPr dirty="0"/>
              <a:t>DOMIGOS, </a:t>
            </a:r>
            <a:r>
              <a:rPr dirty="0" err="1"/>
              <a:t>Petrônio</a:t>
            </a:r>
            <a:r>
              <a:rPr dirty="0"/>
              <a:t>. </a:t>
            </a:r>
            <a:r>
              <a:rPr dirty="0" err="1"/>
              <a:t>Minervino</a:t>
            </a:r>
            <a:r>
              <a:rPr dirty="0"/>
              <a:t> de Oliveira: um negro </a:t>
            </a:r>
            <a:r>
              <a:rPr dirty="0" err="1"/>
              <a:t>comunista</a:t>
            </a:r>
            <a:r>
              <a:rPr dirty="0"/>
              <a:t> </a:t>
            </a:r>
            <a:r>
              <a:rPr dirty="0" err="1"/>
              <a:t>disputa</a:t>
            </a:r>
            <a:r>
              <a:rPr dirty="0"/>
              <a:t> a </a:t>
            </a:r>
            <a:r>
              <a:rPr dirty="0" err="1"/>
              <a:t>presidência</a:t>
            </a:r>
            <a:r>
              <a:rPr dirty="0"/>
              <a:t> </a:t>
            </a:r>
            <a:r>
              <a:rPr dirty="0" err="1"/>
              <a:t>da</a:t>
            </a:r>
            <a:r>
              <a:rPr dirty="0"/>
              <a:t> </a:t>
            </a:r>
            <a:r>
              <a:rPr dirty="0" err="1"/>
              <a:t>República</a:t>
            </a:r>
            <a:r>
              <a:rPr dirty="0"/>
              <a:t>. </a:t>
            </a:r>
            <a:r>
              <a:rPr dirty="0" err="1"/>
              <a:t>Lua</a:t>
            </a:r>
            <a:r>
              <a:rPr dirty="0"/>
              <a:t> Nova, São Paulo, 101: 13-51, 2017.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http://www.scielo.br/pdf/ln/n101/1807-0175-ln-101-00013.pdf </a:t>
            </a:r>
            <a:r>
              <a:rPr dirty="0" err="1"/>
              <a:t>Acessado</a:t>
            </a:r>
            <a:r>
              <a:rPr dirty="0"/>
              <a:t> </a:t>
            </a:r>
            <a:r>
              <a:rPr dirty="0" err="1"/>
              <a:t>em</a:t>
            </a:r>
            <a:r>
              <a:rPr dirty="0"/>
              <a:t>  03 de </a:t>
            </a:r>
            <a:r>
              <a:rPr dirty="0" err="1"/>
              <a:t>dezembro</a:t>
            </a:r>
            <a:r>
              <a:rPr dirty="0"/>
              <a:t> de 2019. </a:t>
            </a:r>
            <a:r>
              <a:rPr dirty="0" err="1"/>
              <a:t>Disponível</a:t>
            </a:r>
            <a:r>
              <a:rPr dirty="0"/>
              <a:t> </a:t>
            </a:r>
            <a:r>
              <a:rPr dirty="0" err="1"/>
              <a:t>em</a:t>
            </a:r>
            <a:r>
              <a:rPr dirty="0"/>
              <a:t>: </a:t>
            </a:r>
            <a:r>
              <a:rPr u="sng" dirty="0">
                <a:solidFill>
                  <a:srgbClr val="0000FF"/>
                </a:solidFill>
                <a:uFill>
                  <a:solidFill>
                    <a:srgbClr val="0000FF"/>
                  </a:solidFill>
                </a:uFill>
                <a:hlinkClick r:id="rId3"/>
              </a:rPr>
              <a:t>https://cpdoc.fgv.br/producao/dossies/AEraVargas1/biografias/minervino_de_oliveira</a:t>
            </a:r>
            <a:r>
              <a:rPr dirty="0"/>
              <a:t>. </a:t>
            </a:r>
            <a:r>
              <a:rPr dirty="0" err="1"/>
              <a:t>Acessado</a:t>
            </a:r>
            <a:r>
              <a:rPr dirty="0"/>
              <a:t> </a:t>
            </a:r>
            <a:r>
              <a:rPr dirty="0" err="1"/>
              <a:t>em</a:t>
            </a:r>
            <a:r>
              <a:rPr dirty="0"/>
              <a:t> 02 de </a:t>
            </a:r>
            <a:r>
              <a:rPr dirty="0" err="1"/>
              <a:t>agosto</a:t>
            </a:r>
            <a:r>
              <a:rPr dirty="0"/>
              <a:t> de 2019; </a:t>
            </a:r>
            <a:r>
              <a:rPr dirty="0" err="1"/>
              <a:t>Disponível</a:t>
            </a:r>
            <a:r>
              <a:rPr dirty="0"/>
              <a:t> </a:t>
            </a:r>
            <a:r>
              <a:rPr dirty="0" err="1"/>
              <a:t>em</a:t>
            </a:r>
            <a:r>
              <a:rPr dirty="0"/>
              <a:t>: </a:t>
            </a:r>
            <a:r>
              <a:rPr u="sng" dirty="0">
                <a:solidFill>
                  <a:srgbClr val="0000FF"/>
                </a:solidFill>
                <a:uFill>
                  <a:solidFill>
                    <a:srgbClr val="0000FF"/>
                  </a:solidFill>
                </a:uFill>
                <a:hlinkClick r:id="rId4"/>
              </a:rPr>
              <a:t>https://www.geledes.org.br/minervino-de-oliveira-um-operario-negro-para-presidencia-do-brasil/</a:t>
            </a:r>
            <a:r>
              <a:rPr dirty="0"/>
              <a:t>  </a:t>
            </a:r>
            <a:r>
              <a:rPr dirty="0" err="1"/>
              <a:t>Acessado</a:t>
            </a:r>
            <a:r>
              <a:rPr dirty="0"/>
              <a:t> </a:t>
            </a:r>
            <a:r>
              <a:rPr dirty="0" err="1"/>
              <a:t>em</a:t>
            </a:r>
            <a:r>
              <a:rPr dirty="0"/>
              <a:t> 02 de </a:t>
            </a:r>
            <a:r>
              <a:rPr dirty="0" err="1"/>
              <a:t>agosto</a:t>
            </a:r>
            <a:r>
              <a:rPr dirty="0"/>
              <a:t> de 2019</a:t>
            </a:r>
          </a:p>
          <a:p>
            <a:pPr>
              <a:defRPr sz="1200"/>
            </a:pPr>
            <a:endParaRPr dirty="0"/>
          </a:p>
          <a:p>
            <a:pPr>
              <a:defRPr sz="1200"/>
            </a:pPr>
            <a:r>
              <a:rPr dirty="0" err="1"/>
              <a:t>Imagem</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5"/>
              </a:rPr>
              <a:t>http://averdade.org.br/2018/05/minervino-oliveira-negro-operario-comunista/</a:t>
            </a:r>
            <a:r>
              <a:rPr dirty="0"/>
              <a:t>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 name="patricio.jpeg"/>
          <p:cNvGrpSpPr/>
          <p:nvPr/>
        </p:nvGrpSpPr>
        <p:grpSpPr>
          <a:xfrm>
            <a:off x="2761160" y="733378"/>
            <a:ext cx="3621681" cy="4875958"/>
            <a:chOff x="0" y="0"/>
            <a:chExt cx="3621680" cy="4875957"/>
          </a:xfrm>
        </p:grpSpPr>
        <p:pic>
          <p:nvPicPr>
            <p:cNvPr id="394" name="patricio.jpeg" descr="patricio.jpeg"/>
            <p:cNvPicPr>
              <a:picLocks noChangeAspect="1"/>
            </p:cNvPicPr>
            <p:nvPr/>
          </p:nvPicPr>
          <p:blipFill>
            <a:blip r:embed="rId2" cstate="print">
              <a:extLst/>
            </a:blip>
            <a:stretch>
              <a:fillRect/>
            </a:stretch>
          </p:blipFill>
          <p:spPr>
            <a:xfrm>
              <a:off x="203200" y="215899"/>
              <a:ext cx="3215281" cy="4444158"/>
            </a:xfrm>
            <a:prstGeom prst="rect">
              <a:avLst/>
            </a:prstGeom>
            <a:ln w="12700" cap="flat">
              <a:noFill/>
              <a:miter lim="400000"/>
            </a:ln>
            <a:effectLst/>
          </p:spPr>
        </p:pic>
        <p:pic>
          <p:nvPicPr>
            <p:cNvPr id="395" name="patricio.jpeg" descr="patricio.jpeg"/>
            <p:cNvPicPr>
              <a:picLocks noChangeAspect="1"/>
            </p:cNvPicPr>
            <p:nvPr/>
          </p:nvPicPr>
          <p:blipFill>
            <a:blip r:embed="rId3" cstate="print">
              <a:extLst/>
            </a:blip>
            <a:stretch>
              <a:fillRect/>
            </a:stretch>
          </p:blipFill>
          <p:spPr>
            <a:xfrm>
              <a:off x="0" y="-1"/>
              <a:ext cx="3621681" cy="4875958"/>
            </a:xfrm>
            <a:prstGeom prst="rect">
              <a:avLst/>
            </a:prstGeom>
            <a:ln w="12700" cap="flat">
              <a:noFill/>
              <a:miter lim="400000"/>
            </a:ln>
            <a:effectLst/>
          </p:spPr>
        </p:pic>
      </p:grpSp>
      <p:sp>
        <p:nvSpPr>
          <p:cNvPr id="397" name="Patrício Teixeira"/>
          <p:cNvSpPr txBox="1"/>
          <p:nvPr/>
        </p:nvSpPr>
        <p:spPr>
          <a:xfrm>
            <a:off x="3450897" y="5611213"/>
            <a:ext cx="2242204"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Patrício Teixeira</a:t>
            </a: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etângulo 1"/>
          <p:cNvSpPr txBox="1"/>
          <p:nvPr/>
        </p:nvSpPr>
        <p:spPr>
          <a:xfrm>
            <a:off x="943190" y="603681"/>
            <a:ext cx="7257620" cy="5670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Patrício Teixeira</a:t>
            </a:r>
          </a:p>
          <a:p>
            <a:pPr algn="ctr">
              <a:defRPr sz="2000"/>
            </a:pPr>
            <a:r>
              <a:t>(Rio de Janeiro/RJ,  1893 – 1972)</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ctr">
              <a:lnSpc>
                <a:spcPct val="120000"/>
              </a:lnSpc>
              <a:defRPr sz="2000"/>
            </a:pPr>
            <a:endParaRPr/>
          </a:p>
          <a:p>
            <a:pPr algn="just">
              <a:defRPr sz="2000"/>
            </a:pPr>
            <a:r>
              <a:t>Cantor, violonista e professor de violão e canto. Ao longo da sua vida, atuou no carnaval e no teatro, porém, o seu destaque profissional aconteceu na indústria fonográfica e, principalmente, no rádio, como na estação Mayrink Veiga.</a:t>
            </a:r>
          </a:p>
          <a:p>
            <a:pPr algn="just">
              <a:defRPr sz="2000"/>
            </a:pPr>
            <a:endParaRPr/>
          </a:p>
          <a:p>
            <a:pPr algn="just">
              <a:defRPr sz="2000"/>
            </a:pPr>
            <a:endParaRPr/>
          </a:p>
          <a:p>
            <a:pPr algn="just">
              <a:defRPr sz="2000"/>
            </a:pPr>
            <a:endParaRPr/>
          </a:p>
          <a:p>
            <a:pPr>
              <a:defRPr sz="1200"/>
            </a:pPr>
            <a:r>
              <a:t>Referências:</a:t>
            </a:r>
          </a:p>
          <a:p>
            <a:pPr>
              <a:defRPr sz="1200"/>
            </a:pPr>
            <a:endParaRPr/>
          </a:p>
          <a:p>
            <a:pPr>
              <a:defRPr sz="1200"/>
            </a:pPr>
            <a:endParaRPr/>
          </a:p>
          <a:p>
            <a:pPr>
              <a:defRPr sz="1200"/>
            </a:pPr>
            <a:r>
              <a:t>Biografia e imagem: </a:t>
            </a:r>
            <a:endParaRPr sz="1600"/>
          </a:p>
          <a:p>
            <a:pPr>
              <a:defRPr sz="1200"/>
            </a:pPr>
            <a:r>
              <a:t>DANTAS, Caroline Moreira V. Patrício Teixeira: a experiência de um músico negro na fonografia  e no rádio (1920 a 1950).  Brasília: ANPUH, 2017. Disponível  em: h</a:t>
            </a:r>
            <a:r>
              <a:rPr u="sng">
                <a:solidFill>
                  <a:srgbClr val="0000FF"/>
                </a:solidFill>
                <a:uFill>
                  <a:solidFill>
                    <a:srgbClr val="0000FF"/>
                  </a:solidFill>
                </a:uFill>
                <a:hlinkClick r:id="rId2"/>
              </a:rPr>
              <a:t>ttps://www.snh2017.anpuh.org/resources/anais/54/1502840178_ARQUIVO_Anpuh2017-artigocompleto-prontoeenviado.pdf</a:t>
            </a:r>
            <a:r>
              <a:t>. Acessado em 10 de agosto de 2019</a:t>
            </a:r>
          </a:p>
          <a:p>
            <a:pPr>
              <a:defRPr sz="1200"/>
            </a:pPr>
            <a:endParaRP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maria escolástica.jpeg"/>
          <p:cNvGrpSpPr/>
          <p:nvPr/>
        </p:nvGrpSpPr>
        <p:grpSpPr>
          <a:xfrm>
            <a:off x="2287251" y="1104900"/>
            <a:ext cx="4569499" cy="3932201"/>
            <a:chOff x="0" y="0"/>
            <a:chExt cx="4569498" cy="3932200"/>
          </a:xfrm>
        </p:grpSpPr>
        <p:pic>
          <p:nvPicPr>
            <p:cNvPr id="401" name="maria escolástica.jpeg" descr="maria escolástica.jpeg"/>
            <p:cNvPicPr>
              <a:picLocks noChangeAspect="1"/>
            </p:cNvPicPr>
            <p:nvPr/>
          </p:nvPicPr>
          <p:blipFill>
            <a:blip r:embed="rId2" cstate="print">
              <a:extLst/>
            </a:blip>
            <a:stretch>
              <a:fillRect/>
            </a:stretch>
          </p:blipFill>
          <p:spPr>
            <a:xfrm>
              <a:off x="203199" y="215900"/>
              <a:ext cx="4163100" cy="3500401"/>
            </a:xfrm>
            <a:prstGeom prst="rect">
              <a:avLst/>
            </a:prstGeom>
            <a:ln w="12700" cap="flat">
              <a:noFill/>
              <a:miter lim="400000"/>
            </a:ln>
            <a:effectLst/>
          </p:spPr>
        </p:pic>
        <p:pic>
          <p:nvPicPr>
            <p:cNvPr id="402" name="maria escolástica.jpeg" descr="maria escolástica.jpeg"/>
            <p:cNvPicPr>
              <a:picLocks noChangeAspect="1"/>
            </p:cNvPicPr>
            <p:nvPr/>
          </p:nvPicPr>
          <p:blipFill>
            <a:blip r:embed="rId3" cstate="print">
              <a:extLst/>
            </a:blip>
            <a:stretch>
              <a:fillRect/>
            </a:stretch>
          </p:blipFill>
          <p:spPr>
            <a:xfrm>
              <a:off x="-1" y="0"/>
              <a:ext cx="4569500" cy="3932201"/>
            </a:xfrm>
            <a:prstGeom prst="rect">
              <a:avLst/>
            </a:prstGeom>
            <a:ln w="12700" cap="flat">
              <a:noFill/>
              <a:miter lim="400000"/>
            </a:ln>
            <a:effectLst/>
          </p:spPr>
        </p:pic>
      </p:grpSp>
      <p:sp>
        <p:nvSpPr>
          <p:cNvPr id="404" name="Mãe Menininha do Gantois"/>
          <p:cNvSpPr txBox="1"/>
          <p:nvPr/>
        </p:nvSpPr>
        <p:spPr>
          <a:xfrm>
            <a:off x="2750283" y="5075412"/>
            <a:ext cx="3643433"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Mãe Menininha do Gantois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Picture 7"/>
          <p:cNvGrpSpPr/>
          <p:nvPr/>
        </p:nvGrpSpPr>
        <p:grpSpPr>
          <a:xfrm>
            <a:off x="2360983" y="476355"/>
            <a:ext cx="4422035" cy="5473491"/>
            <a:chOff x="0" y="0"/>
            <a:chExt cx="4422034" cy="5473489"/>
          </a:xfrm>
        </p:grpSpPr>
        <p:pic>
          <p:nvPicPr>
            <p:cNvPr id="121" name="Picture 7" descr="Picture 7"/>
            <p:cNvPicPr>
              <a:picLocks noChangeAspect="1"/>
            </p:cNvPicPr>
            <p:nvPr/>
          </p:nvPicPr>
          <p:blipFill>
            <a:blip r:embed="rId2" cstate="print">
              <a:extLst/>
            </a:blip>
            <a:stretch>
              <a:fillRect/>
            </a:stretch>
          </p:blipFill>
          <p:spPr>
            <a:xfrm>
              <a:off x="203200" y="215899"/>
              <a:ext cx="4015635" cy="5041691"/>
            </a:xfrm>
            <a:prstGeom prst="rect">
              <a:avLst/>
            </a:prstGeom>
            <a:ln w="12700" cap="flat">
              <a:noFill/>
              <a:miter lim="400000"/>
            </a:ln>
            <a:effectLst/>
          </p:spPr>
        </p:pic>
        <p:pic>
          <p:nvPicPr>
            <p:cNvPr id="122" name="Picture 7" descr="Picture 7"/>
            <p:cNvPicPr>
              <a:picLocks noChangeAspect="1"/>
            </p:cNvPicPr>
            <p:nvPr/>
          </p:nvPicPr>
          <p:blipFill>
            <a:blip r:embed="rId3" cstate="print">
              <a:extLst/>
            </a:blip>
            <a:stretch>
              <a:fillRect/>
            </a:stretch>
          </p:blipFill>
          <p:spPr>
            <a:xfrm>
              <a:off x="0" y="-1"/>
              <a:ext cx="4422035" cy="5473491"/>
            </a:xfrm>
            <a:prstGeom prst="rect">
              <a:avLst/>
            </a:prstGeom>
            <a:ln w="12700" cap="flat">
              <a:noFill/>
              <a:miter lim="400000"/>
            </a:ln>
            <a:effectLst/>
          </p:spPr>
        </p:pic>
      </p:grpSp>
      <p:sp>
        <p:nvSpPr>
          <p:cNvPr id="124" name="André Rebouças"/>
          <p:cNvSpPr txBox="1"/>
          <p:nvPr/>
        </p:nvSpPr>
        <p:spPr>
          <a:xfrm>
            <a:off x="3409834" y="6010815"/>
            <a:ext cx="232433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André Rebouças</a:t>
            </a: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etângulo 1"/>
          <p:cNvSpPr txBox="1"/>
          <p:nvPr/>
        </p:nvSpPr>
        <p:spPr>
          <a:xfrm>
            <a:off x="943190" y="603682"/>
            <a:ext cx="7257620" cy="5419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t>Escolástica Maria da Conceição Nazaré, </a:t>
            </a:r>
          </a:p>
          <a:p>
            <a:pPr algn="ctr">
              <a:lnSpc>
                <a:spcPct val="120000"/>
              </a:lnSpc>
              <a:defRPr sz="2200" b="1">
                <a:latin typeface="+mj-lt"/>
                <a:ea typeface="+mj-ea"/>
                <a:cs typeface="+mj-cs"/>
                <a:sym typeface="Helvetica"/>
              </a:defRPr>
            </a:pPr>
            <a:r>
              <a:t>a Mãe Menininha do Gantois </a:t>
            </a:r>
          </a:p>
          <a:p>
            <a:pPr algn="ctr">
              <a:lnSpc>
                <a:spcPct val="120000"/>
              </a:lnSpc>
              <a:defRPr sz="2000"/>
            </a:pPr>
            <a:r>
              <a:t>(Salvador/BA, 1894  -  1986)</a:t>
            </a:r>
            <a:endParaRPr b="1">
              <a:latin typeface="+mj-lt"/>
              <a:ea typeface="+mj-ea"/>
              <a:cs typeface="+mj-cs"/>
              <a:sym typeface="Helvetica"/>
            </a:endParaRPr>
          </a:p>
          <a:p>
            <a:pPr algn="ctr">
              <a:lnSpc>
                <a:spcPct val="120000"/>
              </a:lnSpc>
              <a:defRPr sz="2000"/>
            </a:pPr>
            <a:endParaRPr/>
          </a:p>
          <a:p>
            <a:pPr algn="ctr">
              <a:lnSpc>
                <a:spcPct val="120000"/>
              </a:lnSpc>
              <a:defRPr sz="2000"/>
            </a:pPr>
            <a:endParaRPr/>
          </a:p>
          <a:p>
            <a:pPr algn="just">
              <a:defRPr sz="2000"/>
            </a:pPr>
            <a:r>
              <a:t>Indicada pelos os orixás, administrou com afinco um dos terreiros mais antigos de Salvador, formou filhos de Santo e foi líder espiritual de centenas de fiéis ligados ao candomblé. Até hoje, Mãe Menininha é a ialorixá mais famosa e respeitada do Brasil.</a:t>
            </a:r>
          </a:p>
          <a:p>
            <a:pPr algn="just">
              <a:defRPr sz="2000"/>
            </a:pPr>
            <a:endParaRPr/>
          </a:p>
          <a:p>
            <a:pPr algn="just">
              <a:defRPr sz="2000"/>
            </a:pPr>
            <a:endParaRPr/>
          </a:p>
          <a:p>
            <a:pPr algn="just">
              <a:defRPr sz="2000"/>
            </a:pPr>
            <a:endParaRPr/>
          </a:p>
          <a:p>
            <a:pPr algn="just">
              <a:defRPr sz="2000"/>
            </a:pPr>
            <a:endParaRPr/>
          </a:p>
          <a:p>
            <a:pPr algn="just">
              <a:defRPr sz="2000"/>
            </a:pPr>
            <a:endParaRPr/>
          </a:p>
          <a:p>
            <a:pPr>
              <a:defRPr sz="1200"/>
            </a:pPr>
            <a:r>
              <a:t>Referência:</a:t>
            </a:r>
          </a:p>
          <a:p>
            <a:pPr>
              <a:defRPr sz="1200"/>
            </a:pPr>
            <a:endParaRPr/>
          </a:p>
          <a:p>
            <a:pPr>
              <a:defRPr sz="1200"/>
            </a:pPr>
            <a:r>
              <a:t>Imagem e biografia: </a:t>
            </a:r>
            <a:endParaRPr sz="1600"/>
          </a:p>
          <a:p>
            <a:pPr>
              <a:defRPr sz="1200"/>
            </a:pPr>
            <a:r>
              <a:t>Disponível em: </a:t>
            </a:r>
            <a:r>
              <a:rPr u="sng">
                <a:solidFill>
                  <a:srgbClr val="0000FF"/>
                </a:solidFill>
                <a:uFill>
                  <a:solidFill>
                    <a:srgbClr val="0000FF"/>
                  </a:solidFill>
                </a:uFill>
                <a:hlinkClick r:id="rId2"/>
              </a:rPr>
              <a:t>http://www.palmares.gov.br/?p=1864</a:t>
            </a:r>
            <a:r>
              <a:t>. Acessado em 02 de agosto de 2019.</a:t>
            </a:r>
          </a:p>
        </p:txBody>
      </p: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pixinguinha.jpeg"/>
          <p:cNvGrpSpPr/>
          <p:nvPr/>
        </p:nvGrpSpPr>
        <p:grpSpPr>
          <a:xfrm>
            <a:off x="2795338" y="641349"/>
            <a:ext cx="3553325" cy="5016836"/>
            <a:chOff x="0" y="0"/>
            <a:chExt cx="3553324" cy="5016834"/>
          </a:xfrm>
        </p:grpSpPr>
        <p:pic>
          <p:nvPicPr>
            <p:cNvPr id="408" name="pixinguinha.jpeg" descr="pixinguinha.jpeg"/>
            <p:cNvPicPr>
              <a:picLocks noChangeAspect="1"/>
            </p:cNvPicPr>
            <p:nvPr/>
          </p:nvPicPr>
          <p:blipFill>
            <a:blip r:embed="rId2" cstate="print">
              <a:extLst/>
            </a:blip>
            <a:stretch>
              <a:fillRect/>
            </a:stretch>
          </p:blipFill>
          <p:spPr>
            <a:xfrm>
              <a:off x="203200" y="215899"/>
              <a:ext cx="3146925" cy="4585036"/>
            </a:xfrm>
            <a:prstGeom prst="rect">
              <a:avLst/>
            </a:prstGeom>
            <a:ln w="12700" cap="flat">
              <a:noFill/>
              <a:miter lim="400000"/>
            </a:ln>
            <a:effectLst/>
          </p:spPr>
        </p:pic>
        <p:pic>
          <p:nvPicPr>
            <p:cNvPr id="409" name="pixinguinha.jpeg" descr="pixinguinha.jpeg"/>
            <p:cNvPicPr>
              <a:picLocks noChangeAspect="1"/>
            </p:cNvPicPr>
            <p:nvPr/>
          </p:nvPicPr>
          <p:blipFill>
            <a:blip r:embed="rId3" cstate="print">
              <a:extLst/>
            </a:blip>
            <a:stretch>
              <a:fillRect/>
            </a:stretch>
          </p:blipFill>
          <p:spPr>
            <a:xfrm>
              <a:off x="0" y="-1"/>
              <a:ext cx="3553325" cy="5016836"/>
            </a:xfrm>
            <a:prstGeom prst="rect">
              <a:avLst/>
            </a:prstGeom>
            <a:ln w="12700" cap="flat">
              <a:noFill/>
              <a:miter lim="400000"/>
            </a:ln>
            <a:effectLst/>
          </p:spPr>
        </p:pic>
      </p:grpSp>
      <p:sp>
        <p:nvSpPr>
          <p:cNvPr id="411" name="Pixinguinha”"/>
          <p:cNvSpPr txBox="1"/>
          <p:nvPr/>
        </p:nvSpPr>
        <p:spPr>
          <a:xfrm>
            <a:off x="3658402" y="5712979"/>
            <a:ext cx="1827196"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Pixinguinha”</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tângulo 1"/>
          <p:cNvSpPr txBox="1"/>
          <p:nvPr/>
        </p:nvSpPr>
        <p:spPr>
          <a:xfrm>
            <a:off x="971599" y="620689"/>
            <a:ext cx="7257620" cy="5484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a:t>“</a:t>
            </a:r>
            <a:r>
              <a:rPr dirty="0" err="1"/>
              <a:t>Pixinguinha</a:t>
            </a:r>
            <a:r>
              <a:rPr dirty="0"/>
              <a:t>” - Alfredo </a:t>
            </a:r>
            <a:r>
              <a:rPr dirty="0" err="1"/>
              <a:t>da</a:t>
            </a:r>
            <a:r>
              <a:rPr dirty="0"/>
              <a:t> Rocha </a:t>
            </a:r>
            <a:r>
              <a:rPr dirty="0" err="1"/>
              <a:t>Vianna</a:t>
            </a:r>
            <a:r>
              <a:rPr dirty="0"/>
              <a:t> </a:t>
            </a:r>
            <a:r>
              <a:rPr dirty="0" err="1"/>
              <a:t>Filho</a:t>
            </a:r>
            <a:endParaRPr dirty="0"/>
          </a:p>
          <a:p>
            <a:pPr algn="ctr">
              <a:defRPr sz="2000"/>
            </a:pPr>
            <a:r>
              <a:rPr dirty="0"/>
              <a:t>(Rio de Janeiro/RJ, 1897 –1973)</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ctr">
              <a:lnSpc>
                <a:spcPct val="120000"/>
              </a:lnSpc>
              <a:defRPr sz="2000"/>
            </a:pPr>
            <a:endParaRPr dirty="0"/>
          </a:p>
          <a:p>
            <a:pPr algn="just">
              <a:defRPr sz="2000"/>
            </a:pPr>
            <a:r>
              <a:rPr dirty="0"/>
              <a:t>Um dos </a:t>
            </a:r>
            <a:r>
              <a:rPr dirty="0" err="1"/>
              <a:t>maiores</a:t>
            </a:r>
            <a:r>
              <a:rPr dirty="0"/>
              <a:t> </a:t>
            </a:r>
            <a:r>
              <a:rPr dirty="0" err="1"/>
              <a:t>músicos</a:t>
            </a:r>
            <a:r>
              <a:rPr dirty="0"/>
              <a:t> </a:t>
            </a:r>
            <a:r>
              <a:rPr dirty="0" err="1"/>
              <a:t>brasileiros</a:t>
            </a:r>
            <a:r>
              <a:rPr dirty="0"/>
              <a:t>, </a:t>
            </a:r>
            <a:r>
              <a:rPr dirty="0" err="1"/>
              <a:t>foi</a:t>
            </a:r>
            <a:r>
              <a:rPr dirty="0"/>
              <a:t> compositor, </a:t>
            </a:r>
            <a:r>
              <a:rPr dirty="0" err="1"/>
              <a:t>arranjador</a:t>
            </a:r>
            <a:r>
              <a:rPr dirty="0"/>
              <a:t>, </a:t>
            </a:r>
            <a:r>
              <a:rPr dirty="0" err="1"/>
              <a:t>orquestrador</a:t>
            </a:r>
            <a:r>
              <a:rPr dirty="0"/>
              <a:t>, </a:t>
            </a:r>
            <a:r>
              <a:rPr dirty="0" err="1"/>
              <a:t>intérprete</a:t>
            </a:r>
            <a:r>
              <a:rPr dirty="0"/>
              <a:t>, </a:t>
            </a:r>
            <a:r>
              <a:rPr dirty="0" err="1"/>
              <a:t>instrumentista</a:t>
            </a:r>
            <a:r>
              <a:rPr dirty="0"/>
              <a:t>, </a:t>
            </a:r>
            <a:r>
              <a:rPr dirty="0" err="1"/>
              <a:t>flautista</a:t>
            </a:r>
            <a:r>
              <a:rPr dirty="0"/>
              <a:t> e </a:t>
            </a:r>
            <a:r>
              <a:rPr dirty="0" err="1"/>
              <a:t>saxofonista</a:t>
            </a:r>
            <a:r>
              <a:rPr dirty="0"/>
              <a:t>, </a:t>
            </a:r>
            <a:r>
              <a:rPr dirty="0" err="1"/>
              <a:t>fazendo</a:t>
            </a:r>
            <a:r>
              <a:rPr dirty="0"/>
              <a:t> </a:t>
            </a:r>
            <a:r>
              <a:rPr dirty="0" err="1"/>
              <a:t>dialogar</a:t>
            </a:r>
            <a:r>
              <a:rPr dirty="0"/>
              <a:t> a </a:t>
            </a:r>
            <a:r>
              <a:rPr dirty="0" err="1"/>
              <a:t>música</a:t>
            </a:r>
            <a:r>
              <a:rPr dirty="0"/>
              <a:t> </a:t>
            </a:r>
            <a:r>
              <a:rPr dirty="0" err="1"/>
              <a:t>erudita</a:t>
            </a:r>
            <a:r>
              <a:rPr dirty="0"/>
              <a:t> e a </a:t>
            </a:r>
            <a:r>
              <a:rPr dirty="0" err="1"/>
              <a:t>música</a:t>
            </a:r>
            <a:r>
              <a:rPr dirty="0"/>
              <a:t> popular. É um dos </a:t>
            </a:r>
            <a:r>
              <a:rPr dirty="0" err="1"/>
              <a:t>maiores</a:t>
            </a:r>
            <a:r>
              <a:rPr dirty="0"/>
              <a:t> </a:t>
            </a:r>
            <a:r>
              <a:rPr dirty="0" err="1"/>
              <a:t>representantes</a:t>
            </a:r>
            <a:r>
              <a:rPr dirty="0"/>
              <a:t> do </a:t>
            </a:r>
            <a:r>
              <a:rPr dirty="0" err="1"/>
              <a:t>choro</a:t>
            </a:r>
            <a:r>
              <a:rPr dirty="0"/>
              <a:t> </a:t>
            </a:r>
            <a:r>
              <a:rPr dirty="0" err="1"/>
              <a:t>brasileiro</a:t>
            </a:r>
            <a:r>
              <a:rPr dirty="0"/>
              <a:t>. Fez parte do </a:t>
            </a:r>
            <a:r>
              <a:rPr dirty="0" err="1"/>
              <a:t>mundo</a:t>
            </a:r>
            <a:r>
              <a:rPr dirty="0"/>
              <a:t> </a:t>
            </a:r>
            <a:r>
              <a:rPr dirty="0" err="1"/>
              <a:t>teatral</a:t>
            </a:r>
            <a:r>
              <a:rPr dirty="0"/>
              <a:t> e </a:t>
            </a:r>
            <a:r>
              <a:rPr dirty="0" err="1"/>
              <a:t>da</a:t>
            </a:r>
            <a:r>
              <a:rPr dirty="0"/>
              <a:t> </a:t>
            </a:r>
            <a:r>
              <a:rPr dirty="0" err="1"/>
              <a:t>indústria</a:t>
            </a:r>
            <a:r>
              <a:rPr dirty="0"/>
              <a:t> </a:t>
            </a:r>
            <a:r>
              <a:rPr dirty="0" err="1"/>
              <a:t>fonográfica</a:t>
            </a:r>
            <a:r>
              <a:rPr dirty="0"/>
              <a:t>, </a:t>
            </a:r>
            <a:r>
              <a:rPr dirty="0" err="1"/>
              <a:t>tendo</a:t>
            </a:r>
            <a:r>
              <a:rPr dirty="0"/>
              <a:t> </a:t>
            </a:r>
            <a:r>
              <a:rPr dirty="0" err="1"/>
              <a:t>tido</a:t>
            </a:r>
            <a:r>
              <a:rPr dirty="0"/>
              <a:t> </a:t>
            </a:r>
            <a:r>
              <a:rPr dirty="0" err="1"/>
              <a:t>trânsito</a:t>
            </a:r>
            <a:r>
              <a:rPr dirty="0"/>
              <a:t> </a:t>
            </a:r>
            <a:r>
              <a:rPr dirty="0" err="1"/>
              <a:t>internacional</a:t>
            </a:r>
            <a:r>
              <a:rPr dirty="0"/>
              <a:t>.</a:t>
            </a:r>
          </a:p>
          <a:p>
            <a:pPr algn="just">
              <a:defRPr sz="2000"/>
            </a:pPr>
            <a:endParaRPr dirty="0"/>
          </a:p>
          <a:p>
            <a:pPr algn="just">
              <a:defRPr sz="2000"/>
            </a:pPr>
            <a:endParaRPr lang="pt-BR" dirty="0" smtClean="0"/>
          </a:p>
          <a:p>
            <a:pPr algn="just">
              <a:defRPr sz="2000"/>
            </a:pPr>
            <a:endParaRPr dirty="0"/>
          </a:p>
          <a:p>
            <a:pPr>
              <a:defRPr sz="1200"/>
            </a:pPr>
            <a:r>
              <a:rPr dirty="0" err="1"/>
              <a:t>Referências</a:t>
            </a:r>
            <a:r>
              <a:rPr dirty="0"/>
              <a:t>:</a:t>
            </a:r>
          </a:p>
          <a:p>
            <a:pPr>
              <a:defRPr sz="1200"/>
            </a:pPr>
            <a:endParaRPr dirty="0"/>
          </a:p>
          <a:p>
            <a:pPr>
              <a:defRPr sz="1200"/>
            </a:pPr>
            <a:r>
              <a:rPr dirty="0" err="1" smtClean="0"/>
              <a:t>Biografia</a:t>
            </a:r>
            <a:r>
              <a:rPr lang="pt-BR" dirty="0" smtClean="0"/>
              <a:t> e Imagem</a:t>
            </a:r>
            <a:r>
              <a:rPr dirty="0" smtClean="0"/>
              <a:t>:</a:t>
            </a:r>
            <a:endParaRPr dirty="0"/>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2"/>
              </a:rPr>
              <a:t>https://pixinguinha.com.br/vida/ https://pixinguinha.com.br/vida/</a:t>
            </a:r>
            <a:r>
              <a:rPr dirty="0"/>
              <a:t>Acessado </a:t>
            </a:r>
            <a:r>
              <a:rPr dirty="0" err="1"/>
              <a:t>em</a:t>
            </a:r>
            <a:r>
              <a:rPr dirty="0"/>
              <a:t> 06 de </a:t>
            </a:r>
            <a:r>
              <a:rPr dirty="0" err="1"/>
              <a:t>agosto</a:t>
            </a:r>
            <a:r>
              <a:rPr dirty="0"/>
              <a:t> de 2019; </a:t>
            </a:r>
            <a:r>
              <a:rPr u="sng" dirty="0">
                <a:solidFill>
                  <a:srgbClr val="0000FF"/>
                </a:solidFill>
                <a:uFill>
                  <a:solidFill>
                    <a:srgbClr val="0000FF"/>
                  </a:solidFill>
                </a:uFill>
                <a:hlinkClick r:id="rId3"/>
              </a:rPr>
              <a:t>http://enciclopedia.itaucultural.org.br/pessoa12197/pixinguinha</a:t>
            </a:r>
            <a:r>
              <a:rPr dirty="0"/>
              <a:t> </a:t>
            </a:r>
            <a:r>
              <a:rPr dirty="0" err="1"/>
              <a:t>Acessado</a:t>
            </a:r>
            <a:r>
              <a:rPr dirty="0"/>
              <a:t> </a:t>
            </a:r>
            <a:r>
              <a:rPr dirty="0" err="1"/>
              <a:t>em</a:t>
            </a:r>
            <a:r>
              <a:rPr dirty="0"/>
              <a:t> 19 de </a:t>
            </a:r>
            <a:r>
              <a:rPr dirty="0" err="1"/>
              <a:t>dezembro</a:t>
            </a:r>
            <a:r>
              <a:rPr dirty="0"/>
              <a:t> de 2019.</a:t>
            </a:r>
          </a:p>
          <a:p>
            <a:pPr>
              <a:defRPr sz="1200"/>
            </a:pPr>
            <a:r>
              <a:rPr dirty="0" err="1" smtClean="0"/>
              <a:t>Disponível</a:t>
            </a:r>
            <a:r>
              <a:rPr dirty="0" smtClean="0"/>
              <a:t> </a:t>
            </a:r>
            <a:r>
              <a:rPr dirty="0" err="1"/>
              <a:t>em</a:t>
            </a:r>
            <a:r>
              <a:rPr dirty="0"/>
              <a:t>: </a:t>
            </a:r>
            <a:r>
              <a:rPr u="sng" dirty="0">
                <a:solidFill>
                  <a:srgbClr val="0000FF"/>
                </a:solidFill>
                <a:uFill>
                  <a:solidFill>
                    <a:srgbClr val="0000FF"/>
                  </a:solidFill>
                </a:uFill>
                <a:hlinkClick r:id="rId4"/>
              </a:rPr>
              <a:t>https://www.ebiografia.com/pixinguinha/</a:t>
            </a:r>
            <a:r>
              <a:rPr dirty="0"/>
              <a:t>. </a:t>
            </a:r>
            <a:r>
              <a:rPr dirty="0" err="1"/>
              <a:t>Acessado</a:t>
            </a:r>
            <a:r>
              <a:rPr dirty="0"/>
              <a:t> </a:t>
            </a:r>
            <a:r>
              <a:rPr dirty="0" err="1"/>
              <a:t>em</a:t>
            </a:r>
            <a:r>
              <a:rPr dirty="0"/>
              <a:t> 06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7" name="lino 2 letras,ufmg.br.jpeg"/>
          <p:cNvGrpSpPr/>
          <p:nvPr/>
        </p:nvGrpSpPr>
        <p:grpSpPr>
          <a:xfrm>
            <a:off x="2704554" y="484195"/>
            <a:ext cx="3734893" cy="5133957"/>
            <a:chOff x="0" y="0"/>
            <a:chExt cx="3734892" cy="5133956"/>
          </a:xfrm>
        </p:grpSpPr>
        <p:pic>
          <p:nvPicPr>
            <p:cNvPr id="415" name="lino 2 letras,ufmg.br.jpeg" descr="lino 2 letras,ufmg.br.jpeg"/>
            <p:cNvPicPr>
              <a:picLocks noChangeAspect="1"/>
            </p:cNvPicPr>
            <p:nvPr/>
          </p:nvPicPr>
          <p:blipFill>
            <a:blip r:embed="rId2" cstate="print">
              <a:extLst/>
            </a:blip>
            <a:stretch>
              <a:fillRect/>
            </a:stretch>
          </p:blipFill>
          <p:spPr>
            <a:xfrm>
              <a:off x="203200" y="215899"/>
              <a:ext cx="3328494" cy="4702157"/>
            </a:xfrm>
            <a:prstGeom prst="rect">
              <a:avLst/>
            </a:prstGeom>
            <a:ln w="12700" cap="flat">
              <a:noFill/>
              <a:miter lim="400000"/>
            </a:ln>
            <a:effectLst/>
          </p:spPr>
        </p:pic>
        <p:pic>
          <p:nvPicPr>
            <p:cNvPr id="416" name="lino 2 letras,ufmg.br.jpeg" descr="lino 2 letras,ufmg.br.jpeg"/>
            <p:cNvPicPr>
              <a:picLocks noChangeAspect="1"/>
            </p:cNvPicPr>
            <p:nvPr/>
          </p:nvPicPr>
          <p:blipFill>
            <a:blip r:embed="rId3" cstate="print">
              <a:extLst/>
            </a:blip>
            <a:stretch>
              <a:fillRect/>
            </a:stretch>
          </p:blipFill>
          <p:spPr>
            <a:xfrm>
              <a:off x="0" y="-1"/>
              <a:ext cx="3734894" cy="5133957"/>
            </a:xfrm>
            <a:prstGeom prst="rect">
              <a:avLst/>
            </a:prstGeom>
            <a:ln w="12700" cap="flat">
              <a:noFill/>
              <a:miter lim="400000"/>
            </a:ln>
            <a:effectLst/>
          </p:spPr>
        </p:pic>
      </p:grpSp>
      <p:sp>
        <p:nvSpPr>
          <p:cNvPr id="418" name="Lino de Pinto Guedes"/>
          <p:cNvSpPr txBox="1"/>
          <p:nvPr/>
        </p:nvSpPr>
        <p:spPr>
          <a:xfrm>
            <a:off x="3084049" y="5677885"/>
            <a:ext cx="297590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rPr dirty="0" err="1"/>
              <a:t>Lino</a:t>
            </a:r>
            <a:r>
              <a:rPr dirty="0"/>
              <a:t> de Pinto </a:t>
            </a:r>
            <a:r>
              <a:rPr dirty="0" err="1"/>
              <a:t>Guedes</a:t>
            </a:r>
            <a:endParaRPr dirty="0"/>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Retângulo 1"/>
          <p:cNvSpPr txBox="1"/>
          <p:nvPr/>
        </p:nvSpPr>
        <p:spPr>
          <a:xfrm>
            <a:off x="395536" y="332656"/>
            <a:ext cx="8280920" cy="5915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20000"/>
              </a:lnSpc>
              <a:defRPr sz="2200" b="1">
                <a:latin typeface="+mj-lt"/>
                <a:ea typeface="+mj-ea"/>
                <a:cs typeface="+mj-cs"/>
                <a:sym typeface="Helvetica"/>
              </a:defRPr>
            </a:pPr>
            <a:r>
              <a:rPr dirty="0" err="1"/>
              <a:t>Lino</a:t>
            </a:r>
            <a:r>
              <a:rPr dirty="0"/>
              <a:t> de Pinto </a:t>
            </a:r>
            <a:r>
              <a:rPr dirty="0" err="1"/>
              <a:t>Guedes</a:t>
            </a:r>
            <a:endParaRPr dirty="0"/>
          </a:p>
          <a:p>
            <a:pPr algn="ctr">
              <a:defRPr sz="2000"/>
            </a:pPr>
            <a:r>
              <a:rPr dirty="0"/>
              <a:t>(Socorro/SP,  1897 -  1951)</a:t>
            </a:r>
            <a:endParaRPr b="1" dirty="0">
              <a:latin typeface="+mj-lt"/>
              <a:ea typeface="+mj-ea"/>
              <a:cs typeface="+mj-cs"/>
              <a:sym typeface="Helvetica"/>
            </a:endParaRPr>
          </a:p>
          <a:p>
            <a:pPr algn="ctr">
              <a:lnSpc>
                <a:spcPct val="120000"/>
              </a:lnSpc>
              <a:defRPr sz="2000"/>
            </a:pPr>
            <a:endParaRPr dirty="0"/>
          </a:p>
          <a:p>
            <a:pPr algn="just">
              <a:defRPr sz="2000"/>
            </a:pPr>
            <a:r>
              <a:rPr dirty="0" err="1"/>
              <a:t>Trata</a:t>
            </a:r>
            <a:r>
              <a:rPr dirty="0"/>
              <a:t>-se de um </a:t>
            </a:r>
            <a:r>
              <a:rPr dirty="0" err="1"/>
              <a:t>autor</a:t>
            </a:r>
            <a:r>
              <a:rPr dirty="0"/>
              <a:t> negro </a:t>
            </a:r>
            <a:r>
              <a:rPr dirty="0" err="1"/>
              <a:t>militante</a:t>
            </a:r>
            <a:r>
              <a:rPr dirty="0"/>
              <a:t> </a:t>
            </a:r>
            <a:r>
              <a:rPr dirty="0" err="1"/>
              <a:t>que</a:t>
            </a:r>
            <a:r>
              <a:rPr dirty="0"/>
              <a:t> entre </a:t>
            </a:r>
            <a:r>
              <a:rPr dirty="0" err="1"/>
              <a:t>os</a:t>
            </a:r>
            <a:r>
              <a:rPr dirty="0"/>
              <a:t> </a:t>
            </a:r>
            <a:r>
              <a:rPr dirty="0" err="1"/>
              <a:t>anos</a:t>
            </a:r>
            <a:r>
              <a:rPr dirty="0"/>
              <a:t> 1920 e 1950 </a:t>
            </a:r>
            <a:r>
              <a:rPr dirty="0" err="1"/>
              <a:t>publicou</a:t>
            </a:r>
            <a:r>
              <a:rPr dirty="0"/>
              <a:t> </a:t>
            </a:r>
            <a:r>
              <a:rPr dirty="0" err="1"/>
              <a:t>livros</a:t>
            </a:r>
            <a:r>
              <a:rPr dirty="0"/>
              <a:t> </a:t>
            </a:r>
            <a:r>
              <a:rPr dirty="0" err="1"/>
              <a:t>editados</a:t>
            </a:r>
            <a:r>
              <a:rPr dirty="0"/>
              <a:t> </a:t>
            </a:r>
            <a:r>
              <a:rPr dirty="0" err="1"/>
              <a:t>em</a:t>
            </a:r>
            <a:r>
              <a:rPr dirty="0"/>
              <a:t> </a:t>
            </a:r>
            <a:r>
              <a:rPr dirty="0" err="1"/>
              <a:t>gráficas</a:t>
            </a:r>
            <a:r>
              <a:rPr dirty="0"/>
              <a:t> e </a:t>
            </a:r>
            <a:r>
              <a:rPr dirty="0" err="1"/>
              <a:t>tipografias</a:t>
            </a:r>
            <a:r>
              <a:rPr dirty="0"/>
              <a:t>, </a:t>
            </a:r>
            <a:r>
              <a:rPr dirty="0" err="1"/>
              <a:t>trazendo</a:t>
            </a:r>
            <a:r>
              <a:rPr dirty="0"/>
              <a:t> </a:t>
            </a:r>
            <a:r>
              <a:rPr dirty="0" err="1"/>
              <a:t>ao</a:t>
            </a:r>
            <a:r>
              <a:rPr dirty="0"/>
              <a:t> </a:t>
            </a:r>
            <a:r>
              <a:rPr dirty="0" err="1"/>
              <a:t>público</a:t>
            </a:r>
            <a:r>
              <a:rPr dirty="0"/>
              <a:t> </a:t>
            </a:r>
            <a:r>
              <a:rPr dirty="0" err="1"/>
              <a:t>uma</a:t>
            </a:r>
            <a:r>
              <a:rPr dirty="0"/>
              <a:t> </a:t>
            </a:r>
            <a:r>
              <a:rPr dirty="0" err="1"/>
              <a:t>poesia</a:t>
            </a:r>
            <a:r>
              <a:rPr dirty="0"/>
              <a:t> </a:t>
            </a:r>
            <a:r>
              <a:rPr dirty="0" err="1"/>
              <a:t>em</a:t>
            </a:r>
            <a:r>
              <a:rPr dirty="0"/>
              <a:t> </a:t>
            </a:r>
            <a:r>
              <a:rPr dirty="0" err="1"/>
              <a:t>que</a:t>
            </a:r>
            <a:r>
              <a:rPr dirty="0"/>
              <a:t> </a:t>
            </a:r>
            <a:r>
              <a:rPr dirty="0" err="1"/>
              <a:t>os</a:t>
            </a:r>
            <a:r>
              <a:rPr dirty="0"/>
              <a:t> </a:t>
            </a:r>
            <a:r>
              <a:rPr dirty="0" err="1"/>
              <a:t>negros</a:t>
            </a:r>
            <a:r>
              <a:rPr dirty="0"/>
              <a:t>, no </a:t>
            </a:r>
            <a:r>
              <a:rPr dirty="0" err="1"/>
              <a:t>passado</a:t>
            </a:r>
            <a:r>
              <a:rPr dirty="0"/>
              <a:t> e no </a:t>
            </a:r>
            <a:r>
              <a:rPr dirty="0" err="1"/>
              <a:t>presente</a:t>
            </a:r>
            <a:r>
              <a:rPr dirty="0"/>
              <a:t>, e </a:t>
            </a:r>
            <a:r>
              <a:rPr dirty="0" err="1"/>
              <a:t>seus</a:t>
            </a:r>
            <a:r>
              <a:rPr dirty="0"/>
              <a:t> </a:t>
            </a:r>
            <a:r>
              <a:rPr dirty="0" err="1"/>
              <a:t>modos</a:t>
            </a:r>
            <a:r>
              <a:rPr dirty="0"/>
              <a:t> de </a:t>
            </a:r>
            <a:r>
              <a:rPr dirty="0" err="1"/>
              <a:t>vida</a:t>
            </a:r>
            <a:r>
              <a:rPr dirty="0"/>
              <a:t> </a:t>
            </a:r>
            <a:r>
              <a:rPr dirty="0" err="1"/>
              <a:t>são</a:t>
            </a:r>
            <a:r>
              <a:rPr dirty="0"/>
              <a:t> </a:t>
            </a:r>
            <a:r>
              <a:rPr dirty="0" err="1"/>
              <a:t>os</a:t>
            </a:r>
            <a:r>
              <a:rPr dirty="0"/>
              <a:t> </a:t>
            </a:r>
            <a:r>
              <a:rPr dirty="0" err="1"/>
              <a:t>personagens</a:t>
            </a:r>
            <a:r>
              <a:rPr dirty="0"/>
              <a:t> </a:t>
            </a:r>
            <a:r>
              <a:rPr dirty="0" err="1"/>
              <a:t>centrais</a:t>
            </a:r>
            <a:r>
              <a:rPr dirty="0"/>
              <a:t>. </a:t>
            </a:r>
            <a:r>
              <a:rPr dirty="0" err="1"/>
              <a:t>Guedes</a:t>
            </a:r>
            <a:r>
              <a:rPr dirty="0"/>
              <a:t> </a:t>
            </a:r>
            <a:r>
              <a:rPr dirty="0" err="1"/>
              <a:t>foi</a:t>
            </a:r>
            <a:r>
              <a:rPr dirty="0"/>
              <a:t> </a:t>
            </a:r>
            <a:r>
              <a:rPr dirty="0" err="1"/>
              <a:t>também</a:t>
            </a:r>
            <a:r>
              <a:rPr dirty="0"/>
              <a:t> um dos </a:t>
            </a:r>
            <a:r>
              <a:rPr dirty="0" err="1"/>
              <a:t>fundadores</a:t>
            </a:r>
            <a:r>
              <a:rPr dirty="0"/>
              <a:t> de um </a:t>
            </a:r>
            <a:r>
              <a:rPr dirty="0" err="1"/>
              <a:t>jornal</a:t>
            </a:r>
            <a:r>
              <a:rPr dirty="0"/>
              <a:t> </a:t>
            </a:r>
            <a:r>
              <a:rPr dirty="0" err="1"/>
              <a:t>voltado</a:t>
            </a:r>
            <a:r>
              <a:rPr dirty="0"/>
              <a:t> </a:t>
            </a:r>
            <a:r>
              <a:rPr dirty="0" err="1"/>
              <a:t>para</a:t>
            </a:r>
            <a:r>
              <a:rPr dirty="0"/>
              <a:t> </a:t>
            </a:r>
            <a:r>
              <a:rPr dirty="0" err="1"/>
              <a:t>os</a:t>
            </a:r>
            <a:r>
              <a:rPr dirty="0"/>
              <a:t> </a:t>
            </a:r>
            <a:r>
              <a:rPr i="1" dirty="0">
                <a:ea typeface="+mj-ea"/>
                <a:cs typeface="+mj-cs"/>
                <a:sym typeface="Helvetica"/>
              </a:rPr>
              <a:t>“</a:t>
            </a:r>
            <a:r>
              <a:rPr i="1" dirty="0" err="1">
                <a:ea typeface="+mj-ea"/>
                <a:cs typeface="+mj-cs"/>
                <a:sym typeface="Helvetica"/>
              </a:rPr>
              <a:t>homens</a:t>
            </a:r>
            <a:r>
              <a:rPr i="1" dirty="0">
                <a:ea typeface="+mj-ea"/>
                <a:cs typeface="+mj-cs"/>
                <a:sym typeface="Helvetica"/>
              </a:rPr>
              <a:t> de </a:t>
            </a:r>
            <a:r>
              <a:rPr i="1" dirty="0" err="1">
                <a:ea typeface="+mj-ea"/>
                <a:cs typeface="+mj-cs"/>
                <a:sym typeface="Helvetica"/>
              </a:rPr>
              <a:t>cor</a:t>
            </a:r>
            <a:r>
              <a:rPr i="1" dirty="0">
                <a:ea typeface="+mj-ea"/>
                <a:cs typeface="+mj-cs"/>
                <a:sym typeface="Helvetica"/>
              </a:rPr>
              <a:t>”</a:t>
            </a:r>
            <a:r>
              <a:rPr dirty="0"/>
              <a:t> no interior de São Paulo, </a:t>
            </a:r>
            <a:r>
              <a:rPr i="1" dirty="0">
                <a:ea typeface="+mj-ea"/>
                <a:cs typeface="+mj-cs"/>
                <a:sym typeface="Helvetica"/>
              </a:rPr>
              <a:t>O </a:t>
            </a:r>
            <a:r>
              <a:rPr i="1" dirty="0" err="1">
                <a:ea typeface="+mj-ea"/>
                <a:cs typeface="+mj-cs"/>
                <a:sym typeface="Helvetica"/>
              </a:rPr>
              <a:t>Getulino</a:t>
            </a:r>
            <a:r>
              <a:rPr dirty="0"/>
              <a:t>. </a:t>
            </a:r>
            <a:r>
              <a:rPr dirty="0" err="1"/>
              <a:t>Após</a:t>
            </a:r>
            <a:r>
              <a:rPr dirty="0"/>
              <a:t> 40 </a:t>
            </a:r>
            <a:r>
              <a:rPr dirty="0" err="1"/>
              <a:t>anos</a:t>
            </a:r>
            <a:r>
              <a:rPr dirty="0"/>
              <a:t> </a:t>
            </a:r>
            <a:r>
              <a:rPr dirty="0" err="1"/>
              <a:t>da</a:t>
            </a:r>
            <a:r>
              <a:rPr dirty="0"/>
              <a:t> </a:t>
            </a:r>
            <a:r>
              <a:rPr dirty="0" err="1"/>
              <a:t>Abolição</a:t>
            </a:r>
            <a:r>
              <a:rPr dirty="0"/>
              <a:t>  </a:t>
            </a:r>
            <a:r>
              <a:rPr dirty="0" err="1"/>
              <a:t>já</a:t>
            </a:r>
            <a:r>
              <a:rPr dirty="0"/>
              <a:t> era </a:t>
            </a:r>
            <a:r>
              <a:rPr dirty="0" err="1"/>
              <a:t>revisor</a:t>
            </a:r>
            <a:r>
              <a:rPr dirty="0"/>
              <a:t> </a:t>
            </a:r>
            <a:r>
              <a:rPr dirty="0" err="1"/>
              <a:t>em</a:t>
            </a:r>
            <a:r>
              <a:rPr dirty="0"/>
              <a:t> </a:t>
            </a:r>
            <a:r>
              <a:rPr dirty="0" err="1"/>
              <a:t>periódicos</a:t>
            </a:r>
            <a:r>
              <a:rPr dirty="0"/>
              <a:t> </a:t>
            </a:r>
            <a:r>
              <a:rPr dirty="0" err="1"/>
              <a:t>importantes</a:t>
            </a:r>
            <a:r>
              <a:rPr dirty="0"/>
              <a:t> </a:t>
            </a:r>
            <a:r>
              <a:rPr dirty="0" err="1"/>
              <a:t>da</a:t>
            </a:r>
            <a:r>
              <a:rPr dirty="0"/>
              <a:t> capital, </a:t>
            </a:r>
            <a:r>
              <a:rPr dirty="0" err="1"/>
              <a:t>mas</a:t>
            </a:r>
            <a:r>
              <a:rPr dirty="0"/>
              <a:t> </a:t>
            </a:r>
            <a:r>
              <a:rPr dirty="0" err="1"/>
              <a:t>também</a:t>
            </a:r>
            <a:r>
              <a:rPr dirty="0"/>
              <a:t> </a:t>
            </a:r>
            <a:r>
              <a:rPr dirty="0" err="1"/>
              <a:t>mencionado</a:t>
            </a:r>
            <a:r>
              <a:rPr dirty="0"/>
              <a:t> </a:t>
            </a:r>
            <a:r>
              <a:rPr dirty="0" err="1"/>
              <a:t>em</a:t>
            </a:r>
            <a:r>
              <a:rPr dirty="0"/>
              <a:t> </a:t>
            </a:r>
            <a:r>
              <a:rPr dirty="0" err="1"/>
              <a:t>notas</a:t>
            </a:r>
            <a:r>
              <a:rPr dirty="0"/>
              <a:t> de </a:t>
            </a:r>
            <a:r>
              <a:rPr dirty="0" err="1"/>
              <a:t>jornais</a:t>
            </a:r>
            <a:r>
              <a:rPr dirty="0"/>
              <a:t> </a:t>
            </a:r>
            <a:r>
              <a:rPr dirty="0" err="1"/>
              <a:t>como</a:t>
            </a:r>
            <a:r>
              <a:rPr dirty="0"/>
              <a:t> </a:t>
            </a:r>
            <a:r>
              <a:rPr i="1" dirty="0" err="1">
                <a:ea typeface="+mj-ea"/>
                <a:cs typeface="+mj-cs"/>
                <a:sym typeface="Helvetica"/>
              </a:rPr>
              <a:t>poeta</a:t>
            </a:r>
            <a:r>
              <a:rPr i="1" dirty="0">
                <a:ea typeface="+mj-ea"/>
                <a:cs typeface="+mj-cs"/>
                <a:sym typeface="Helvetica"/>
              </a:rPr>
              <a:t> </a:t>
            </a:r>
            <a:r>
              <a:rPr i="1" dirty="0" err="1">
                <a:ea typeface="+mj-ea"/>
                <a:cs typeface="+mj-cs"/>
                <a:sym typeface="Helvetica"/>
              </a:rPr>
              <a:t>preto</a:t>
            </a:r>
            <a:r>
              <a:rPr i="1" dirty="0">
                <a:ea typeface="+mj-ea"/>
                <a:cs typeface="+mj-cs"/>
                <a:sym typeface="Helvetica"/>
              </a:rPr>
              <a:t>, </a:t>
            </a:r>
            <a:r>
              <a:rPr i="1" dirty="0" err="1">
                <a:ea typeface="+mj-ea"/>
                <a:cs typeface="+mj-cs"/>
                <a:sym typeface="Helvetica"/>
              </a:rPr>
              <a:t>poeta</a:t>
            </a:r>
            <a:r>
              <a:rPr i="1" dirty="0">
                <a:ea typeface="+mj-ea"/>
                <a:cs typeface="+mj-cs"/>
                <a:sym typeface="Helvetica"/>
              </a:rPr>
              <a:t> </a:t>
            </a:r>
            <a:r>
              <a:rPr i="1" dirty="0" err="1">
                <a:ea typeface="+mj-ea"/>
                <a:cs typeface="+mj-cs"/>
                <a:sym typeface="Helvetica"/>
              </a:rPr>
              <a:t>da</a:t>
            </a:r>
            <a:r>
              <a:rPr i="1" dirty="0">
                <a:ea typeface="+mj-ea"/>
                <a:cs typeface="+mj-cs"/>
                <a:sym typeface="Helvetica"/>
              </a:rPr>
              <a:t> </a:t>
            </a:r>
            <a:r>
              <a:rPr i="1" dirty="0" err="1">
                <a:ea typeface="+mj-ea"/>
                <a:cs typeface="+mj-cs"/>
                <a:sym typeface="Helvetica"/>
              </a:rPr>
              <a:t>raça</a:t>
            </a:r>
            <a:r>
              <a:rPr i="1" dirty="0">
                <a:ea typeface="+mj-ea"/>
                <a:cs typeface="+mj-cs"/>
                <a:sym typeface="Helvetica"/>
              </a:rPr>
              <a:t> </a:t>
            </a:r>
            <a:r>
              <a:rPr i="1" dirty="0" err="1">
                <a:ea typeface="+mj-ea"/>
                <a:cs typeface="+mj-cs"/>
                <a:sym typeface="Helvetica"/>
              </a:rPr>
              <a:t>negra</a:t>
            </a:r>
            <a:r>
              <a:rPr dirty="0"/>
              <a:t>.</a:t>
            </a:r>
          </a:p>
          <a:p>
            <a:pPr algn="just">
              <a:defRPr sz="2000"/>
            </a:pP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p>
          <a:p>
            <a:pPr>
              <a:defRPr sz="1200"/>
            </a:pPr>
            <a:r>
              <a:rPr dirty="0"/>
              <a:t>SILVA, </a:t>
            </a:r>
            <a:r>
              <a:rPr dirty="0" err="1"/>
              <a:t>Mário</a:t>
            </a:r>
            <a:r>
              <a:rPr dirty="0"/>
              <a:t> Augusto Medeiros. </a:t>
            </a:r>
            <a:r>
              <a:rPr dirty="0" err="1"/>
              <a:t>Rastros</a:t>
            </a:r>
            <a:r>
              <a:rPr dirty="0"/>
              <a:t> do </a:t>
            </a:r>
            <a:r>
              <a:rPr dirty="0" err="1"/>
              <a:t>Cisne</a:t>
            </a:r>
            <a:r>
              <a:rPr dirty="0"/>
              <a:t> Petro: </a:t>
            </a:r>
            <a:r>
              <a:rPr dirty="0" err="1"/>
              <a:t>Lino</a:t>
            </a:r>
            <a:r>
              <a:rPr dirty="0"/>
              <a:t> </a:t>
            </a:r>
            <a:r>
              <a:rPr dirty="0" err="1"/>
              <a:t>Guedes</a:t>
            </a:r>
            <a:r>
              <a:rPr dirty="0"/>
              <a:t>, um </a:t>
            </a:r>
            <a:r>
              <a:rPr dirty="0" err="1"/>
              <a:t>escritor</a:t>
            </a:r>
            <a:r>
              <a:rPr dirty="0"/>
              <a:t> negro  </a:t>
            </a:r>
            <a:r>
              <a:rPr dirty="0" err="1"/>
              <a:t>pelos</a:t>
            </a:r>
            <a:r>
              <a:rPr dirty="0"/>
              <a:t> </a:t>
            </a:r>
            <a:r>
              <a:rPr dirty="0" err="1"/>
              <a:t>Jornais</a:t>
            </a:r>
            <a:r>
              <a:rPr dirty="0"/>
              <a:t> (1913-1969). </a:t>
            </a:r>
            <a:r>
              <a:rPr dirty="0" err="1">
                <a:latin typeface="+mj-lt"/>
                <a:ea typeface="+mj-ea"/>
                <a:cs typeface="+mj-cs"/>
                <a:sym typeface="Helvetica"/>
              </a:rPr>
              <a:t>Estud</a:t>
            </a:r>
            <a:r>
              <a:rPr dirty="0">
                <a:latin typeface="+mj-lt"/>
                <a:ea typeface="+mj-ea"/>
                <a:cs typeface="+mj-cs"/>
                <a:sym typeface="Helvetica"/>
              </a:rPr>
              <a:t>. hist. (Rio J.) vol.30 no.62 Rio de Janeiro Sept./Dec. 2017 </a:t>
            </a:r>
            <a:r>
              <a:rPr dirty="0" err="1"/>
              <a:t>Disponível</a:t>
            </a:r>
            <a:r>
              <a:rPr dirty="0"/>
              <a:t> </a:t>
            </a:r>
            <a:r>
              <a:rPr dirty="0" err="1"/>
              <a:t>em</a:t>
            </a:r>
            <a:r>
              <a:rPr dirty="0"/>
              <a:t>: </a:t>
            </a:r>
            <a:r>
              <a:rPr u="sng" dirty="0">
                <a:solidFill>
                  <a:srgbClr val="0000FF"/>
                </a:solidFill>
                <a:uFill>
                  <a:solidFill>
                    <a:srgbClr val="0000FF"/>
                  </a:solidFill>
                </a:uFill>
                <a:hlinkClick r:id="rId2"/>
              </a:rPr>
              <a:t>http://www.scielo.br/scielo.php?script=sci_arttext&amp;pid=S0103-21862017000300597</a:t>
            </a:r>
            <a:r>
              <a:rPr dirty="0"/>
              <a:t>. </a:t>
            </a:r>
            <a:r>
              <a:rPr dirty="0" err="1"/>
              <a:t>Acessado</a:t>
            </a:r>
            <a:r>
              <a:rPr dirty="0"/>
              <a:t> </a:t>
            </a:r>
            <a:r>
              <a:rPr dirty="0" err="1"/>
              <a:t>em</a:t>
            </a:r>
            <a:r>
              <a:rPr dirty="0"/>
              <a:t>: 02 de </a:t>
            </a:r>
            <a:r>
              <a:rPr dirty="0" err="1"/>
              <a:t>agosto</a:t>
            </a:r>
            <a:r>
              <a:rPr dirty="0"/>
              <a:t> de 2019.</a:t>
            </a:r>
          </a:p>
          <a:p>
            <a:pPr>
              <a:defRPr sz="1200"/>
            </a:pPr>
            <a:endParaRPr dirty="0"/>
          </a:p>
          <a:p>
            <a:pPr>
              <a:defRPr sz="1200"/>
            </a:pPr>
            <a:r>
              <a:rPr dirty="0" err="1"/>
              <a:t>Imagem</a:t>
            </a:r>
            <a:r>
              <a:rPr dirty="0"/>
              <a:t> e </a:t>
            </a:r>
            <a:r>
              <a:rPr dirty="0" err="1"/>
              <a:t>biografia</a:t>
            </a:r>
            <a:r>
              <a:rPr dirty="0"/>
              <a:t>: </a:t>
            </a:r>
          </a:p>
          <a:p>
            <a:pPr>
              <a:defRPr sz="1200"/>
            </a:pPr>
            <a:r>
              <a:rPr dirty="0" err="1"/>
              <a:t>Disponível</a:t>
            </a:r>
            <a:r>
              <a:rPr dirty="0"/>
              <a:t> </a:t>
            </a:r>
            <a:r>
              <a:rPr dirty="0" err="1"/>
              <a:t>em</a:t>
            </a:r>
            <a:r>
              <a:rPr dirty="0"/>
              <a:t>: </a:t>
            </a:r>
            <a:r>
              <a:rPr u="sng" dirty="0">
                <a:solidFill>
                  <a:srgbClr val="0000FF"/>
                </a:solidFill>
                <a:uFill>
                  <a:solidFill>
                    <a:srgbClr val="0000FF"/>
                  </a:solidFill>
                </a:uFill>
                <a:hlinkClick r:id="rId3"/>
              </a:rPr>
              <a:t>http://www.letras.ufmg.br/literafro/autores/642-lino-guedes </a:t>
            </a:r>
            <a:r>
              <a:rPr dirty="0" err="1"/>
              <a:t>Acessado</a:t>
            </a:r>
            <a:r>
              <a:rPr dirty="0"/>
              <a:t> </a:t>
            </a:r>
            <a:r>
              <a:rPr dirty="0" err="1"/>
              <a:t>em</a:t>
            </a:r>
            <a:r>
              <a:rPr dirty="0"/>
              <a:t>: 02 de </a:t>
            </a:r>
            <a:r>
              <a:rPr dirty="0" err="1"/>
              <a:t>agosto</a:t>
            </a:r>
            <a:r>
              <a:rPr dirty="0"/>
              <a:t> de 2019.</a:t>
            </a:r>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icture 2"/>
          <p:cNvGrpSpPr/>
          <p:nvPr/>
        </p:nvGrpSpPr>
        <p:grpSpPr>
          <a:xfrm>
            <a:off x="2771800" y="476672"/>
            <a:ext cx="3623283" cy="5272162"/>
            <a:chOff x="0" y="0"/>
            <a:chExt cx="5153112" cy="7498185"/>
          </a:xfrm>
        </p:grpSpPr>
        <p:pic>
          <p:nvPicPr>
            <p:cNvPr id="132" name="Picture 2" descr="Picture 2"/>
            <p:cNvPicPr>
              <a:picLocks noChangeAspect="1"/>
            </p:cNvPicPr>
            <p:nvPr/>
          </p:nvPicPr>
          <p:blipFill>
            <a:blip r:embed="rId2" cstate="print">
              <a:extLst/>
            </a:blip>
            <a:stretch>
              <a:fillRect/>
            </a:stretch>
          </p:blipFill>
          <p:spPr>
            <a:xfrm>
              <a:off x="203200" y="215899"/>
              <a:ext cx="4746713" cy="7066387"/>
            </a:xfrm>
            <a:prstGeom prst="rect">
              <a:avLst/>
            </a:prstGeom>
            <a:ln>
              <a:noFill/>
            </a:ln>
            <a:effectLst/>
          </p:spPr>
        </p:pic>
        <p:pic>
          <p:nvPicPr>
            <p:cNvPr id="131" name="Picture 2" descr="Picture 2"/>
            <p:cNvPicPr>
              <a:picLocks/>
            </p:cNvPicPr>
            <p:nvPr/>
          </p:nvPicPr>
          <p:blipFill>
            <a:blip r:embed="rId3" cstate="print">
              <a:extLst/>
            </a:blip>
            <a:stretch>
              <a:fillRect/>
            </a:stretch>
          </p:blipFill>
          <p:spPr>
            <a:xfrm>
              <a:off x="0" y="-1"/>
              <a:ext cx="5153113" cy="7498187"/>
            </a:xfrm>
            <a:prstGeom prst="rect">
              <a:avLst/>
            </a:prstGeom>
            <a:effectLst/>
          </p:spPr>
        </p:pic>
      </p:grpSp>
      <p:sp>
        <p:nvSpPr>
          <p:cNvPr id="134" name="Luiza Helena de Bairros"/>
          <p:cNvSpPr txBox="1"/>
          <p:nvPr/>
        </p:nvSpPr>
        <p:spPr>
          <a:xfrm>
            <a:off x="3664226" y="5883816"/>
            <a:ext cx="1692124" cy="553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7" tIns="45717" rIns="45717" bIns="45717">
            <a:spAutoFit/>
          </a:bodyPr>
          <a:lstStyle>
            <a:lvl1pPr defTabSz="1300480">
              <a:lnSpc>
                <a:spcPct val="120000"/>
              </a:lnSpc>
              <a:defRPr sz="3600">
                <a:latin typeface="Helvetica"/>
                <a:ea typeface="Helvetica"/>
                <a:cs typeface="Helvetica"/>
                <a:sym typeface="Helvetica"/>
              </a:defRPr>
            </a:lvl1pPr>
          </a:lstStyle>
          <a:p>
            <a:pPr>
              <a:defRPr sz="3000"/>
            </a:pPr>
            <a:r>
              <a:rPr sz="2500" dirty="0"/>
              <a:t>Paulo Silva</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3600" dirty="0" smtClean="0">
                <a:latin typeface="+mj-lt"/>
              </a:rPr>
              <a:t>Paulo Silva </a:t>
            </a:r>
            <a:r>
              <a:rPr lang="pt-BR" sz="3600" dirty="0" smtClean="0"/>
              <a:t/>
            </a:r>
            <a:br>
              <a:rPr lang="pt-BR" sz="3600" dirty="0" smtClean="0"/>
            </a:br>
            <a:r>
              <a:rPr lang="pt-BR" sz="3600" dirty="0" smtClean="0"/>
              <a:t>(</a:t>
            </a:r>
            <a:r>
              <a:rPr lang="pt-BR" sz="2700" dirty="0" smtClean="0"/>
              <a:t>Santa Rosa/RJ, 1892 – Rio de Janeiro/RJ, 1967)</a:t>
            </a:r>
            <a:br>
              <a:rPr lang="pt-BR" sz="2700" dirty="0" smtClean="0"/>
            </a:br>
            <a:endParaRPr lang="pt-BR" sz="2700" dirty="0"/>
          </a:p>
        </p:txBody>
      </p:sp>
      <p:sp>
        <p:nvSpPr>
          <p:cNvPr id="3" name="Espaço Reservado para Texto 2"/>
          <p:cNvSpPr>
            <a:spLocks noGrp="1"/>
          </p:cNvSpPr>
          <p:nvPr>
            <p:ph type="body" idx="1"/>
          </p:nvPr>
        </p:nvSpPr>
        <p:spPr>
          <a:xfrm>
            <a:off x="395536" y="1484784"/>
            <a:ext cx="8229600" cy="4525963"/>
          </a:xfrm>
        </p:spPr>
        <p:txBody>
          <a:bodyPr>
            <a:normAutofit fontScale="85000" lnSpcReduction="10000"/>
          </a:bodyPr>
          <a:lstStyle/>
          <a:p>
            <a:pPr algn="just">
              <a:buNone/>
            </a:pPr>
            <a:r>
              <a:rPr lang="pt-BR" dirty="0" smtClean="0"/>
              <a:t>	</a:t>
            </a:r>
          </a:p>
          <a:p>
            <a:pPr algn="just">
              <a:buNone/>
            </a:pPr>
            <a:r>
              <a:rPr lang="pt-BR" sz="2600" dirty="0" smtClean="0"/>
              <a:t>	</a:t>
            </a:r>
            <a:r>
              <a:rPr lang="pt-BR" sz="2400" dirty="0" smtClean="0"/>
              <a:t>Reconhecido professor de música, foi regente e compositor. Com 7 anos de idade, foi matriculado na Escola XV de Novembro, uma escola para crianças pobres, onde fez o curso primário, aprendeu o ofício de </a:t>
            </a:r>
            <a:r>
              <a:rPr lang="pt-BR" sz="2400" dirty="0" err="1" smtClean="0"/>
              <a:t>vassoureiro</a:t>
            </a:r>
            <a:r>
              <a:rPr lang="pt-BR" sz="2400" dirty="0" smtClean="0"/>
              <a:t> e de sapateiro e fez parte da banda de música  Como prêmio, foi matriculado no então Instituto Nacional de Música, em 1904, onde se diplomou em Teoria, Solfejo, Trombone, Teclado, Harmonia, Contraponto e Fuga. A partir de 1921, tornou-se professor do Instituto Nacional de Música. Publicou diversos livros didáticos de música.</a:t>
            </a:r>
          </a:p>
          <a:p>
            <a:pPr algn="just">
              <a:buNone/>
            </a:pPr>
            <a:endParaRPr lang="pt-BR" sz="2600" dirty="0" smtClean="0"/>
          </a:p>
          <a:p>
            <a:pPr>
              <a:buNone/>
            </a:pPr>
            <a:r>
              <a:rPr lang="pt-BR" dirty="0" smtClean="0"/>
              <a:t> </a:t>
            </a:r>
          </a:p>
          <a:p>
            <a:pPr>
              <a:buNone/>
            </a:pPr>
            <a:r>
              <a:rPr lang="pt-BR" sz="1900" dirty="0" smtClean="0"/>
              <a:t>	Referências</a:t>
            </a:r>
          </a:p>
          <a:p>
            <a:pPr>
              <a:buNone/>
            </a:pPr>
            <a:r>
              <a:rPr lang="pt-BR" sz="1900" dirty="0" smtClean="0"/>
              <a:t>	Imagem:  Disponível em: </a:t>
            </a:r>
            <a:r>
              <a:rPr lang="pt-BR" sz="1900" u="sng" dirty="0" smtClean="0">
                <a:hlinkClick r:id="rId2"/>
              </a:rPr>
              <a:t>http://www.abmusica.org.br/academico/%E2%80%8Bpaulo-silva/</a:t>
            </a:r>
            <a:r>
              <a:rPr lang="pt-BR" sz="1900" dirty="0" smtClean="0"/>
              <a:t> Acessado em 10 de janeiro de 2020.</a:t>
            </a:r>
          </a:p>
          <a:p>
            <a:endParaRPr lang="pt-BR" dirty="0"/>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 name="220px-Mestre_Bimba.jpeg"/>
          <p:cNvGrpSpPr/>
          <p:nvPr/>
        </p:nvGrpSpPr>
        <p:grpSpPr>
          <a:xfrm>
            <a:off x="2576062" y="565150"/>
            <a:ext cx="3991877" cy="5109214"/>
            <a:chOff x="0" y="0"/>
            <a:chExt cx="3991875" cy="5109212"/>
          </a:xfrm>
        </p:grpSpPr>
        <p:pic>
          <p:nvPicPr>
            <p:cNvPr id="422" name="220px-Mestre_Bimba.jpeg" descr="220px-Mestre_Bimba.jpeg"/>
            <p:cNvPicPr>
              <a:picLocks noChangeAspect="1"/>
            </p:cNvPicPr>
            <p:nvPr/>
          </p:nvPicPr>
          <p:blipFill>
            <a:blip r:embed="rId2" cstate="print">
              <a:extLst/>
            </a:blip>
            <a:stretch>
              <a:fillRect/>
            </a:stretch>
          </p:blipFill>
          <p:spPr>
            <a:xfrm>
              <a:off x="203200" y="215900"/>
              <a:ext cx="3585476" cy="4677414"/>
            </a:xfrm>
            <a:prstGeom prst="rect">
              <a:avLst/>
            </a:prstGeom>
            <a:ln w="12700" cap="flat">
              <a:noFill/>
              <a:miter lim="400000"/>
            </a:ln>
            <a:effectLst/>
          </p:spPr>
        </p:pic>
        <p:pic>
          <p:nvPicPr>
            <p:cNvPr id="423" name="220px-Mestre_Bimba.jpeg" descr="220px-Mestre_Bimba.jpeg"/>
            <p:cNvPicPr>
              <a:picLocks noChangeAspect="1"/>
            </p:cNvPicPr>
            <p:nvPr/>
          </p:nvPicPr>
          <p:blipFill>
            <a:blip r:embed="rId3" cstate="print">
              <a:extLst/>
            </a:blip>
            <a:stretch>
              <a:fillRect/>
            </a:stretch>
          </p:blipFill>
          <p:spPr>
            <a:xfrm>
              <a:off x="-1" y="0"/>
              <a:ext cx="3991877" cy="5109214"/>
            </a:xfrm>
            <a:prstGeom prst="rect">
              <a:avLst/>
            </a:prstGeom>
            <a:ln w="12700" cap="flat">
              <a:noFill/>
              <a:miter lim="400000"/>
            </a:ln>
            <a:effectLst/>
          </p:spPr>
        </p:pic>
      </p:grpSp>
      <p:sp>
        <p:nvSpPr>
          <p:cNvPr id="425" name="Mestre Bimba"/>
          <p:cNvSpPr txBox="1"/>
          <p:nvPr/>
        </p:nvSpPr>
        <p:spPr>
          <a:xfrm>
            <a:off x="3603831" y="5688871"/>
            <a:ext cx="1936338"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Mestre Bimba</a:t>
            </a: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Retângulo 1"/>
          <p:cNvSpPr txBox="1"/>
          <p:nvPr/>
        </p:nvSpPr>
        <p:spPr>
          <a:xfrm>
            <a:off x="943190" y="332656"/>
            <a:ext cx="7257620" cy="6344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200" b="1">
                <a:latin typeface="+mj-lt"/>
                <a:ea typeface="+mj-ea"/>
                <a:cs typeface="+mj-cs"/>
                <a:sym typeface="Helvetica"/>
              </a:defRPr>
            </a:pPr>
            <a:r>
              <a:rPr dirty="0" err="1"/>
              <a:t>Manoel</a:t>
            </a:r>
            <a:r>
              <a:rPr dirty="0"/>
              <a:t> dos Reis  Machado - </a:t>
            </a:r>
            <a:r>
              <a:rPr dirty="0" err="1"/>
              <a:t>Mestre</a:t>
            </a:r>
            <a:r>
              <a:rPr dirty="0"/>
              <a:t> </a:t>
            </a:r>
            <a:r>
              <a:rPr dirty="0" err="1"/>
              <a:t>Bimba</a:t>
            </a:r>
            <a:endParaRPr dirty="0"/>
          </a:p>
          <a:p>
            <a:pPr algn="ctr">
              <a:defRPr sz="2000"/>
            </a:pPr>
            <a:r>
              <a:rPr dirty="0"/>
              <a:t>(Salvador/BA, 1899 – </a:t>
            </a:r>
            <a:r>
              <a:rPr dirty="0" err="1"/>
              <a:t>Goiânia</a:t>
            </a:r>
            <a:r>
              <a:rPr dirty="0"/>
              <a:t>, GO  1974)</a:t>
            </a:r>
            <a:endParaRPr b="1" dirty="0">
              <a:latin typeface="+mj-lt"/>
              <a:ea typeface="+mj-ea"/>
              <a:cs typeface="+mj-cs"/>
              <a:sym typeface="Helvetica"/>
            </a:endParaRPr>
          </a:p>
          <a:p>
            <a:pPr algn="ctr">
              <a:lnSpc>
                <a:spcPct val="120000"/>
              </a:lnSpc>
              <a:defRPr sz="2000"/>
            </a:pPr>
            <a:endParaRPr dirty="0"/>
          </a:p>
          <a:p>
            <a:pPr algn="ctr">
              <a:lnSpc>
                <a:spcPct val="120000"/>
              </a:lnSpc>
              <a:defRPr sz="2000"/>
            </a:pPr>
            <a:endParaRPr dirty="0"/>
          </a:p>
          <a:p>
            <a:pPr algn="just">
              <a:defRPr sz="2000"/>
            </a:pPr>
            <a:r>
              <a:rPr dirty="0" err="1"/>
              <a:t>Criador</a:t>
            </a:r>
            <a:r>
              <a:rPr dirty="0"/>
              <a:t> </a:t>
            </a:r>
            <a:r>
              <a:rPr dirty="0" err="1"/>
              <a:t>da</a:t>
            </a:r>
            <a:r>
              <a:rPr dirty="0"/>
              <a:t> Luta Regional </a:t>
            </a:r>
            <a:r>
              <a:rPr dirty="0" err="1"/>
              <a:t>Baiana</a:t>
            </a:r>
            <a:r>
              <a:rPr dirty="0"/>
              <a:t>, </a:t>
            </a:r>
            <a:r>
              <a:rPr dirty="0" err="1"/>
              <a:t>mais</a:t>
            </a:r>
            <a:r>
              <a:rPr dirty="0"/>
              <a:t> </a:t>
            </a:r>
            <a:r>
              <a:rPr dirty="0" err="1"/>
              <a:t>tarde</a:t>
            </a:r>
            <a:r>
              <a:rPr dirty="0"/>
              <a:t> </a:t>
            </a:r>
            <a:r>
              <a:rPr dirty="0" err="1"/>
              <a:t>chamada</a:t>
            </a:r>
            <a:r>
              <a:rPr dirty="0"/>
              <a:t> de </a:t>
            </a:r>
            <a:r>
              <a:rPr dirty="0" err="1"/>
              <a:t>Capoeira</a:t>
            </a:r>
            <a:r>
              <a:rPr dirty="0"/>
              <a:t> Regional. No final </a:t>
            </a:r>
            <a:r>
              <a:rPr dirty="0" err="1"/>
              <a:t>da</a:t>
            </a:r>
            <a:r>
              <a:rPr dirty="0"/>
              <a:t> </a:t>
            </a:r>
            <a:r>
              <a:rPr dirty="0" err="1"/>
              <a:t>década</a:t>
            </a:r>
            <a:r>
              <a:rPr dirty="0"/>
              <a:t> de 1920, </a:t>
            </a:r>
            <a:r>
              <a:rPr dirty="0" err="1"/>
              <a:t>Mestre</a:t>
            </a:r>
            <a:r>
              <a:rPr dirty="0"/>
              <a:t> </a:t>
            </a:r>
            <a:r>
              <a:rPr dirty="0" err="1"/>
              <a:t>Bimba</a:t>
            </a:r>
            <a:r>
              <a:rPr dirty="0"/>
              <a:t>, </a:t>
            </a:r>
            <a:r>
              <a:rPr dirty="0" err="1"/>
              <a:t>após</a:t>
            </a:r>
            <a:r>
              <a:rPr dirty="0"/>
              <a:t> </a:t>
            </a:r>
            <a:r>
              <a:rPr dirty="0" err="1"/>
              <a:t>anos</a:t>
            </a:r>
            <a:r>
              <a:rPr dirty="0"/>
              <a:t> de </a:t>
            </a:r>
            <a:r>
              <a:rPr dirty="0" err="1"/>
              <a:t>experiência</a:t>
            </a:r>
            <a:r>
              <a:rPr dirty="0"/>
              <a:t>, </a:t>
            </a:r>
            <a:r>
              <a:rPr dirty="0" err="1"/>
              <a:t>percebeu</a:t>
            </a:r>
            <a:r>
              <a:rPr dirty="0"/>
              <a:t> a </a:t>
            </a:r>
            <a:r>
              <a:rPr dirty="0" err="1"/>
              <a:t>possibilidade</a:t>
            </a:r>
            <a:r>
              <a:rPr dirty="0"/>
              <a:t> de </a:t>
            </a:r>
            <a:r>
              <a:rPr dirty="0" err="1"/>
              <a:t>misturar</a:t>
            </a:r>
            <a:r>
              <a:rPr dirty="0"/>
              <a:t> </a:t>
            </a:r>
            <a:r>
              <a:rPr dirty="0" err="1"/>
              <a:t>elementos</a:t>
            </a:r>
            <a:r>
              <a:rPr dirty="0"/>
              <a:t> </a:t>
            </a:r>
            <a:r>
              <a:rPr dirty="0" err="1"/>
              <a:t>da</a:t>
            </a:r>
            <a:r>
              <a:rPr dirty="0"/>
              <a:t> </a:t>
            </a:r>
            <a:r>
              <a:rPr dirty="0" err="1"/>
              <a:t>chamada</a:t>
            </a:r>
            <a:r>
              <a:rPr dirty="0"/>
              <a:t> </a:t>
            </a:r>
            <a:r>
              <a:rPr dirty="0" err="1"/>
              <a:t>Capoeira</a:t>
            </a:r>
            <a:r>
              <a:rPr dirty="0"/>
              <a:t> </a:t>
            </a:r>
            <a:r>
              <a:rPr dirty="0" err="1"/>
              <a:t>Tradicional</a:t>
            </a:r>
            <a:r>
              <a:rPr dirty="0"/>
              <a:t> com o </a:t>
            </a:r>
            <a:r>
              <a:rPr dirty="0" err="1"/>
              <a:t>batuque</a:t>
            </a:r>
            <a:r>
              <a:rPr dirty="0"/>
              <a:t> (</a:t>
            </a:r>
            <a:r>
              <a:rPr dirty="0" err="1"/>
              <a:t>luta</a:t>
            </a:r>
            <a:r>
              <a:rPr dirty="0"/>
              <a:t> do </a:t>
            </a:r>
            <a:r>
              <a:rPr dirty="0" err="1"/>
              <a:t>Nordeste</a:t>
            </a:r>
            <a:r>
              <a:rPr dirty="0"/>
              <a:t> </a:t>
            </a:r>
            <a:r>
              <a:rPr dirty="0" err="1"/>
              <a:t>brasileiro</a:t>
            </a:r>
            <a:r>
              <a:rPr dirty="0"/>
              <a:t>), </a:t>
            </a:r>
            <a:r>
              <a:rPr dirty="0" err="1"/>
              <a:t>desenvolvendo</a:t>
            </a:r>
            <a:r>
              <a:rPr dirty="0"/>
              <a:t>, </a:t>
            </a:r>
            <a:r>
              <a:rPr dirty="0" err="1"/>
              <a:t>assim</a:t>
            </a:r>
            <a:r>
              <a:rPr dirty="0"/>
              <a:t>, um novo </a:t>
            </a:r>
            <a:r>
              <a:rPr dirty="0" err="1"/>
              <a:t>estilo</a:t>
            </a:r>
            <a:r>
              <a:rPr dirty="0"/>
              <a:t>, com </a:t>
            </a:r>
            <a:r>
              <a:rPr dirty="0" err="1"/>
              <a:t>movimentos</a:t>
            </a:r>
            <a:r>
              <a:rPr dirty="0"/>
              <a:t> </a:t>
            </a:r>
            <a:r>
              <a:rPr dirty="0" err="1"/>
              <a:t>mais</a:t>
            </a:r>
            <a:r>
              <a:rPr dirty="0"/>
              <a:t> </a:t>
            </a:r>
            <a:r>
              <a:rPr dirty="0" err="1"/>
              <a:t>rápidos</a:t>
            </a:r>
            <a:r>
              <a:rPr dirty="0"/>
              <a:t> e </a:t>
            </a:r>
            <a:r>
              <a:rPr dirty="0" err="1"/>
              <a:t>acompanhado</a:t>
            </a:r>
            <a:r>
              <a:rPr dirty="0"/>
              <a:t> de </a:t>
            </a:r>
            <a:r>
              <a:rPr dirty="0" err="1"/>
              <a:t>música</a:t>
            </a:r>
            <a:r>
              <a:rPr dirty="0"/>
              <a:t>. Com a </a:t>
            </a:r>
            <a:r>
              <a:rPr dirty="0" err="1"/>
              <a:t>junção</a:t>
            </a:r>
            <a:r>
              <a:rPr dirty="0"/>
              <a:t> do </a:t>
            </a:r>
            <a:r>
              <a:rPr dirty="0" err="1"/>
              <a:t>batuque</a:t>
            </a:r>
            <a:r>
              <a:rPr dirty="0"/>
              <a:t> com a </a:t>
            </a:r>
            <a:r>
              <a:rPr dirty="0" err="1"/>
              <a:t>capoeira</a:t>
            </a:r>
            <a:r>
              <a:rPr dirty="0"/>
              <a:t> de Angola, surge a </a:t>
            </a:r>
            <a:r>
              <a:rPr dirty="0" err="1"/>
              <a:t>Capoeira</a:t>
            </a:r>
            <a:r>
              <a:rPr dirty="0"/>
              <a:t> Regional, </a:t>
            </a:r>
            <a:r>
              <a:rPr dirty="0" err="1"/>
              <a:t>considerada</a:t>
            </a:r>
            <a:r>
              <a:rPr dirty="0"/>
              <a:t> arte </a:t>
            </a:r>
            <a:r>
              <a:rPr dirty="0" err="1"/>
              <a:t>genuinamente</a:t>
            </a:r>
            <a:r>
              <a:rPr dirty="0"/>
              <a:t> </a:t>
            </a:r>
            <a:r>
              <a:rPr dirty="0" err="1"/>
              <a:t>brasileira</a:t>
            </a:r>
            <a:r>
              <a:rPr dirty="0"/>
              <a:t>.</a:t>
            </a:r>
          </a:p>
          <a:p>
            <a:pPr algn="just">
              <a:defRPr sz="2000"/>
            </a:pPr>
            <a:r>
              <a:rPr dirty="0"/>
              <a:t/>
            </a:r>
            <a:br>
              <a:rPr dirty="0"/>
            </a:br>
            <a:endParaRPr dirty="0"/>
          </a:p>
          <a:p>
            <a:pPr algn="just">
              <a:defRPr sz="2000"/>
            </a:pPr>
            <a:endParaRPr dirty="0"/>
          </a:p>
          <a:p>
            <a:pPr>
              <a:defRPr sz="1200"/>
            </a:pPr>
            <a:r>
              <a:rPr dirty="0" err="1"/>
              <a:t>Referências</a:t>
            </a:r>
            <a:r>
              <a:rPr dirty="0"/>
              <a:t>:</a:t>
            </a:r>
          </a:p>
          <a:p>
            <a:pPr>
              <a:defRPr sz="1200"/>
            </a:pPr>
            <a:endParaRPr dirty="0"/>
          </a:p>
          <a:p>
            <a:pPr>
              <a:defRPr sz="1200"/>
            </a:pPr>
            <a:r>
              <a:rPr dirty="0" err="1"/>
              <a:t>Biografia</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2"/>
              </a:rPr>
              <a:t>http://antigo.acordacultura.org.br/herois/heroi/mestrebimba</a:t>
            </a:r>
            <a:r>
              <a:rPr dirty="0"/>
              <a:t>. </a:t>
            </a:r>
            <a:r>
              <a:rPr dirty="0" err="1"/>
              <a:t>Acessado</a:t>
            </a:r>
            <a:r>
              <a:rPr dirty="0"/>
              <a:t> </a:t>
            </a:r>
            <a:r>
              <a:rPr dirty="0" err="1"/>
              <a:t>em</a:t>
            </a:r>
            <a:r>
              <a:rPr dirty="0"/>
              <a:t> 04 de </a:t>
            </a:r>
            <a:r>
              <a:rPr dirty="0" err="1"/>
              <a:t>agosto</a:t>
            </a:r>
            <a:r>
              <a:rPr dirty="0"/>
              <a:t> de 2019.</a:t>
            </a:r>
          </a:p>
          <a:p>
            <a:pPr>
              <a:defRPr sz="1200"/>
            </a:pPr>
            <a:endParaRPr dirty="0"/>
          </a:p>
          <a:p>
            <a:pPr>
              <a:defRPr sz="1200"/>
            </a:pPr>
            <a:r>
              <a:rPr dirty="0" err="1"/>
              <a:t>Imagem</a:t>
            </a:r>
            <a:r>
              <a:rPr dirty="0"/>
              <a:t>: </a:t>
            </a:r>
            <a:r>
              <a:rPr dirty="0" err="1"/>
              <a:t>Disponível</a:t>
            </a:r>
            <a:r>
              <a:rPr dirty="0"/>
              <a:t> </a:t>
            </a:r>
            <a:r>
              <a:rPr dirty="0" err="1"/>
              <a:t>em</a:t>
            </a:r>
            <a:r>
              <a:rPr dirty="0"/>
              <a:t>: </a:t>
            </a:r>
            <a:r>
              <a:rPr u="sng" dirty="0">
                <a:solidFill>
                  <a:srgbClr val="0000FF"/>
                </a:solidFill>
                <a:uFill>
                  <a:solidFill>
                    <a:srgbClr val="0000FF"/>
                  </a:solidFill>
                </a:uFill>
                <a:hlinkClick r:id="rId3"/>
              </a:rPr>
              <a:t>http://www.papoeira.com/pt/2016/12/09/os-primeiros-anos-do-mestre-bimba/</a:t>
            </a:r>
            <a:r>
              <a:rPr dirty="0"/>
              <a:t> </a:t>
            </a:r>
            <a:r>
              <a:rPr dirty="0" err="1"/>
              <a:t>Acessado</a:t>
            </a:r>
            <a:r>
              <a:rPr dirty="0"/>
              <a:t> </a:t>
            </a:r>
            <a:r>
              <a:rPr dirty="0" err="1"/>
              <a:t>em</a:t>
            </a:r>
            <a:r>
              <a:rPr dirty="0"/>
              <a:t> 04 de </a:t>
            </a:r>
            <a:r>
              <a:rPr dirty="0" err="1"/>
              <a:t>dezembro</a:t>
            </a:r>
            <a:r>
              <a:rPr dirty="0"/>
              <a:t> de 2019.</a:t>
            </a: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Picture 3"/>
          <p:cNvGrpSpPr/>
          <p:nvPr/>
        </p:nvGrpSpPr>
        <p:grpSpPr>
          <a:xfrm>
            <a:off x="2648838" y="866178"/>
            <a:ext cx="3846324" cy="4643004"/>
            <a:chOff x="0" y="0"/>
            <a:chExt cx="3846323" cy="4643003"/>
          </a:xfrm>
        </p:grpSpPr>
        <p:pic>
          <p:nvPicPr>
            <p:cNvPr id="429" name="Picture 3" descr="Picture 3"/>
            <p:cNvPicPr>
              <a:picLocks noChangeAspect="1"/>
            </p:cNvPicPr>
            <p:nvPr/>
          </p:nvPicPr>
          <p:blipFill>
            <a:blip r:embed="rId2" cstate="print">
              <a:extLst/>
            </a:blip>
            <a:srcRect l="5669" t="16908" r="14534" b="16908"/>
            <a:stretch>
              <a:fillRect/>
            </a:stretch>
          </p:blipFill>
          <p:spPr>
            <a:xfrm>
              <a:off x="203200" y="215899"/>
              <a:ext cx="3439923" cy="4211204"/>
            </a:xfrm>
            <a:prstGeom prst="rect">
              <a:avLst/>
            </a:prstGeom>
            <a:ln w="12700" cap="flat">
              <a:noFill/>
              <a:miter lim="400000"/>
            </a:ln>
            <a:effectLst/>
          </p:spPr>
        </p:pic>
        <p:pic>
          <p:nvPicPr>
            <p:cNvPr id="430" name="Picture 3" descr="Picture 3"/>
            <p:cNvPicPr>
              <a:picLocks noChangeAspect="1"/>
            </p:cNvPicPr>
            <p:nvPr/>
          </p:nvPicPr>
          <p:blipFill>
            <a:blip r:embed="rId3" cstate="print">
              <a:extLst/>
            </a:blip>
            <a:stretch>
              <a:fillRect/>
            </a:stretch>
          </p:blipFill>
          <p:spPr>
            <a:xfrm>
              <a:off x="-1" y="-1"/>
              <a:ext cx="3846324" cy="4643004"/>
            </a:xfrm>
            <a:prstGeom prst="rect">
              <a:avLst/>
            </a:prstGeom>
            <a:ln w="12700" cap="flat">
              <a:noFill/>
              <a:miter lim="400000"/>
            </a:ln>
            <a:effectLst/>
          </p:spPr>
        </p:pic>
      </p:grpSp>
      <p:sp>
        <p:nvSpPr>
          <p:cNvPr id="432" name="Moysés Zacharias"/>
          <p:cNvSpPr txBox="1"/>
          <p:nvPr/>
        </p:nvSpPr>
        <p:spPr>
          <a:xfrm>
            <a:off x="3316314" y="5547713"/>
            <a:ext cx="2511372"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nSpc>
                <a:spcPct val="120000"/>
              </a:lnSpc>
              <a:defRPr sz="2200" b="1">
                <a:latin typeface="+mj-lt"/>
                <a:ea typeface="+mj-ea"/>
                <a:cs typeface="+mj-cs"/>
                <a:sym typeface="Helvetica"/>
              </a:defRPr>
            </a:lvl1pPr>
          </a:lstStyle>
          <a:p>
            <a:r>
              <a:t>Moysés Zacharias</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rgbClr val="000000"/>
      </a:dk1>
      <a:lt1>
        <a:srgbClr val="F2F2F2"/>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o Office">
      <a:majorFont>
        <a:latin typeface="Helvetica"/>
        <a:ea typeface="Helvetica"/>
        <a:cs typeface="Helvetica"/>
      </a:majorFont>
      <a:minorFont>
        <a:latin typeface="Calibri"/>
        <a:ea typeface="Calibri"/>
        <a:cs typeface="Calibri"/>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o Office">
      <a:majorFont>
        <a:latin typeface="Helvetica"/>
        <a:ea typeface="Helvetica"/>
        <a:cs typeface="Helvetica"/>
      </a:majorFont>
      <a:minorFont>
        <a:latin typeface="Calibri"/>
        <a:ea typeface="Calibri"/>
        <a:cs typeface="Calibri"/>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285</TotalTime>
  <Words>9487</Words>
  <Application>Microsoft Office PowerPoint</Application>
  <PresentationFormat>Apresentação na tela (4:3)</PresentationFormat>
  <Paragraphs>1443</Paragraphs>
  <Slides>202</Slides>
  <Notes>0</Notes>
  <HiddenSlides>0</HiddenSlides>
  <MMClips>0</MMClips>
  <ScaleCrop>false</ScaleCrop>
  <HeadingPairs>
    <vt:vector size="4" baseType="variant">
      <vt:variant>
        <vt:lpstr>Tema</vt:lpstr>
      </vt:variant>
      <vt:variant>
        <vt:i4>1</vt:i4>
      </vt:variant>
      <vt:variant>
        <vt:lpstr>Títulos de slides</vt:lpstr>
      </vt:variant>
      <vt:variant>
        <vt:i4>202</vt:i4>
      </vt:variant>
    </vt:vector>
  </HeadingPairs>
  <TitlesOfParts>
    <vt:vector size="203" baseType="lpstr">
      <vt:lpstr>Tema do Office</vt:lpstr>
      <vt:lpstr>Banco de imagens  Personagens do Pós-Abolição </vt:lpstr>
      <vt:lpstr>Slide 2</vt:lpstr>
      <vt:lpstr>Slide 3</vt:lpstr>
      <vt:lpstr>Slide 4</vt:lpstr>
      <vt:lpstr>Slide 5</vt:lpstr>
      <vt:lpstr>Henrique Alves de Mesquita (Rio de Janeiro/RJ, 1830- 1906)   Maestro, organista, trompetista e professor, destacou-se pelas composições de valsas, polcas, maxixes, tangos brasileiros e batuques para operetas e teatros.   de pelas suas composições para o teatro.  Tendo participado do Imperial Conservatório de Música, foi efetivado, em 1904, no então Instituto Nacional de Música, como professor de instrumentos de metal.    Referência:  Biografia:  Disponível em: http://dicionariompb.com.br/henrique-alves-de-mesquita/dados-artisticos Acessado em 06 de agosto de 2019;  AUGUSTO, Antônio José. Henrique  Alves de Mesquita:  da pérola mais luminosa à poeira do esquecimento.  Rio de Janeiro: Folha Seca,  2014.  Imagem: Disponível em: https://musicabrasilis.org.br/compositores/henrique-alves-de-mesquita. Acessado em 06 de agosto de 2019.</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Eugênia Ana dos Santos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            Getúlio Marinho</vt:lpstr>
      <vt:lpstr>Getúlio Marinho (Bahia, 1889 – Rio de Janeiro, 1964)</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Paulo Silva  (Santa Rosa/RJ, 1892 – Rio de Janeiro/RJ, 1967) </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Ruth de Souza (Rio de Janeiro/RJ,  1921 – 2019)   Atriz dramática, atuou no teatro, cinema e televisão. Fez parte do Teatro  Experimental do Negro entre os anos 1940 e 1950. Estudou e pesquisou artes cênicas nos  Estados Unidos. Sua presença nos palcos trazia a denúncia da exclusão social e opressão cultural do negro no Brasil.     Referências:  Biografia: Disponível em: http://portais.funarte.gov.br/brasilmemoriadasartes/acervo/atores-d-brasil/biografia-ruth-de-souza/ Acessado em 12 de julho de 2019;  SILVA, Julio Claudio. O dito e o não dito sobre a dimensão política do Teatro Experimental do Negro nas memórias de Ruth de Souza. In: n: Abreu, Xavier, Monteiro, Brasil. Cultura Negra, Novos Desafios para os Historiadores. Niteroi, Eduff, 2017;  Imagem: Disponível em: https://pt.wikipedia.org/wiki/Ruth_de_Souza Acessado em 08 de dezesmbro de 2019. </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Eduardo de Oliveira e Oliveira (1924- 1980)</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Banco de imagens  Personagens do Pós-Abolição</dc:title>
  <dc:creator>Martha Abreu</dc:creator>
  <cp:lastModifiedBy>Martha Abreu</cp:lastModifiedBy>
  <cp:revision>21</cp:revision>
  <dcterms:modified xsi:type="dcterms:W3CDTF">2020-01-22T16:28:16Z</dcterms:modified>
</cp:coreProperties>
</file>